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38"/>
  </p:notesMasterIdLst>
  <p:handoutMasterIdLst>
    <p:handoutMasterId r:id="rId39"/>
  </p:handoutMasterIdLst>
  <p:sldIdLst>
    <p:sldId id="290" r:id="rId5"/>
    <p:sldId id="287" r:id="rId6"/>
    <p:sldId id="296" r:id="rId7"/>
    <p:sldId id="260" r:id="rId8"/>
    <p:sldId id="288" r:id="rId9"/>
    <p:sldId id="289" r:id="rId10"/>
    <p:sldId id="292" r:id="rId11"/>
    <p:sldId id="291" r:id="rId12"/>
    <p:sldId id="262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94" r:id="rId29"/>
    <p:sldId id="279" r:id="rId30"/>
    <p:sldId id="295" r:id="rId31"/>
    <p:sldId id="280" r:id="rId32"/>
    <p:sldId id="281" r:id="rId33"/>
    <p:sldId id="282" r:id="rId34"/>
    <p:sldId id="299" r:id="rId35"/>
    <p:sldId id="284" r:id="rId36"/>
    <p:sldId id="298" r:id="rId37"/>
  </p:sldIdLst>
  <p:sldSz cx="9144000" cy="6858000" type="screen4x3"/>
  <p:notesSz cx="6662738" cy="9926638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DANA Jessie" initials="AJ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940"/>
    <a:srgbClr val="3C3E62"/>
    <a:srgbClr val="FFFFFF"/>
    <a:srgbClr val="F08272"/>
    <a:srgbClr val="CE2259"/>
    <a:srgbClr val="43456D"/>
    <a:srgbClr val="6568A2"/>
    <a:srgbClr val="38B39A"/>
    <a:srgbClr val="98CFB9"/>
    <a:srgbClr val="9421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1" autoAdjust="0"/>
    <p:restoredTop sz="81439" autoAdjust="0"/>
  </p:normalViewPr>
  <p:slideViewPr>
    <p:cSldViewPr snapToGrid="0" snapToObjects="1">
      <p:cViewPr varScale="1">
        <p:scale>
          <a:sx n="89" d="100"/>
          <a:sy n="89" d="100"/>
        </p:scale>
        <p:origin x="1932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301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NDER Patricia" userId="51d36df1-70d3-49ae-8853-1a2c5dbad5d1" providerId="ADAL" clId="{44556815-C69D-40EB-AA9C-1E63B812A412}"/>
    <pc:docChg chg="custSel addSld delSld modSld">
      <pc:chgData name="FONDER Patricia" userId="51d36df1-70d3-49ae-8853-1a2c5dbad5d1" providerId="ADAL" clId="{44556815-C69D-40EB-AA9C-1E63B812A412}" dt="2021-05-21T09:02:56.020" v="105"/>
      <pc:docMkLst>
        <pc:docMk/>
      </pc:docMkLst>
      <pc:sldChg chg="del">
        <pc:chgData name="FONDER Patricia" userId="51d36df1-70d3-49ae-8853-1a2c5dbad5d1" providerId="ADAL" clId="{44556815-C69D-40EB-AA9C-1E63B812A412}" dt="2021-05-21T08:54:01.072" v="2" actId="2696"/>
        <pc:sldMkLst>
          <pc:docMk/>
          <pc:sldMk cId="996611099" sldId="286"/>
        </pc:sldMkLst>
      </pc:sldChg>
      <pc:sldChg chg="addSp">
        <pc:chgData name="FONDER Patricia" userId="51d36df1-70d3-49ae-8853-1a2c5dbad5d1" providerId="ADAL" clId="{44556815-C69D-40EB-AA9C-1E63B812A412}" dt="2021-05-21T08:46:51.550" v="1"/>
        <pc:sldMkLst>
          <pc:docMk/>
          <pc:sldMk cId="2502486551" sldId="290"/>
        </pc:sldMkLst>
        <pc:picChg chg="add">
          <ac:chgData name="FONDER Patricia" userId="51d36df1-70d3-49ae-8853-1a2c5dbad5d1" providerId="ADAL" clId="{44556815-C69D-40EB-AA9C-1E63B812A412}" dt="2021-05-21T08:46:30.003" v="0"/>
          <ac:picMkLst>
            <pc:docMk/>
            <pc:sldMk cId="2502486551" sldId="290"/>
            <ac:picMk id="3" creationId="{B7ECDE6E-6005-4922-BE0B-84B72A3235B9}"/>
          </ac:picMkLst>
        </pc:picChg>
        <pc:picChg chg="add">
          <ac:chgData name="FONDER Patricia" userId="51d36df1-70d3-49ae-8853-1a2c5dbad5d1" providerId="ADAL" clId="{44556815-C69D-40EB-AA9C-1E63B812A412}" dt="2021-05-21T08:46:30.003" v="0"/>
          <ac:picMkLst>
            <pc:docMk/>
            <pc:sldMk cId="2502486551" sldId="290"/>
            <ac:picMk id="4" creationId="{42D3203E-16B4-4C21-9640-F5559E614CD1}"/>
          </ac:picMkLst>
        </pc:picChg>
        <pc:picChg chg="add">
          <ac:chgData name="FONDER Patricia" userId="51d36df1-70d3-49ae-8853-1a2c5dbad5d1" providerId="ADAL" clId="{44556815-C69D-40EB-AA9C-1E63B812A412}" dt="2021-05-21T08:46:30.003" v="0"/>
          <ac:picMkLst>
            <pc:docMk/>
            <pc:sldMk cId="2502486551" sldId="290"/>
            <ac:picMk id="5" creationId="{ED37CB29-FECC-4A78-AA1A-168104842BD4}"/>
          </ac:picMkLst>
        </pc:picChg>
        <pc:picChg chg="add">
          <ac:chgData name="FONDER Patricia" userId="51d36df1-70d3-49ae-8853-1a2c5dbad5d1" providerId="ADAL" clId="{44556815-C69D-40EB-AA9C-1E63B812A412}" dt="2021-05-21T08:46:51.550" v="1"/>
          <ac:picMkLst>
            <pc:docMk/>
            <pc:sldMk cId="2502486551" sldId="290"/>
            <ac:picMk id="6" creationId="{79681CFE-2F2A-47AC-95EC-7DDEE062B23C}"/>
          </ac:picMkLst>
        </pc:picChg>
      </pc:sldChg>
      <pc:sldChg chg="addSp delSp">
        <pc:chgData name="FONDER Patricia" userId="51d36df1-70d3-49ae-8853-1a2c5dbad5d1" providerId="ADAL" clId="{44556815-C69D-40EB-AA9C-1E63B812A412}" dt="2021-05-21T09:02:56.020" v="105"/>
        <pc:sldMkLst>
          <pc:docMk/>
          <pc:sldMk cId="1148441086" sldId="298"/>
        </pc:sldMkLst>
        <pc:picChg chg="add">
          <ac:chgData name="FONDER Patricia" userId="51d36df1-70d3-49ae-8853-1a2c5dbad5d1" providerId="ADAL" clId="{44556815-C69D-40EB-AA9C-1E63B812A412}" dt="2021-05-21T09:02:56.020" v="105"/>
          <ac:picMkLst>
            <pc:docMk/>
            <pc:sldMk cId="1148441086" sldId="298"/>
            <ac:picMk id="7" creationId="{D44BFD7E-C84B-45C4-8476-C9296D86CA8C}"/>
          </ac:picMkLst>
        </pc:picChg>
        <pc:picChg chg="del">
          <ac:chgData name="FONDER Patricia" userId="51d36df1-70d3-49ae-8853-1a2c5dbad5d1" providerId="ADAL" clId="{44556815-C69D-40EB-AA9C-1E63B812A412}" dt="2021-05-21T09:02:40.142" v="104" actId="478"/>
          <ac:picMkLst>
            <pc:docMk/>
            <pc:sldMk cId="1148441086" sldId="298"/>
            <ac:picMk id="10" creationId="{00000000-0000-0000-0000-000000000000}"/>
          </ac:picMkLst>
        </pc:picChg>
      </pc:sldChg>
      <pc:sldChg chg="addSp delSp modSp add">
        <pc:chgData name="FONDER Patricia" userId="51d36df1-70d3-49ae-8853-1a2c5dbad5d1" providerId="ADAL" clId="{44556815-C69D-40EB-AA9C-1E63B812A412}" dt="2021-05-21T09:02:15.346" v="103" actId="14100"/>
        <pc:sldMkLst>
          <pc:docMk/>
          <pc:sldMk cId="1140276306" sldId="299"/>
        </pc:sldMkLst>
        <pc:spChg chg="add">
          <ac:chgData name="FONDER Patricia" userId="51d36df1-70d3-49ae-8853-1a2c5dbad5d1" providerId="ADAL" clId="{44556815-C69D-40EB-AA9C-1E63B812A412}" dt="2021-05-21T08:56:44.374" v="15"/>
          <ac:spMkLst>
            <pc:docMk/>
            <pc:sldMk cId="1140276306" sldId="299"/>
            <ac:spMk id="7" creationId="{74170C3A-E89D-4E0F-BA4A-391C3424511C}"/>
          </ac:spMkLst>
        </pc:spChg>
        <pc:spChg chg="add">
          <ac:chgData name="FONDER Patricia" userId="51d36df1-70d3-49ae-8853-1a2c5dbad5d1" providerId="ADAL" clId="{44556815-C69D-40EB-AA9C-1E63B812A412}" dt="2021-05-21T08:56:44.374" v="15"/>
          <ac:spMkLst>
            <pc:docMk/>
            <pc:sldMk cId="1140276306" sldId="299"/>
            <ac:spMk id="9" creationId="{45F88673-57DE-447A-B0C4-4B8D97A36156}"/>
          </ac:spMkLst>
        </pc:spChg>
        <pc:spChg chg="add">
          <ac:chgData name="FONDER Patricia" userId="51d36df1-70d3-49ae-8853-1a2c5dbad5d1" providerId="ADAL" clId="{44556815-C69D-40EB-AA9C-1E63B812A412}" dt="2021-05-21T08:56:44.374" v="15"/>
          <ac:spMkLst>
            <pc:docMk/>
            <pc:sldMk cId="1140276306" sldId="299"/>
            <ac:spMk id="10" creationId="{64C157C4-B8FA-45BD-87A1-C6E491F2D51C}"/>
          </ac:spMkLst>
        </pc:spChg>
        <pc:spChg chg="add del">
          <ac:chgData name="FONDER Patricia" userId="51d36df1-70d3-49ae-8853-1a2c5dbad5d1" providerId="ADAL" clId="{44556815-C69D-40EB-AA9C-1E63B812A412}" dt="2021-05-21T08:57:15.416" v="19" actId="478"/>
          <ac:spMkLst>
            <pc:docMk/>
            <pc:sldMk cId="1140276306" sldId="299"/>
            <ac:spMk id="11" creationId="{5E562422-B25E-4102-99F0-CB503F67DD03}"/>
          </ac:spMkLst>
        </pc:spChg>
        <pc:spChg chg="add mod">
          <ac:chgData name="FONDER Patricia" userId="51d36df1-70d3-49ae-8853-1a2c5dbad5d1" providerId="ADAL" clId="{44556815-C69D-40EB-AA9C-1E63B812A412}" dt="2021-05-21T09:02:15.346" v="103" actId="14100"/>
          <ac:spMkLst>
            <pc:docMk/>
            <pc:sldMk cId="1140276306" sldId="299"/>
            <ac:spMk id="12" creationId="{465301CF-1179-44F3-904D-779024F265CD}"/>
          </ac:spMkLst>
        </pc:spChg>
        <pc:grpChg chg="add del mod">
          <ac:chgData name="FONDER Patricia" userId="51d36df1-70d3-49ae-8853-1a2c5dbad5d1" providerId="ADAL" clId="{44556815-C69D-40EB-AA9C-1E63B812A412}" dt="2021-05-21T08:56:51.111" v="17" actId="478"/>
          <ac:grpSpMkLst>
            <pc:docMk/>
            <pc:sldMk cId="1140276306" sldId="299"/>
            <ac:grpSpMk id="6" creationId="{138616FD-3734-4FDE-BE55-A76597B477F6}"/>
          </ac:grpSpMkLst>
        </pc:grpChg>
        <pc:picChg chg="add mod">
          <ac:chgData name="FONDER Patricia" userId="51d36df1-70d3-49ae-8853-1a2c5dbad5d1" providerId="ADAL" clId="{44556815-C69D-40EB-AA9C-1E63B812A412}" dt="2021-05-21T08:58:49.407" v="36" actId="1035"/>
          <ac:picMkLst>
            <pc:docMk/>
            <pc:sldMk cId="1140276306" sldId="299"/>
            <ac:picMk id="4" creationId="{81B8DDDB-221A-44CB-AF75-BD692E318490}"/>
          </ac:picMkLst>
        </pc:picChg>
        <pc:picChg chg="add mod">
          <ac:chgData name="FONDER Patricia" userId="51d36df1-70d3-49ae-8853-1a2c5dbad5d1" providerId="ADAL" clId="{44556815-C69D-40EB-AA9C-1E63B812A412}" dt="2021-05-21T08:59:11.563" v="43" actId="14100"/>
          <ac:picMkLst>
            <pc:docMk/>
            <pc:sldMk cId="1140276306" sldId="299"/>
            <ac:picMk id="5" creationId="{7B5887A1-2473-44E2-949F-BDB240442696}"/>
          </ac:picMkLst>
        </pc:picChg>
        <pc:picChg chg="add del">
          <ac:chgData name="FONDER Patricia" userId="51d36df1-70d3-49ae-8853-1a2c5dbad5d1" providerId="ADAL" clId="{44556815-C69D-40EB-AA9C-1E63B812A412}" dt="2021-05-21T08:56:49.490" v="16" actId="478"/>
          <ac:picMkLst>
            <pc:docMk/>
            <pc:sldMk cId="1140276306" sldId="299"/>
            <ac:picMk id="8" creationId="{2466E515-161B-44C1-89D0-16462B8BD02A}"/>
          </ac:picMkLst>
        </pc:picChg>
        <pc:picChg chg="add mod">
          <ac:chgData name="FONDER Patricia" userId="51d36df1-70d3-49ae-8853-1a2c5dbad5d1" providerId="ADAL" clId="{44556815-C69D-40EB-AA9C-1E63B812A412}" dt="2021-05-21T09:00:18.012" v="50" actId="14100"/>
          <ac:picMkLst>
            <pc:docMk/>
            <pc:sldMk cId="1140276306" sldId="299"/>
            <ac:picMk id="13" creationId="{6AC472B4-3A68-4935-A54E-E6DE494BEF61}"/>
          </ac:picMkLst>
        </pc:picChg>
        <pc:picChg chg="add mod">
          <ac:chgData name="FONDER Patricia" userId="51d36df1-70d3-49ae-8853-1a2c5dbad5d1" providerId="ADAL" clId="{44556815-C69D-40EB-AA9C-1E63B812A412}" dt="2021-05-21T09:01:16.454" v="89" actId="1037"/>
          <ac:picMkLst>
            <pc:docMk/>
            <pc:sldMk cId="1140276306" sldId="299"/>
            <ac:picMk id="14" creationId="{0E71F55A-D56E-4BD3-9DDD-AEAAA76BC507}"/>
          </ac:picMkLst>
        </pc:picChg>
        <pc:picChg chg="add mod">
          <ac:chgData name="FONDER Patricia" userId="51d36df1-70d3-49ae-8853-1a2c5dbad5d1" providerId="ADAL" clId="{44556815-C69D-40EB-AA9C-1E63B812A412}" dt="2021-05-21T09:01:18.988" v="98" actId="1037"/>
          <ac:picMkLst>
            <pc:docMk/>
            <pc:sldMk cId="1140276306" sldId="299"/>
            <ac:picMk id="15" creationId="{B774818E-C368-4133-B237-86D6F71CF7B7}"/>
          </ac:picMkLst>
        </pc:picChg>
        <pc:picChg chg="add mod">
          <ac:chgData name="FONDER Patricia" userId="51d36df1-70d3-49ae-8853-1a2c5dbad5d1" providerId="ADAL" clId="{44556815-C69D-40EB-AA9C-1E63B812A412}" dt="2021-05-21T09:01:38.093" v="100" actId="1076"/>
          <ac:picMkLst>
            <pc:docMk/>
            <pc:sldMk cId="1140276306" sldId="299"/>
            <ac:picMk id="16" creationId="{31D791B5-DCAC-4D62-B6ED-E0443FFDB29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186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4010" y="0"/>
            <a:ext cx="2887186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DE459-E6DA-41BE-8642-E2A8703ACCE3}" type="datetimeFigureOut">
              <a:rPr lang="fr-FR" smtClean="0"/>
              <a:pPr/>
              <a:t>21/05/2021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7186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4010" y="9428584"/>
            <a:ext cx="2887186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A8E1C-710D-4567-AE66-E39985E2099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130815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186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4010" y="0"/>
            <a:ext cx="2887186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A3B3A-2D93-564D-BC8E-DA1C48060875}" type="datetimeFigureOut">
              <a:rPr lang="fr-FR" smtClean="0"/>
              <a:pPr/>
              <a:t>21/05/2021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98550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274" y="4777194"/>
            <a:ext cx="533019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7186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4010" y="9428584"/>
            <a:ext cx="2887186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99357-E5B1-0C42-A933-212CECDA4A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872210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Produits</a:t>
            </a:r>
            <a:r>
              <a:rPr lang="fr-FR" baseline="0" dirty="0"/>
              <a:t> utilisés</a:t>
            </a:r>
          </a:p>
          <a:p>
            <a:endParaRPr lang="fr-FR" baseline="0" dirty="0"/>
          </a:p>
          <a:p>
            <a:r>
              <a:rPr lang="fr-FR" baseline="0" dirty="0"/>
              <a:t>Produits émis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51CAB-0E66-4298-9CE4-18FB76967D7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94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99357-E5B1-0C42-A933-212CECDA4A6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71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 dans </a:t>
            </a:r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l’atmosphère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(industries, ou par remise en suspension à partir des sols),</a:t>
            </a:r>
          </a:p>
          <a:p>
            <a:pPr fontAlgn="base"/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 dans </a:t>
            </a:r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eaux 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(industries, érosion des sols, dépôts atmosphériques, stations d’épuration)</a:t>
            </a:r>
          </a:p>
          <a:p>
            <a:pPr fontAlgn="base"/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 dans </a:t>
            </a:r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sols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(épandage de boues d’épuration, engrais, dépôts atmosphériques) (INERIS, 2005, 2010).</a:t>
            </a:r>
          </a:p>
          <a:p>
            <a:pPr fontAlgn="base"/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90% des chromes sont utilisés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 la </a:t>
            </a:r>
            <a:r>
              <a:rPr lang="fr-FR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siderurgie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99357-E5B1-0C42-A933-212CECDA4A6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870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L’air intérieur des habitations de fumeurs contiennent 10 à 400 fois plus de chrome que dans l’air extérieur (ATSDR, 2012).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99357-E5B1-0C42-A933-212CECDA4A6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3091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599357-E5B1-0C42-A933-212CECDA4A63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4926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fr-FR" dirty="0"/>
              <a:t>douleurs thoraciques, toux, dyspnée et cyanose</a:t>
            </a:r>
          </a:p>
          <a:p>
            <a:pPr marL="171450" indent="-171450">
              <a:buFontTx/>
              <a:buChar char="-"/>
            </a:pPr>
            <a:r>
              <a:rPr lang="fr-FR" dirty="0"/>
              <a:t>Attention</a:t>
            </a:r>
            <a:r>
              <a:rPr lang="fr-FR" baseline="0" dirty="0"/>
              <a:t> aux doigts dans le nez, ulcérations nasales: </a:t>
            </a:r>
            <a:r>
              <a:rPr lang="fr-FR" baseline="0" dirty="0" err="1"/>
              <a:t>peuvents</a:t>
            </a:r>
            <a:r>
              <a:rPr lang="fr-FR" baseline="0" dirty="0"/>
              <a:t> aboutir à la perforation de la cloison nasale</a:t>
            </a:r>
          </a:p>
          <a:p>
            <a:pPr marL="171450" indent="-171450">
              <a:buFontTx/>
              <a:buChar char="-"/>
            </a:pPr>
            <a:r>
              <a:rPr lang="fr-FR" baseline="0" dirty="0"/>
              <a:t>Asthme: rare, décrit dans  des usines d’</a:t>
            </a:r>
            <a:r>
              <a:rPr lang="fr-FR" baseline="0" dirty="0" err="1"/>
              <a:t>electrolyse</a:t>
            </a:r>
            <a:r>
              <a:rPr lang="fr-FR" baseline="0" dirty="0"/>
              <a:t>.</a:t>
            </a:r>
          </a:p>
          <a:p>
            <a:pPr marL="171450" indent="-171450">
              <a:buFontTx/>
              <a:buChar char="-"/>
            </a:pPr>
            <a:endParaRPr lang="fr-FR" baseline="0" dirty="0"/>
          </a:p>
          <a:p>
            <a:pPr marL="171450" indent="-171450">
              <a:buFontTx/>
              <a:buChar char="-"/>
            </a:pPr>
            <a:endParaRPr lang="fr-FR" dirty="0"/>
          </a:p>
          <a:p>
            <a:pPr marL="171450" indent="-171450">
              <a:buFontTx/>
              <a:buChar char="-"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99357-E5B1-0C42-A933-212CECDA4A6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8697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599357-E5B1-0C42-A933-212CECDA4A63}" type="slidenum">
              <a:rPr lang="fr-FR" smtClean="0"/>
              <a:pPr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285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D57446-603D-40C3-81F7-CAE154980603}" type="slidenum">
              <a:rPr lang="fr-FR"/>
              <a:pPr/>
              <a:t>33</a:t>
            </a:fld>
            <a:endParaRPr lang="fr-FR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644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600" b="1">
                <a:solidFill>
                  <a:srgbClr val="F0827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Sous-titre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538912"/>
            <a:ext cx="2133600" cy="365125"/>
          </a:xfrm>
        </p:spPr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9C965942-50DF-45AC-807F-0AB3BD775387}" type="datetime1">
              <a:rPr lang="fr-FR" smtClean="0"/>
              <a:t>21/05/2021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54" y="239282"/>
            <a:ext cx="2420476" cy="1020723"/>
          </a:xfrm>
          <a:prstGeom prst="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ctr"/>
          <a:lstStyle>
            <a:lvl1pPr algn="ctr">
              <a:defRPr sz="2800" b="1">
                <a:solidFill>
                  <a:srgbClr val="F0827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 hasCustomPrompt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algn="ctr">
              <a:buNone/>
              <a:defRPr sz="320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Faire glisser l'image vers l'espace réservé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sz="1200" b="0" kern="1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BCCCC7C3-0668-434C-B490-1829022F9B2F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8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79667F7B-7A25-495F-897C-471F0514BA2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F0827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sz="1200" b="0" kern="1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08B711CC-847D-4FAE-911A-FA308702D253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CE7D5BE6-8977-4145-B26D-20D67CF6F7B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38B39A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4" hasCustomPrompt="1"/>
          </p:nvPr>
        </p:nvSpPr>
        <p:spPr>
          <a:xfrm rot="5400000">
            <a:off x="2080995" y="-374818"/>
            <a:ext cx="4748351" cy="8463255"/>
          </a:xfrm>
        </p:spPr>
        <p:txBody>
          <a:bodyPr>
            <a:normAutofit/>
          </a:bodyPr>
          <a:lstStyle>
            <a:lvl1pPr marL="342900" indent="-342900">
              <a:buFont typeface="Symbol" panose="05050102010706020507" pitchFamily="18" charset="2"/>
              <a:buChar char="¨"/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>
              <a:buClr>
                <a:srgbClr val="F08272"/>
              </a:buClr>
              <a:buFont typeface="Courier New" panose="02070309020205020404" pitchFamily="49" charset="0"/>
              <a:buChar char="o"/>
              <a:defRPr sz="2000" b="0" baseline="0">
                <a:solidFill>
                  <a:srgbClr val="4345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>
              <a:buFont typeface="Arial" panose="020B0604020202020204" pitchFamily="34" charset="0"/>
              <a:buChar char="•"/>
              <a:defRPr sz="2000"/>
            </a:lvl3pPr>
            <a:lvl4pPr marL="2149475" indent="-449263">
              <a:buClr>
                <a:srgbClr val="6569A2"/>
              </a:buClr>
              <a:buFontTx/>
              <a:buBlip>
                <a:blip r:embed="rId2"/>
              </a:buBlip>
              <a:defRPr sz="1800">
                <a:solidFill>
                  <a:srgbClr val="43456D"/>
                </a:solidFill>
                <a:latin typeface="+mj-lt"/>
              </a:defRPr>
            </a:lvl4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</p:spTree>
    <p:extLst/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6144127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sz="12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5D7A2143-2F69-477E-94A6-F1635CAE07C8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18E3DA80-F870-4352-AFA3-4098F1C2C280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4" hasCustomPrompt="1"/>
          </p:nvPr>
        </p:nvSpPr>
        <p:spPr>
          <a:xfrm rot="5400000">
            <a:off x="448296" y="49883"/>
            <a:ext cx="5956347" cy="6405857"/>
          </a:xfrm>
        </p:spPr>
        <p:txBody>
          <a:bodyPr>
            <a:normAutofit/>
          </a:bodyPr>
          <a:lstStyle>
            <a:lvl1pPr marL="342900" indent="-342900">
              <a:buFont typeface="Symbol" panose="05050102010706020507" pitchFamily="18" charset="2"/>
              <a:buChar char="¨"/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>
              <a:buClr>
                <a:srgbClr val="F08272"/>
              </a:buClr>
              <a:buFont typeface="Courier New" panose="02070309020205020404" pitchFamily="49" charset="0"/>
              <a:buChar char="o"/>
              <a:defRPr sz="2000" b="0" baseline="0">
                <a:solidFill>
                  <a:srgbClr val="4345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>
              <a:buFont typeface="Arial" panose="020B0604020202020204" pitchFamily="34" charset="0"/>
              <a:buChar char="•"/>
              <a:defRPr sz="2000"/>
            </a:lvl3pPr>
            <a:lvl4pPr marL="2149475" indent="-449263">
              <a:buClr>
                <a:srgbClr val="6569A2"/>
              </a:buClr>
              <a:buFontTx/>
              <a:buBlip>
                <a:blip r:embed="rId2"/>
              </a:buBlip>
              <a:defRPr sz="1800">
                <a:solidFill>
                  <a:srgbClr val="43456D"/>
                </a:solidFill>
                <a:latin typeface="+mj-lt"/>
              </a:defRPr>
            </a:lvl4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</p:spTree>
    <p:extLst/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951589" y="1373262"/>
            <a:ext cx="6400664" cy="1498157"/>
          </a:xfrm>
          <a:prstGeom prst="rect">
            <a:avLst/>
          </a:prstGeom>
        </p:spPr>
        <p:txBody>
          <a:bodyPr>
            <a:normAutofit/>
          </a:bodyPr>
          <a:lstStyle>
            <a:lvl1pPr marL="225437" indent="-225437" algn="l">
              <a:buFontTx/>
              <a:buBlip>
                <a:blip r:embed="rId2"/>
              </a:buBlip>
              <a:defRPr sz="1575" baseline="0">
                <a:solidFill>
                  <a:schemeClr val="tx1"/>
                </a:solidFill>
                <a:latin typeface="+mj-lt"/>
                <a:cs typeface="Myriad Pro"/>
              </a:defRPr>
            </a:lvl1pPr>
            <a:lvl2pPr marL="233788" indent="0" algn="l">
              <a:buFontTx/>
              <a:buNone/>
              <a:defRPr sz="1350" baseline="0">
                <a:solidFill>
                  <a:srgbClr val="284E7E"/>
                </a:solidFill>
                <a:latin typeface="Myriad Pro"/>
                <a:cs typeface="Myriad Pro"/>
              </a:defRPr>
            </a:lvl2pPr>
            <a:lvl3pPr marL="715973" indent="-225437" algn="l">
              <a:buFontTx/>
              <a:buBlip>
                <a:blip r:embed="rId3"/>
              </a:buBlip>
              <a:defRPr sz="1350" baseline="0">
                <a:solidFill>
                  <a:schemeClr val="tx1"/>
                </a:solidFill>
                <a:latin typeface="+mj-lt"/>
                <a:cs typeface="Myriad Pro"/>
              </a:defRPr>
            </a:lvl3pPr>
            <a:lvl4pPr marL="90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02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02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03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0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04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err="1"/>
              <a:t>bullet</a:t>
            </a:r>
            <a:r>
              <a:rPr lang="fr-FR" dirty="0"/>
              <a:t> bleu clair	</a:t>
            </a:r>
          </a:p>
          <a:p>
            <a:pPr lvl="2"/>
            <a:r>
              <a:rPr lang="fr-FR" dirty="0" err="1"/>
              <a:t>ddd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8418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457200" y="1532021"/>
            <a:ext cx="8229600" cy="4642269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lang="fr-FR" sz="32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>
              <a:buClr>
                <a:srgbClr val="F08272"/>
              </a:buClr>
              <a:buFont typeface="Symbol" panose="05050102010706020507" pitchFamily="18" charset="2"/>
              <a:buChar char="¨"/>
              <a:defRPr b="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700213" indent="-441325">
              <a:buFont typeface="Courier New" panose="02070309020205020404" pitchFamily="49" charset="0"/>
              <a:buChar char="o"/>
              <a:defRPr/>
            </a:lvl3pPr>
            <a:lvl4pPr marL="2149475" indent="-449263">
              <a:buClr>
                <a:srgbClr val="F08272"/>
              </a:buClr>
              <a:buFont typeface="Arial" panose="020B0604020202020204" pitchFamily="34" charset="0"/>
              <a:buChar char="•"/>
              <a:defRPr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1"/>
            <a:r>
              <a:rPr lang="fr-FR" dirty="0"/>
              <a:t>Premier niveau</a:t>
            </a:r>
          </a:p>
          <a:p>
            <a:pPr lvl="2"/>
            <a:r>
              <a:rPr lang="fr-FR" dirty="0"/>
              <a:t>Deuxième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0"/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53CD79A2-21BF-44A2-8011-7A946450CE72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472CEB71-44AE-45EF-B191-E46C2651841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409074"/>
            <a:ext cx="8229600" cy="914400"/>
          </a:xfrm>
          <a:solidFill>
            <a:srgbClr val="43456D"/>
          </a:solidFill>
        </p:spPr>
        <p:txBody>
          <a:bodyPr anchor="ctr"/>
          <a:lstStyle>
            <a:lvl1pPr algn="ctr">
              <a:defRPr sz="3200" b="1" cap="all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8E14E899-EA19-4A8C-9E46-6DB4A0AEEDCE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5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1924FE05-1676-4BF1-BBCE-26FE3D2E3F71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3921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761878"/>
            <a:ext cx="7772400" cy="1362075"/>
          </a:xfrm>
        </p:spPr>
        <p:txBody>
          <a:bodyPr anchor="ctr"/>
          <a:lstStyle>
            <a:lvl1pPr algn="ctr">
              <a:defRPr sz="4000" b="1" cap="all">
                <a:solidFill>
                  <a:srgbClr val="F0827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47F8D0EA-35CF-460F-AEE4-73A4496F1DAA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F3EC4CAD-387A-4EEF-BA83-05155F919A5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38B39A"/>
                </a:solidFill>
              </a:defRPr>
            </a:lvl1pPr>
          </a:lstStyle>
          <a:p>
            <a:endParaRPr lang="fr-FR" dirty="0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effectLst/>
        </p:spPr>
        <p:txBody>
          <a:bodyPr/>
          <a:lstStyle>
            <a:lvl1pPr>
              <a:defRPr>
                <a:solidFill>
                  <a:srgbClr val="F0827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D8941774-B79E-4815-B3A7-163400590B8B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75080133-BE10-48C7-8A8D-010FB64C4B1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4" hasCustomPrompt="1"/>
          </p:nvPr>
        </p:nvSpPr>
        <p:spPr>
          <a:xfrm>
            <a:off x="457200" y="1600200"/>
            <a:ext cx="4058653" cy="4525963"/>
          </a:xfrm>
        </p:spPr>
        <p:txBody>
          <a:bodyPr>
            <a:normAutofit/>
          </a:bodyPr>
          <a:lstStyle>
            <a:lvl1pPr marL="342900" indent="-342900">
              <a:buFont typeface="Symbol" panose="05050102010706020507" pitchFamily="18" charset="2"/>
              <a:buChar char="¨"/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>
              <a:buClr>
                <a:srgbClr val="F08272"/>
              </a:buClr>
              <a:buFont typeface="Courier New" panose="02070309020205020404" pitchFamily="49" charset="0"/>
              <a:buChar char="o"/>
              <a:defRPr sz="2000" b="0" baseline="0">
                <a:solidFill>
                  <a:srgbClr val="4345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>
              <a:buFont typeface="Arial" panose="020B0604020202020204" pitchFamily="34" charset="0"/>
              <a:buChar char="•"/>
              <a:defRPr sz="2000"/>
            </a:lvl3pPr>
            <a:lvl4pPr marL="2149475" indent="-449263">
              <a:buClr>
                <a:srgbClr val="6569A2"/>
              </a:buClr>
              <a:buFontTx/>
              <a:buBlip>
                <a:blip r:embed="rId2"/>
              </a:buBlip>
              <a:defRPr sz="1800">
                <a:solidFill>
                  <a:srgbClr val="43456D"/>
                </a:solidFill>
                <a:latin typeface="+mj-lt"/>
              </a:defRPr>
            </a:lvl4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5" hasCustomPrompt="1"/>
          </p:nvPr>
        </p:nvSpPr>
        <p:spPr>
          <a:xfrm>
            <a:off x="4628147" y="1600200"/>
            <a:ext cx="4058653" cy="4525963"/>
          </a:xfrm>
        </p:spPr>
        <p:txBody>
          <a:bodyPr>
            <a:normAutofit/>
          </a:bodyPr>
          <a:lstStyle>
            <a:lvl1pPr marL="457200" indent="-457200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 typeface="+mj-lt"/>
              <a:buAutoNum type="arabicPeriod"/>
              <a:defRPr lang="fr-FR" sz="2000" kern="1200" baseline="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Tx/>
              <a:buBlip>
                <a:blip r:embed="rId3"/>
              </a:buBlip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Tx/>
              <a:buBlip>
                <a:blip r:embed="rId4"/>
              </a:buBlip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2149475" indent="-449263">
              <a:buClr>
                <a:srgbClr val="6569A2"/>
              </a:buClr>
              <a:buFontTx/>
              <a:buBlip>
                <a:blip r:embed="rId2"/>
              </a:buBlip>
              <a:defRPr sz="1800">
                <a:solidFill>
                  <a:srgbClr val="43456D"/>
                </a:solidFill>
                <a:latin typeface="+mj-lt"/>
              </a:defRPr>
            </a:lvl4pPr>
          </a:lstStyle>
          <a:p>
            <a:pPr lvl="0"/>
            <a:r>
              <a:rPr lang="fr-FR" dirty="0"/>
              <a:t>Liste 1</a:t>
            </a:r>
          </a:p>
          <a:p>
            <a:pPr lvl="0"/>
            <a:r>
              <a:rPr lang="fr-FR" dirty="0"/>
              <a:t>Liste 2</a:t>
            </a:r>
          </a:p>
          <a:p>
            <a:pPr lvl="0"/>
            <a:r>
              <a:rPr lang="fr-FR" dirty="0"/>
              <a:t>Liste 3</a:t>
            </a: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effectLst/>
        </p:spPr>
        <p:txBody>
          <a:bodyPr/>
          <a:lstStyle>
            <a:lvl1pPr>
              <a:defRPr>
                <a:solidFill>
                  <a:srgbClr val="F0827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58653" cy="639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 baseline="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9E134AA5-5348-4697-94FD-16C238CE20A7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14" name="Espace réservé du texte 2"/>
          <p:cNvSpPr>
            <a:spLocks noGrp="1"/>
          </p:cNvSpPr>
          <p:nvPr>
            <p:ph type="body" idx="17" hasCustomPrompt="1"/>
          </p:nvPr>
        </p:nvSpPr>
        <p:spPr>
          <a:xfrm>
            <a:off x="4628147" y="1535113"/>
            <a:ext cx="4058653" cy="639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 baseline="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Texte du masque</a:t>
            </a:r>
          </a:p>
        </p:txBody>
      </p:sp>
      <p:sp>
        <p:nvSpPr>
          <p:cNvPr id="15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ED6D4B68-A5DE-4DD7-9725-4F22FB10F3C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idx="14" hasCustomPrompt="1"/>
          </p:nvPr>
        </p:nvSpPr>
        <p:spPr>
          <a:xfrm>
            <a:off x="457200" y="2174875"/>
            <a:ext cx="4058653" cy="3951288"/>
          </a:xfrm>
        </p:spPr>
        <p:txBody>
          <a:bodyPr>
            <a:normAutofit/>
          </a:bodyPr>
          <a:lstStyle>
            <a:lvl1pPr marL="342900" indent="-342900">
              <a:buFont typeface="Symbol" panose="05050102010706020507" pitchFamily="18" charset="2"/>
              <a:buChar char="¨"/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>
              <a:buClr>
                <a:srgbClr val="F08272"/>
              </a:buClr>
              <a:buFont typeface="Courier New" panose="02070309020205020404" pitchFamily="49" charset="0"/>
              <a:buChar char="o"/>
              <a:defRPr sz="2000" b="0" baseline="0">
                <a:solidFill>
                  <a:srgbClr val="4345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>
              <a:buFont typeface="Arial" panose="020B0604020202020204" pitchFamily="34" charset="0"/>
              <a:buChar char="•"/>
              <a:defRPr sz="2000"/>
            </a:lvl3pPr>
            <a:lvl4pPr marL="2149475" indent="-449263">
              <a:buClr>
                <a:srgbClr val="6569A2"/>
              </a:buClr>
              <a:buFontTx/>
              <a:buBlip>
                <a:blip r:embed="rId2"/>
              </a:buBlip>
              <a:defRPr sz="1800">
                <a:solidFill>
                  <a:srgbClr val="43456D"/>
                </a:solidFill>
                <a:latin typeface="+mj-lt"/>
              </a:defRPr>
            </a:lvl4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12" name="Espace réservé du contenu 2"/>
          <p:cNvSpPr>
            <a:spLocks noGrp="1"/>
          </p:cNvSpPr>
          <p:nvPr>
            <p:ph idx="15" hasCustomPrompt="1"/>
          </p:nvPr>
        </p:nvSpPr>
        <p:spPr>
          <a:xfrm>
            <a:off x="4628147" y="2174875"/>
            <a:ext cx="4058653" cy="3951288"/>
          </a:xfrm>
        </p:spPr>
        <p:txBody>
          <a:bodyPr>
            <a:normAutofit/>
          </a:bodyPr>
          <a:lstStyle>
            <a:lvl1pPr marL="457200" indent="-457200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 typeface="+mj-lt"/>
              <a:buAutoNum type="arabicPeriod"/>
              <a:defRPr lang="fr-FR" sz="2000" kern="1200" baseline="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Tx/>
              <a:buBlip>
                <a:blip r:embed="rId3"/>
              </a:buBlip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Tx/>
              <a:buBlip>
                <a:blip r:embed="rId4"/>
              </a:buBlip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2149475" indent="-449263">
              <a:buClr>
                <a:srgbClr val="6569A2"/>
              </a:buClr>
              <a:buFontTx/>
              <a:buBlip>
                <a:blip r:embed="rId2"/>
              </a:buBlip>
              <a:defRPr sz="1800">
                <a:solidFill>
                  <a:srgbClr val="43456D"/>
                </a:solidFill>
                <a:latin typeface="+mj-lt"/>
              </a:defRPr>
            </a:lvl4pPr>
          </a:lstStyle>
          <a:p>
            <a:pPr lvl="0"/>
            <a:r>
              <a:rPr lang="fr-FR" dirty="0"/>
              <a:t>Liste 1</a:t>
            </a:r>
          </a:p>
          <a:p>
            <a:pPr lvl="0"/>
            <a:r>
              <a:rPr lang="fr-FR" dirty="0"/>
              <a:t>Liste 2</a:t>
            </a:r>
          </a:p>
          <a:p>
            <a:pPr lvl="0"/>
            <a:r>
              <a:rPr lang="fr-FR" dirty="0"/>
              <a:t>Liste 3</a:t>
            </a:r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09A2425C-4E1A-43EB-BE72-59440F39AF90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6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8D5F69E9-2B14-42AD-9248-2ECDFE283AB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>
              <a:defRPr lang="fr-FR" sz="1200" b="0" kern="1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8F4C137B-4BD5-4BBF-BB23-C7FA0C6996A2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fr-FR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6AB1ECF1-B40E-4FAA-8689-828D0E233CA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ctr"/>
          <a:lstStyle>
            <a:lvl1pPr algn="ctr">
              <a:defRPr sz="2400" b="1">
                <a:solidFill>
                  <a:srgbClr val="F0827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43456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algn="l">
              <a:defRPr lang="fr-FR" sz="1200" b="0" kern="1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954AC794-666C-4BC7-BE43-2AA623F57C44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10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fld id="{00183716-D5D4-4C4D-8074-063A196A06E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4" hasCustomPrompt="1"/>
          </p:nvPr>
        </p:nvSpPr>
        <p:spPr>
          <a:xfrm>
            <a:off x="3465513" y="273050"/>
            <a:ext cx="5312727" cy="5853113"/>
          </a:xfrm>
        </p:spPr>
        <p:txBody>
          <a:bodyPr>
            <a:normAutofit/>
          </a:bodyPr>
          <a:lstStyle>
            <a:lvl1pPr marL="342900" indent="-342900">
              <a:buFont typeface="Symbol" panose="05050102010706020507" pitchFamily="18" charset="2"/>
              <a:buChar char="¨"/>
              <a:defRPr lang="fr-FR" sz="20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>
              <a:buClr>
                <a:srgbClr val="F08272"/>
              </a:buClr>
              <a:buFont typeface="Courier New" panose="02070309020205020404" pitchFamily="49" charset="0"/>
              <a:buChar char="o"/>
              <a:defRPr sz="2000" b="0" baseline="0">
                <a:solidFill>
                  <a:srgbClr val="4345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>
              <a:buFont typeface="Arial" panose="020B0604020202020204" pitchFamily="34" charset="0"/>
              <a:buChar char="•"/>
              <a:defRPr sz="2000"/>
            </a:lvl3pPr>
            <a:lvl4pPr marL="2149475" indent="-449263">
              <a:buClr>
                <a:srgbClr val="6569A2"/>
              </a:buClr>
              <a:buFontTx/>
              <a:buBlip>
                <a:blip r:embed="rId2"/>
              </a:buBlip>
              <a:defRPr sz="1800">
                <a:solidFill>
                  <a:srgbClr val="43456D"/>
                </a:solidFill>
                <a:latin typeface="+mj-lt"/>
              </a:defRPr>
            </a:lvl4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6420394"/>
            <a:ext cx="9144000" cy="437606"/>
          </a:xfrm>
          <a:prstGeom prst="rect">
            <a:avLst/>
          </a:prstGeom>
          <a:solidFill>
            <a:srgbClr val="43456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1"/>
            <a:r>
              <a:rPr lang="fr-FR" dirty="0"/>
              <a:t>Premier niveau</a:t>
            </a:r>
          </a:p>
          <a:p>
            <a:pPr lvl="2"/>
            <a:r>
              <a:rPr lang="fr-FR" dirty="0"/>
              <a:t>Deuxième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-62523" y="64867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55173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fr-FR" sz="1200" b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  <a:cs typeface="Arial" panose="020B0604020202020204" pitchFamily="34" charset="0"/>
              </a:defRPr>
            </a:lvl1pPr>
          </a:lstStyle>
          <a:p>
            <a:fld id="{F804AAB6-D98D-4CC9-8376-6CDEB238870A}" type="datetime1">
              <a:rPr lang="fr-FR" smtClean="0"/>
              <a:t>21/05/2021</a:t>
            </a:fld>
            <a:endParaRPr lang="fr-FR" dirty="0"/>
          </a:p>
        </p:txBody>
      </p:sp>
      <p:sp>
        <p:nvSpPr>
          <p:cNvPr id="8" name="Espace réservé du numéro de diapositive 6"/>
          <p:cNvSpPr>
            <a:spLocks noGrp="1"/>
          </p:cNvSpPr>
          <p:nvPr>
            <p:ph type="sldNum" sz="quarter" idx="4"/>
          </p:nvPr>
        </p:nvSpPr>
        <p:spPr>
          <a:xfrm>
            <a:off x="6553200" y="65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2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Arial Rounded MT Bold" panose="020F070403050403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81300" y="636917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08272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23" y="0"/>
            <a:ext cx="311727" cy="642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1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5" r:id="rId1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000" b="1" kern="1200">
          <a:solidFill>
            <a:srgbClr val="F08272"/>
          </a:solidFill>
          <a:effectLst/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714375" indent="-714375" algn="l" defTabSz="457200" rtl="0" eaLnBrk="1" latinLnBrk="0" hangingPunct="1">
        <a:spcBef>
          <a:spcPct val="20000"/>
        </a:spcBef>
        <a:buClr>
          <a:srgbClr val="F08272"/>
        </a:buClr>
        <a:buFont typeface="Symbol" panose="05050102010706020507" pitchFamily="18" charset="2"/>
        <a:buChar char=""/>
        <a:defRPr sz="3200" kern="1200">
          <a:solidFill>
            <a:srgbClr val="43456D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1258888" indent="-544513" algn="l" defTabSz="457200" rtl="0" eaLnBrk="1" latinLnBrk="0" hangingPunct="1">
        <a:spcBef>
          <a:spcPct val="20000"/>
        </a:spcBef>
        <a:buClr>
          <a:srgbClr val="F08272"/>
        </a:buClr>
        <a:buFont typeface="Symbol" panose="05050102010706020507" pitchFamily="18" charset="2"/>
        <a:buChar char="¨"/>
        <a:defRPr sz="3200" b="0" kern="1200">
          <a:solidFill>
            <a:srgbClr val="43456D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700213" indent="-352425" algn="l" defTabSz="457200" rtl="0" eaLnBrk="1" latinLnBrk="0" hangingPunct="1">
        <a:spcBef>
          <a:spcPct val="20000"/>
        </a:spcBef>
        <a:buClr>
          <a:srgbClr val="F08272"/>
        </a:buClr>
        <a:buFont typeface="Courier New" panose="02070309020205020404" pitchFamily="49" charset="0"/>
        <a:buChar char="o"/>
        <a:defRPr sz="2600" b="0" kern="1200">
          <a:solidFill>
            <a:srgbClr val="43456D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2062163" indent="-361950" algn="l" defTabSz="457200" rtl="0" eaLnBrk="1" latinLnBrk="0" hangingPunct="1">
        <a:spcBef>
          <a:spcPct val="20000"/>
        </a:spcBef>
        <a:buClr>
          <a:srgbClr val="F08272"/>
        </a:buClr>
        <a:buFont typeface="Arial" panose="020B0604020202020204" pitchFamily="34" charset="0"/>
        <a:buChar char="•"/>
        <a:defRPr sz="2400" i="1" kern="1200">
          <a:solidFill>
            <a:srgbClr val="43456D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400" kern="1200">
          <a:solidFill>
            <a:srgbClr val="43456D"/>
          </a:solidFill>
          <a:latin typeface="+mj-lt"/>
          <a:ea typeface="Trade Gothic LT Std" charset="0"/>
          <a:cs typeface="Trade Gothic LT Std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36.PNG"/><Relationship Id="rId3" Type="http://schemas.openxmlformats.org/officeDocument/2006/relationships/image" Target="../media/image29.PNG"/><Relationship Id="rId7" Type="http://schemas.openxmlformats.org/officeDocument/2006/relationships/image" Target="../media/image4.png"/><Relationship Id="rId12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openxmlformats.org/officeDocument/2006/relationships/image" Target="../media/image3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43840" y="2096770"/>
            <a:ext cx="8900160" cy="1470025"/>
          </a:xfrm>
          <a:solidFill>
            <a:srgbClr val="FFFFFF">
              <a:alpha val="67000"/>
            </a:srgbClr>
          </a:solidFill>
        </p:spPr>
        <p:txBody>
          <a:bodyPr/>
          <a:lstStyle/>
          <a:p>
            <a:r>
              <a:rPr lang="fr-FR" dirty="0"/>
              <a:t>Sensibilisation</a:t>
            </a:r>
            <a:br>
              <a:rPr lang="fr-FR" dirty="0"/>
            </a:br>
            <a:r>
              <a:rPr lang="fr-FR" dirty="0"/>
              <a:t>Exposition professionnelle au Chrome</a:t>
            </a:r>
          </a:p>
        </p:txBody>
      </p:sp>
      <p:pic>
        <p:nvPicPr>
          <p:cNvPr id="3" name="Image 22">
            <a:extLst>
              <a:ext uri="{FF2B5EF4-FFF2-40B4-BE49-F238E27FC236}">
                <a16:creationId xmlns:a16="http://schemas.microsoft.com/office/drawing/2014/main" id="{B7ECDE6E-6005-4922-BE0B-84B72A323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68" y="5597600"/>
            <a:ext cx="1293813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21">
            <a:extLst>
              <a:ext uri="{FF2B5EF4-FFF2-40B4-BE49-F238E27FC236}">
                <a16:creationId xmlns:a16="http://schemas.microsoft.com/office/drawing/2014/main" id="{42D3203E-16B4-4C21-9640-F5559E614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171" y="5597600"/>
            <a:ext cx="1584325" cy="63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1">
            <a:extLst>
              <a:ext uri="{FF2B5EF4-FFF2-40B4-BE49-F238E27FC236}">
                <a16:creationId xmlns:a16="http://schemas.microsoft.com/office/drawing/2014/main" id="{ED37CB29-FECC-4A78-AA1A-168104842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58080"/>
            <a:ext cx="762000" cy="23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9681CFE-2F2A-47AC-95EC-7DDEE062B23C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1" t="22222" r="8541" b="13131"/>
          <a:stretch/>
        </p:blipFill>
        <p:spPr bwMode="auto">
          <a:xfrm>
            <a:off x="5593976" y="118576"/>
            <a:ext cx="2969932" cy="12316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02486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24620" r="34880"/>
          <a:stretch/>
        </p:blipFill>
        <p:spPr>
          <a:xfrm>
            <a:off x="-76350" y="0"/>
            <a:ext cx="3839278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06240" y="72903"/>
            <a:ext cx="4632960" cy="1143000"/>
          </a:xfrm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z="2800" dirty="0"/>
              <a:t>Les Agents Chimiques Dangereux (ACD)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3860801" y="1312862"/>
            <a:ext cx="4978399" cy="5037137"/>
          </a:xfrm>
        </p:spPr>
        <p:txBody>
          <a:bodyPr>
            <a:noAutofit/>
          </a:bodyPr>
          <a:lstStyle/>
          <a:p>
            <a:pPr marL="363538" lvl="1" indent="-363538" algn="just" fontAlgn="base">
              <a:lnSpc>
                <a:spcPct val="160000"/>
              </a:lnSpc>
              <a:spcBef>
                <a:spcPts val="0"/>
              </a:spcBef>
              <a:spcAft>
                <a:spcPct val="0"/>
              </a:spcAft>
              <a:buBlip>
                <a:blip r:embed="rId3"/>
              </a:buBlip>
              <a:tabLst>
                <a:tab pos="622300" algn="l"/>
              </a:tabLst>
            </a:pPr>
            <a:r>
              <a:rPr lang="fr-FR" sz="2000" b="1" dirty="0">
                <a:cs typeface="Arial" charset="0"/>
              </a:rPr>
              <a:t>Tout agent chimique qui </a:t>
            </a:r>
            <a:r>
              <a:rPr lang="fr-FR" sz="1200" i="1" dirty="0">
                <a:cs typeface="Arial" charset="0"/>
              </a:rPr>
              <a:t>(art R4412-3 du CT)</a:t>
            </a:r>
          </a:p>
          <a:p>
            <a:pPr marL="0" lvl="1" indent="0" algn="just" fontAlgn="base">
              <a:lnSpc>
                <a:spcPct val="16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622300" algn="l"/>
              </a:tabLst>
            </a:pPr>
            <a:endParaRPr lang="fr-FR" sz="2000" b="1" dirty="0">
              <a:cs typeface="Arial" charset="0"/>
            </a:endParaRPr>
          </a:p>
          <a:p>
            <a:pPr marL="723900" lvl="1" indent="-266700" algn="just" fontAlgn="base">
              <a:lnSpc>
                <a:spcPct val="140000"/>
              </a:lnSpc>
              <a:spcAft>
                <a:spcPct val="0"/>
              </a:spcAft>
              <a:buBlip>
                <a:blip r:embed="rId4"/>
              </a:buBlip>
              <a:tabLst>
                <a:tab pos="622300" algn="l"/>
              </a:tabLst>
            </a:pPr>
            <a:r>
              <a:rPr lang="fr-FR" sz="1600" b="1" dirty="0"/>
              <a:t>répond aux critères à la réglementation en vigueur (CLP) </a:t>
            </a:r>
            <a:r>
              <a:rPr lang="fr-FR" sz="1600" dirty="0"/>
              <a:t>(étiquetage, mentions de dangers…)</a:t>
            </a:r>
          </a:p>
          <a:p>
            <a:pPr marL="723900" lvl="1" indent="-266700" algn="just" fontAlgn="base">
              <a:lnSpc>
                <a:spcPct val="140000"/>
              </a:lnSpc>
              <a:spcAft>
                <a:spcPct val="0"/>
              </a:spcAft>
              <a:buBlip>
                <a:blip r:embed="rId4"/>
              </a:buBlip>
              <a:tabLst>
                <a:tab pos="622300" algn="l"/>
              </a:tabLst>
            </a:pPr>
            <a:r>
              <a:rPr lang="fr-FR" sz="1600" b="1" dirty="0"/>
              <a:t>peut présenter un risque pour la santé et la sécurité des travailleurs</a:t>
            </a:r>
            <a:r>
              <a:rPr lang="fr-FR" sz="1600" dirty="0"/>
              <a:t> en raison de ses propriétés physico-chimiques, chimiques ou toxicologiques et des modalités de sa présence sur le lieu de travail ou de son utilisation</a:t>
            </a:r>
          </a:p>
          <a:p>
            <a:pPr marL="723900" lvl="1" indent="-266700" algn="just" fontAlgn="base">
              <a:lnSpc>
                <a:spcPct val="140000"/>
              </a:lnSpc>
              <a:spcAft>
                <a:spcPct val="0"/>
              </a:spcAft>
              <a:buBlip>
                <a:blip r:embed="rId4"/>
              </a:buBlip>
              <a:tabLst>
                <a:tab pos="622300" algn="l"/>
              </a:tabLst>
            </a:pPr>
            <a:r>
              <a:rPr lang="fr-FR" sz="1600" b="1" dirty="0"/>
              <a:t>Est soumis à une valeur limite d'exposition professionnelle </a:t>
            </a:r>
            <a:r>
              <a:rPr lang="fr-FR" sz="1600" dirty="0"/>
              <a:t>(VLEP).</a:t>
            </a:r>
          </a:p>
        </p:txBody>
      </p:sp>
    </p:spTree>
    <p:extLst>
      <p:ext uri="{BB962C8B-B14F-4D97-AF65-F5344CB8AC3E}">
        <p14:creationId xmlns:p14="http://schemas.microsoft.com/office/powerpoint/2010/main" val="1548529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Classification réglementaire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11</a:t>
            </a:fld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5728" y="1766588"/>
            <a:ext cx="7676846" cy="405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8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17603"/>
            <a:ext cx="8229600" cy="914400"/>
          </a:xfrm>
          <a:solidFill>
            <a:srgbClr val="43456D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Les pictogrammes de danger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553200" y="6435849"/>
            <a:ext cx="2133600" cy="365125"/>
          </a:xfrm>
        </p:spPr>
        <p:txBody>
          <a:bodyPr/>
          <a:lstStyle/>
          <a:p>
            <a:fld id="{472CEB71-44AE-45EF-B191-E46C26518419}" type="slidenum">
              <a:rPr lang="fr-FR" smtClean="0"/>
              <a:pPr/>
              <a:t>12</a:t>
            </a:fld>
            <a:endParaRPr lang="fr-FR" dirty="0"/>
          </a:p>
        </p:txBody>
      </p:sp>
      <p:grpSp>
        <p:nvGrpSpPr>
          <p:cNvPr id="5" name="Groupe 4"/>
          <p:cNvGrpSpPr/>
          <p:nvPr/>
        </p:nvGrpSpPr>
        <p:grpSpPr>
          <a:xfrm>
            <a:off x="723159" y="1671157"/>
            <a:ext cx="1538921" cy="1302393"/>
            <a:chOff x="1115616" y="2600175"/>
            <a:chExt cx="1538921" cy="1302393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5587" y="2600175"/>
              <a:ext cx="1008707" cy="1060559"/>
            </a:xfrm>
            <a:prstGeom prst="rect">
              <a:avLst/>
            </a:prstGeom>
          </p:spPr>
        </p:pic>
        <p:sp>
          <p:nvSpPr>
            <p:cNvPr id="7" name="ZoneTexte 6"/>
            <p:cNvSpPr txBox="1"/>
            <p:nvPr/>
          </p:nvSpPr>
          <p:spPr>
            <a:xfrm>
              <a:off x="1115616" y="3625569"/>
              <a:ext cx="153892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Explosif</a:t>
              </a:r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2136267" y="1671157"/>
            <a:ext cx="1538921" cy="1293250"/>
            <a:chOff x="2934341" y="2609318"/>
            <a:chExt cx="1538921" cy="1293250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4821" y="2609318"/>
              <a:ext cx="990198" cy="1087987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2934341" y="3625569"/>
              <a:ext cx="153892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Inflammable</a:t>
              </a: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3521612" y="1671157"/>
            <a:ext cx="1538921" cy="1312297"/>
            <a:chOff x="4905490" y="2600175"/>
            <a:chExt cx="1538921" cy="1312297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3733" y="2600175"/>
              <a:ext cx="962436" cy="1097131"/>
            </a:xfrm>
            <a:prstGeom prst="rect">
              <a:avLst/>
            </a:prstGeom>
          </p:spPr>
        </p:pic>
        <p:sp>
          <p:nvSpPr>
            <p:cNvPr id="13" name="ZoneTexte 12"/>
            <p:cNvSpPr txBox="1"/>
            <p:nvPr/>
          </p:nvSpPr>
          <p:spPr>
            <a:xfrm>
              <a:off x="4905490" y="3635473"/>
              <a:ext cx="153892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Comburant</a:t>
              </a:r>
              <a:endParaRPr lang="fr-FR" sz="12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4948025" y="1676438"/>
            <a:ext cx="1678823" cy="1317337"/>
            <a:chOff x="6781644" y="2576026"/>
            <a:chExt cx="1678823" cy="1317337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1399" y="2576026"/>
              <a:ext cx="934673" cy="1087987"/>
            </a:xfrm>
            <a:prstGeom prst="rect">
              <a:avLst/>
            </a:prstGeom>
          </p:spPr>
        </p:pic>
        <p:sp>
          <p:nvSpPr>
            <p:cNvPr id="16" name="ZoneTexte 15"/>
            <p:cNvSpPr txBox="1"/>
            <p:nvPr/>
          </p:nvSpPr>
          <p:spPr>
            <a:xfrm>
              <a:off x="6781644" y="3616364"/>
              <a:ext cx="1678823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Gaz sous pression</a:t>
              </a:r>
            </a:p>
          </p:txBody>
        </p:sp>
      </p:grpSp>
      <p:sp>
        <p:nvSpPr>
          <p:cNvPr id="17" name="Espace réservé du contenu 1"/>
          <p:cNvSpPr txBox="1">
            <a:spLocks/>
          </p:cNvSpPr>
          <p:nvPr/>
        </p:nvSpPr>
        <p:spPr>
          <a:xfrm>
            <a:off x="440265" y="3010041"/>
            <a:ext cx="8229600" cy="51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714375" indent="-714375" algn="l" defTabSz="457200" rtl="0" eaLnBrk="1" latinLnBrk="0" hangingPunct="1">
              <a:spcBef>
                <a:spcPct val="20000"/>
              </a:spcBef>
              <a:buFontTx/>
              <a:buBlip>
                <a:blip r:embed="rId6"/>
              </a:buBlip>
              <a:defRPr lang="fr-FR" sz="32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 algn="l" defTabSz="457200" rtl="0" eaLnBrk="1" latinLnBrk="0" hangingPunct="1">
              <a:spcBef>
                <a:spcPct val="20000"/>
              </a:spcBef>
              <a:buClr>
                <a:srgbClr val="942180"/>
              </a:buClr>
              <a:buFontTx/>
              <a:buBlip>
                <a:blip r:embed="rId7"/>
              </a:buBlip>
              <a:defRPr sz="2800" b="0" kern="120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 algn="l" defTabSz="4572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sz="2600" kern="1200">
                <a:solidFill>
                  <a:srgbClr val="43456D"/>
                </a:solidFill>
                <a:latin typeface="+mj-lt"/>
                <a:ea typeface="Trade Gothic LT Std" charset="0"/>
                <a:cs typeface="Trade Gothic LT Std" charset="0"/>
              </a:defRPr>
            </a:lvl3pPr>
            <a:lvl4pPr marL="2149475" indent="-449263" algn="l" defTabSz="457200" rtl="0" eaLnBrk="1" latinLnBrk="0" hangingPunct="1">
              <a:spcBef>
                <a:spcPct val="20000"/>
              </a:spcBef>
              <a:buClr>
                <a:srgbClr val="6569A2"/>
              </a:buClr>
              <a:buFontTx/>
              <a:buBlip>
                <a:blip r:embed="rId9"/>
              </a:buBlip>
              <a:defRPr sz="2400" i="1" kern="1200">
                <a:solidFill>
                  <a:srgbClr val="43456D"/>
                </a:solidFill>
                <a:latin typeface="+mj-lt"/>
                <a:ea typeface="Trade Gothic LT Std" charset="0"/>
                <a:cs typeface="Trade Gothic LT Std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rgbClr val="43456D"/>
                </a:solidFill>
                <a:latin typeface="+mj-lt"/>
                <a:ea typeface="Trade Gothic LT Std" charset="0"/>
                <a:cs typeface="Trade Gothic LT Std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 algn="just">
              <a:buClrTx/>
              <a:buSzPct val="100000"/>
              <a:buFont typeface="Wingdings" panose="05000000000000000000" pitchFamily="2" charset="2"/>
              <a:buChar char="ü"/>
              <a:defRPr/>
            </a:pPr>
            <a:r>
              <a:rPr lang="fr-FR" sz="2600" u="sng" dirty="0">
                <a:solidFill>
                  <a:schemeClr val="tx1"/>
                </a:solidFill>
                <a:latin typeface="Arial Narrow" panose="020B0606020202030204" pitchFamily="34" charset="0"/>
              </a:rPr>
              <a:t>Les dangers pour la santé</a:t>
            </a:r>
            <a:endParaRPr lang="fr-FR" sz="2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2136266" y="3518823"/>
            <a:ext cx="1538921" cy="1301585"/>
            <a:chOff x="1115616" y="4060598"/>
            <a:chExt cx="1538921" cy="1301585"/>
          </a:xfrm>
        </p:grpSpPr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9152" y="4060598"/>
              <a:ext cx="916165" cy="1042274"/>
            </a:xfrm>
            <a:prstGeom prst="rect">
              <a:avLst/>
            </a:prstGeom>
          </p:spPr>
        </p:pic>
        <p:sp>
          <p:nvSpPr>
            <p:cNvPr id="20" name="ZoneTexte 19"/>
            <p:cNvSpPr txBox="1"/>
            <p:nvPr/>
          </p:nvSpPr>
          <p:spPr>
            <a:xfrm>
              <a:off x="1115616" y="5085184"/>
              <a:ext cx="153892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Corrosif</a:t>
              </a:r>
              <a:endParaRPr lang="fr-FR" sz="16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682092" y="3493724"/>
            <a:ext cx="1538921" cy="1276838"/>
            <a:chOff x="2889063" y="4051456"/>
            <a:chExt cx="1538921" cy="1276838"/>
          </a:xfrm>
        </p:grpSpPr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4145" y="4051456"/>
              <a:ext cx="990198" cy="1042274"/>
            </a:xfrm>
            <a:prstGeom prst="rect">
              <a:avLst/>
            </a:prstGeom>
          </p:spPr>
        </p:pic>
        <p:sp>
          <p:nvSpPr>
            <p:cNvPr id="23" name="ZoneTexte 22"/>
            <p:cNvSpPr txBox="1"/>
            <p:nvPr/>
          </p:nvSpPr>
          <p:spPr>
            <a:xfrm>
              <a:off x="2889063" y="5051295"/>
              <a:ext cx="153892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Toxique aigu</a:t>
              </a:r>
            </a:p>
          </p:txBody>
        </p:sp>
      </p:grpSp>
      <p:grpSp>
        <p:nvGrpSpPr>
          <p:cNvPr id="24" name="Groupe 23"/>
          <p:cNvGrpSpPr/>
          <p:nvPr/>
        </p:nvGrpSpPr>
        <p:grpSpPr>
          <a:xfrm>
            <a:off x="3521611" y="3532567"/>
            <a:ext cx="1538921" cy="1291406"/>
            <a:chOff x="4892968" y="4051456"/>
            <a:chExt cx="1538921" cy="1291406"/>
          </a:xfrm>
        </p:grpSpPr>
        <p:pic>
          <p:nvPicPr>
            <p:cNvPr id="25" name="Image 2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5368" y="4051456"/>
              <a:ext cx="916165" cy="1051417"/>
            </a:xfrm>
            <a:prstGeom prst="rect">
              <a:avLst/>
            </a:prstGeom>
          </p:spPr>
        </p:pic>
        <p:sp>
          <p:nvSpPr>
            <p:cNvPr id="26" name="ZoneTexte 25"/>
            <p:cNvSpPr txBox="1"/>
            <p:nvPr/>
          </p:nvSpPr>
          <p:spPr>
            <a:xfrm>
              <a:off x="4892968" y="5065863"/>
              <a:ext cx="153892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Toxique irritant</a:t>
              </a:r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4824558" y="3484956"/>
            <a:ext cx="1901136" cy="1296762"/>
            <a:chOff x="6560529" y="4059955"/>
            <a:chExt cx="1901136" cy="1296762"/>
          </a:xfrm>
        </p:grpSpPr>
        <p:pic>
          <p:nvPicPr>
            <p:cNvPr id="28" name="Image 2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3090" y="4059955"/>
              <a:ext cx="980945" cy="1023988"/>
            </a:xfrm>
            <a:prstGeom prst="rect">
              <a:avLst/>
            </a:prstGeom>
          </p:spPr>
        </p:pic>
        <p:sp>
          <p:nvSpPr>
            <p:cNvPr id="29" name="ZoneTexte 28"/>
            <p:cNvSpPr txBox="1"/>
            <p:nvPr/>
          </p:nvSpPr>
          <p:spPr>
            <a:xfrm>
              <a:off x="6560529" y="5079718"/>
              <a:ext cx="1901136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Danger pour la santé</a:t>
              </a:r>
            </a:p>
          </p:txBody>
        </p:sp>
      </p:grpSp>
      <p:sp>
        <p:nvSpPr>
          <p:cNvPr id="30" name="Espace réservé du contenu 1"/>
          <p:cNvSpPr txBox="1">
            <a:spLocks/>
          </p:cNvSpPr>
          <p:nvPr/>
        </p:nvSpPr>
        <p:spPr>
          <a:xfrm>
            <a:off x="445908" y="4855773"/>
            <a:ext cx="8229600" cy="511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714375" indent="-714375" algn="l" defTabSz="457200" rtl="0" eaLnBrk="1" latinLnBrk="0" hangingPunct="1">
              <a:spcBef>
                <a:spcPct val="20000"/>
              </a:spcBef>
              <a:buFontTx/>
              <a:buBlip>
                <a:blip r:embed="rId6"/>
              </a:buBlip>
              <a:defRPr lang="fr-FR" sz="32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 algn="l" defTabSz="457200" rtl="0" eaLnBrk="1" latinLnBrk="0" hangingPunct="1">
              <a:spcBef>
                <a:spcPct val="20000"/>
              </a:spcBef>
              <a:buClr>
                <a:srgbClr val="942180"/>
              </a:buClr>
              <a:buFontTx/>
              <a:buBlip>
                <a:blip r:embed="rId7"/>
              </a:buBlip>
              <a:defRPr sz="2800" b="0" kern="120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700213" indent="-441325" algn="l" defTabSz="4572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sz="2600" kern="1200">
                <a:solidFill>
                  <a:srgbClr val="43456D"/>
                </a:solidFill>
                <a:latin typeface="+mj-lt"/>
                <a:ea typeface="Trade Gothic LT Std" charset="0"/>
                <a:cs typeface="Trade Gothic LT Std" charset="0"/>
              </a:defRPr>
            </a:lvl3pPr>
            <a:lvl4pPr marL="2149475" indent="-449263" algn="l" defTabSz="457200" rtl="0" eaLnBrk="1" latinLnBrk="0" hangingPunct="1">
              <a:spcBef>
                <a:spcPct val="20000"/>
              </a:spcBef>
              <a:buClr>
                <a:srgbClr val="6569A2"/>
              </a:buClr>
              <a:buFontTx/>
              <a:buBlip>
                <a:blip r:embed="rId9"/>
              </a:buBlip>
              <a:defRPr sz="2400" i="1" kern="1200">
                <a:solidFill>
                  <a:srgbClr val="43456D"/>
                </a:solidFill>
                <a:latin typeface="+mj-lt"/>
                <a:ea typeface="Trade Gothic LT Std" charset="0"/>
                <a:cs typeface="Trade Gothic LT Std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rgbClr val="43456D"/>
                </a:solidFill>
                <a:latin typeface="+mj-lt"/>
                <a:ea typeface="Trade Gothic LT Std" charset="0"/>
                <a:cs typeface="Trade Gothic LT Std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 algn="just">
              <a:buClrTx/>
              <a:buSzPct val="100000"/>
              <a:buFont typeface="Wingdings" panose="05000000000000000000" pitchFamily="2" charset="2"/>
              <a:buChar char="ü"/>
              <a:defRPr/>
            </a:pPr>
            <a:r>
              <a:rPr lang="fr-FR" sz="2600" u="sng" dirty="0">
                <a:solidFill>
                  <a:schemeClr val="tx1"/>
                </a:solidFill>
                <a:latin typeface="Arial Narrow" panose="020B0606020202030204" pitchFamily="34" charset="0"/>
              </a:rPr>
              <a:t>Les dangers pour l’environnement</a:t>
            </a:r>
            <a:endParaRPr lang="fr-FR" sz="2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174039" y="5334252"/>
            <a:ext cx="2859670" cy="1282939"/>
            <a:chOff x="3315746" y="5277612"/>
            <a:chExt cx="2859670" cy="1282939"/>
          </a:xfrm>
        </p:grpSpPr>
        <p:pic>
          <p:nvPicPr>
            <p:cNvPr id="32" name="Image 3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3808" y="5277612"/>
              <a:ext cx="943928" cy="1051417"/>
            </a:xfrm>
            <a:prstGeom prst="rect">
              <a:avLst/>
            </a:prstGeom>
          </p:spPr>
        </p:pic>
        <p:sp>
          <p:nvSpPr>
            <p:cNvPr id="33" name="ZoneTexte 32"/>
            <p:cNvSpPr txBox="1"/>
            <p:nvPr/>
          </p:nvSpPr>
          <p:spPr>
            <a:xfrm>
              <a:off x="3315746" y="6283552"/>
              <a:ext cx="285967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latin typeface="Arial Narrow" panose="020B0606020202030204" pitchFamily="34" charset="0"/>
                </a:rPr>
                <a:t>Danger pour le milieu aquatique</a:t>
              </a:r>
            </a:p>
          </p:txBody>
        </p:sp>
      </p:grpSp>
      <p:sp>
        <p:nvSpPr>
          <p:cNvPr id="34" name="Espace réservé du contenu 1"/>
          <p:cNvSpPr>
            <a:spLocks noGrp="1"/>
          </p:cNvSpPr>
          <p:nvPr>
            <p:ph idx="1"/>
          </p:nvPr>
        </p:nvSpPr>
        <p:spPr>
          <a:xfrm>
            <a:off x="457200" y="1220751"/>
            <a:ext cx="8229600" cy="511268"/>
          </a:xfrm>
        </p:spPr>
        <p:txBody>
          <a:bodyPr>
            <a:normAutofit/>
          </a:bodyPr>
          <a:lstStyle/>
          <a:p>
            <a:pPr marL="342900" lvl="1" indent="-342900" algn="just">
              <a:buSzPct val="100000"/>
              <a:buFont typeface="Wingdings" panose="05000000000000000000" pitchFamily="2" charset="2"/>
              <a:buChar char="ü"/>
              <a:defRPr/>
            </a:pPr>
            <a:r>
              <a:rPr lang="fr-FR" sz="2600" u="sng" dirty="0">
                <a:latin typeface="Arial Narrow" panose="020B0606020202030204" pitchFamily="34" charset="0"/>
              </a:rPr>
              <a:t>Les dangers physiques</a:t>
            </a:r>
            <a:endParaRPr lang="fr-FR" sz="2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34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13</a:t>
            </a:fld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925" y="0"/>
            <a:ext cx="4831915" cy="643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7000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14</a:t>
            </a:fld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78121"/>
            <a:ext cx="7934325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0070C0"/>
                </a:solidFill>
              </a:rPr>
              <a:t>Les agents chimiques classés CMR</a:t>
            </a:r>
          </a:p>
        </p:txBody>
      </p:sp>
    </p:spTree>
    <p:extLst>
      <p:ext uri="{BB962C8B-B14F-4D97-AF65-F5344CB8AC3E}">
        <p14:creationId xmlns:p14="http://schemas.microsoft.com/office/powerpoint/2010/main" val="3870653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542009" y="2564920"/>
            <a:ext cx="7772400" cy="1362075"/>
          </a:xfrm>
        </p:spPr>
        <p:txBody>
          <a:bodyPr/>
          <a:lstStyle/>
          <a:p>
            <a:r>
              <a:rPr lang="fr-FR" sz="5400" dirty="0">
                <a:solidFill>
                  <a:srgbClr val="282940"/>
                </a:solidFill>
              </a:rPr>
              <a:t>LE Chrome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D5F69E9-2B14-42AD-9248-2ECDFE283ABB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7003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Nature du chrome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16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b="8752"/>
          <a:stretch/>
        </p:blipFill>
        <p:spPr>
          <a:xfrm>
            <a:off x="3848100" y="1801996"/>
            <a:ext cx="1447800" cy="16252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464300" y="4059678"/>
            <a:ext cx="22225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dirty="0"/>
              <a:t>Rejeté par les industries, on le retrouve dans l’atmosphère, l’eau et les sols.</a:t>
            </a:r>
          </a:p>
        </p:txBody>
      </p:sp>
      <p:sp>
        <p:nvSpPr>
          <p:cNvPr id="7" name="Rectangle 6"/>
          <p:cNvSpPr/>
          <p:nvPr/>
        </p:nvSpPr>
        <p:spPr>
          <a:xfrm>
            <a:off x="3378200" y="3905790"/>
            <a:ext cx="24511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dirty="0"/>
              <a:t>Chrome VI: n’existe pas naturellement, provient principalement des industries qui l’utilisent.</a:t>
            </a:r>
          </a:p>
        </p:txBody>
      </p:sp>
      <p:sp>
        <p:nvSpPr>
          <p:cNvPr id="8" name="Rectangle 7"/>
          <p:cNvSpPr/>
          <p:nvPr/>
        </p:nvSpPr>
        <p:spPr>
          <a:xfrm>
            <a:off x="787400" y="4059678"/>
            <a:ext cx="1955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dirty="0"/>
              <a:t>Elément métallique naturel de la croûte terrestre (Cr III)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4"/>
          <a:srcRect b="6327"/>
          <a:stretch/>
        </p:blipFill>
        <p:spPr>
          <a:xfrm>
            <a:off x="939493" y="1977751"/>
            <a:ext cx="1739046" cy="154327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956" y="1709970"/>
            <a:ext cx="1439788" cy="181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536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Exposition générale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532021"/>
            <a:ext cx="8229600" cy="4979138"/>
          </a:xfrm>
        </p:spPr>
        <p:txBody>
          <a:bodyPr anchor="t">
            <a:normAutofit/>
          </a:bodyPr>
          <a:lstStyle/>
          <a:p>
            <a:pPr algn="just"/>
            <a:r>
              <a:rPr lang="fr-FR" sz="2800" dirty="0"/>
              <a:t>Par voie orale: exposition par les boissons et l’alimentation riche en Cr III</a:t>
            </a:r>
          </a:p>
          <a:p>
            <a:pPr algn="just"/>
            <a:endParaRPr lang="fr-FR" sz="2800" dirty="0"/>
          </a:p>
          <a:p>
            <a:pPr algn="just"/>
            <a:endParaRPr lang="fr-FR" sz="2800" dirty="0"/>
          </a:p>
          <a:p>
            <a:pPr algn="just"/>
            <a:endParaRPr lang="fr-FR" sz="2800" dirty="0"/>
          </a:p>
          <a:p>
            <a:pPr algn="just"/>
            <a:endParaRPr lang="fr-FR" sz="2800" dirty="0"/>
          </a:p>
          <a:p>
            <a:pPr algn="just"/>
            <a:endParaRPr lang="fr-FR" sz="2800" dirty="0"/>
          </a:p>
          <a:p>
            <a:pPr algn="just"/>
            <a:r>
              <a:rPr lang="fr-FR" sz="2800" dirty="0"/>
              <a:t>Fumeurs: La cigarette contient du chrome VI (entre autres…).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5" name="AutoShape 2" descr="RÃ©sultat de recherche d'images pour &quot;pomme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865383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909" y="2809218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380" y="2760608"/>
            <a:ext cx="26860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665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Exposition professionnelle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9544" y="1600200"/>
            <a:ext cx="8728077" cy="4525963"/>
          </a:xfrm>
        </p:spPr>
        <p:txBody>
          <a:bodyPr anchor="t">
            <a:normAutofit/>
          </a:bodyPr>
          <a:lstStyle/>
          <a:p>
            <a:pPr algn="ctr"/>
            <a:r>
              <a:rPr lang="fr-FR" sz="2800" dirty="0"/>
              <a:t>Comment le chrome peut entrer dans le corps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18</a:t>
            </a:fld>
            <a:endParaRPr lang="fr-F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76" t="23138" b="2153"/>
          <a:stretch/>
        </p:blipFill>
        <p:spPr bwMode="auto">
          <a:xfrm>
            <a:off x="1031651" y="3041793"/>
            <a:ext cx="2313754" cy="217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783286" y="2896360"/>
            <a:ext cx="4572000" cy="24612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450850" lvl="1" indent="-450850" algn="just">
              <a:spcBef>
                <a:spcPct val="20000"/>
              </a:spcBef>
              <a:buClr>
                <a:srgbClr val="F08272"/>
              </a:buClr>
              <a:buFont typeface="Symbol" panose="05050102010706020507" pitchFamily="18" charset="2"/>
              <a:buChar char="¨"/>
            </a:pPr>
            <a:r>
              <a:rPr lang="fr-FR" sz="2000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Inhalation des fumées et poussières contenant du chrome en fonction du procédé industriel. </a:t>
            </a:r>
          </a:p>
          <a:p>
            <a:pPr marL="1700213" lvl="2" indent="-441325">
              <a:spcBef>
                <a:spcPct val="20000"/>
              </a:spcBef>
              <a:buClr>
                <a:srgbClr val="F08272"/>
              </a:buClr>
              <a:buFont typeface="Courier New" panose="02070309020205020404" pitchFamily="49" charset="0"/>
              <a:buChar char="o"/>
            </a:pPr>
            <a:endParaRPr lang="fr-FR" dirty="0">
              <a:solidFill>
                <a:srgbClr val="43456D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00213" lvl="2" indent="-441325">
              <a:spcBef>
                <a:spcPct val="20000"/>
              </a:spcBef>
              <a:buClr>
                <a:srgbClr val="F0827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Ponçage</a:t>
            </a:r>
          </a:p>
          <a:p>
            <a:pPr marL="1700213" lvl="2" indent="-441325">
              <a:spcBef>
                <a:spcPct val="20000"/>
              </a:spcBef>
              <a:buClr>
                <a:srgbClr val="F0827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Application de peintures</a:t>
            </a:r>
          </a:p>
          <a:p>
            <a:pPr marL="1700213" lvl="2" indent="-441325">
              <a:spcBef>
                <a:spcPct val="20000"/>
              </a:spcBef>
              <a:buClr>
                <a:srgbClr val="F08272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Produits </a:t>
            </a:r>
            <a:r>
              <a:rPr lang="fr-FR" dirty="0" err="1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chromatés</a:t>
            </a:r>
            <a:r>
              <a:rPr lang="fr-FR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814389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Exposition professionnelle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68150" y="2483125"/>
            <a:ext cx="4599709" cy="3717814"/>
          </a:xfrm>
        </p:spPr>
        <p:txBody>
          <a:bodyPr/>
          <a:lstStyle/>
          <a:p>
            <a:pPr lvl="1" algn="just"/>
            <a:r>
              <a:rPr lang="fr-FR" dirty="0"/>
              <a:t>Pas de risque de passage sur peau saine</a:t>
            </a:r>
          </a:p>
          <a:p>
            <a:pPr lvl="1" algn="just"/>
            <a:r>
              <a:rPr lang="fr-FR" dirty="0"/>
              <a:t>Potentiel passage sur peau lésée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19</a:t>
            </a:fld>
            <a:endParaRPr lang="fr-F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78" b="17227"/>
          <a:stretch/>
        </p:blipFill>
        <p:spPr bwMode="auto">
          <a:xfrm>
            <a:off x="1130379" y="2689477"/>
            <a:ext cx="2187629" cy="2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695459" y="1565412"/>
            <a:ext cx="8081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/>
              <a:t>Comment le chrome peut entrer dans le corps ?</a:t>
            </a:r>
          </a:p>
        </p:txBody>
      </p:sp>
    </p:spTree>
    <p:extLst>
      <p:ext uri="{BB962C8B-B14F-4D97-AF65-F5344CB8AC3E}">
        <p14:creationId xmlns:p14="http://schemas.microsoft.com/office/powerpoint/2010/main" val="2843390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882900" y="1532021"/>
            <a:ext cx="5803900" cy="4642269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1"/>
                </a:solidFill>
              </a:rPr>
              <a:t>Etre sensibilisé aux risques liés aux expositions au chrome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fr-FR" b="1" dirty="0">
              <a:solidFill>
                <a:schemeClr val="tx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1"/>
                </a:solidFill>
              </a:rPr>
              <a:t>Connaître les effets sur la santé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fr-FR" dirty="0">
              <a:solidFill>
                <a:schemeClr val="tx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1"/>
                </a:solidFill>
              </a:rPr>
              <a:t>Savoir se protéger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fr-FR" dirty="0">
              <a:solidFill>
                <a:schemeClr val="tx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1"/>
                </a:solidFill>
              </a:rPr>
              <a:t>Connaître le suivi médical qui peut être mis en place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0" dirty="0">
                <a:solidFill>
                  <a:schemeClr val="bg1"/>
                </a:solidFill>
                <a:latin typeface="Arial Black" panose="020B0A04020102020204" pitchFamily="34" charset="0"/>
              </a:rPr>
              <a:t>Objectifs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6018" t="18507" b="-9254"/>
          <a:stretch/>
        </p:blipFill>
        <p:spPr>
          <a:xfrm rot="16200000">
            <a:off x="-1067478" y="2929429"/>
            <a:ext cx="4969596" cy="175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001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Exposition professionnelle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134" y="1600200"/>
            <a:ext cx="5741441" cy="4525963"/>
          </a:xfrm>
        </p:spPr>
        <p:txBody>
          <a:bodyPr>
            <a:normAutofit fontScale="85000" lnSpcReduction="10000"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fr-FR" sz="2800" dirty="0"/>
              <a:t>Manger, boire sur le poste de travail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fr-FR" sz="2800" dirty="0"/>
              <a:t>Fumer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fr-FR" sz="2800" dirty="0"/>
              <a:t>se gratter le nez, les yeux…</a:t>
            </a:r>
          </a:p>
          <a:p>
            <a:pPr marL="0" indent="0" algn="just">
              <a:buNone/>
            </a:pPr>
            <a:endParaRPr lang="fr-FR" sz="2800" dirty="0"/>
          </a:p>
          <a:p>
            <a:pPr marL="0" indent="0" algn="just">
              <a:buNone/>
            </a:pPr>
            <a:r>
              <a:rPr lang="fr-FR" sz="3800" dirty="0"/>
              <a:t>SANS</a:t>
            </a:r>
            <a:r>
              <a:rPr lang="fr-FR" sz="2800" dirty="0"/>
              <a:t> se laver les mains, c’est risquer de mettre du chrome là ou il n’y en avait pas.</a:t>
            </a:r>
          </a:p>
          <a:p>
            <a:pPr algn="just"/>
            <a:endParaRPr lang="fr-FR" sz="2800" dirty="0"/>
          </a:p>
          <a:p>
            <a:pPr algn="just"/>
            <a:endParaRPr lang="fr-FR" sz="2800" dirty="0"/>
          </a:p>
          <a:p>
            <a:pPr algn="just"/>
            <a:r>
              <a:rPr lang="fr-FR" sz="2800" dirty="0"/>
              <a:t>Onychophagie : se manger les ongles !!</a:t>
            </a:r>
          </a:p>
          <a:p>
            <a:pPr algn="just"/>
            <a:endParaRPr lang="fr-FR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20</a:t>
            </a:fld>
            <a:endParaRPr lang="fr-FR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5" y="2348201"/>
            <a:ext cx="20764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3832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/>
              <a:t>La vie du Chrome dans l’organisme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21</a:t>
            </a:fld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45" y="1417638"/>
            <a:ext cx="2995448" cy="490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1432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22</a:t>
            </a:fld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6" y="218208"/>
            <a:ext cx="8483602" cy="636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314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/>
              <a:t>Effets sur la santé – Chrome III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73090"/>
            <a:ext cx="8229600" cy="4642269"/>
          </a:xfrm>
        </p:spPr>
        <p:txBody>
          <a:bodyPr>
            <a:normAutofit/>
          </a:bodyPr>
          <a:lstStyle/>
          <a:p>
            <a:pPr algn="just"/>
            <a:r>
              <a:rPr lang="fr-FR" sz="2800" dirty="0">
                <a:solidFill>
                  <a:schemeClr val="tx1"/>
                </a:solidFill>
              </a:rPr>
              <a:t>Nutriment essentiel pour l'homme et, une carence peut provoquer des problèmes au cœur, des perturbations du métabolisme et du diabète. </a:t>
            </a:r>
          </a:p>
          <a:p>
            <a:pPr algn="just"/>
            <a:endParaRPr lang="fr-FR" sz="2800" dirty="0"/>
          </a:p>
          <a:p>
            <a:pPr algn="just"/>
            <a:r>
              <a:rPr lang="fr-FR" sz="2800" dirty="0"/>
              <a:t>Absorption excessive de chrome (III) peut aussi provoquer des problèmes de santé</a:t>
            </a:r>
          </a:p>
          <a:p>
            <a:pPr lvl="1" algn="just"/>
            <a:r>
              <a:rPr lang="fr-FR" sz="2800" dirty="0"/>
              <a:t>Irritant pour les voies respiratoires</a:t>
            </a:r>
          </a:p>
          <a:p>
            <a:pPr algn="just"/>
            <a:endParaRPr lang="fr-FR" sz="2800" dirty="0"/>
          </a:p>
          <a:p>
            <a:pPr algn="just"/>
            <a:endParaRPr lang="fr-FR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0302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800" dirty="0"/>
              <a:t>Effets sur la santé – Chrome VI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374264" y="1789197"/>
            <a:ext cx="5312535" cy="4416342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720725" lvl="1" indent="-630238"/>
            <a:r>
              <a:rPr lang="fr-FR" sz="2800" dirty="0"/>
              <a:t>Irritations respiratoires (nez, sinus, poumons), </a:t>
            </a:r>
          </a:p>
          <a:p>
            <a:pPr marL="720725" lvl="1" indent="-630238"/>
            <a:r>
              <a:rPr lang="fr-FR" sz="2800" dirty="0"/>
              <a:t>Ulcérations de la muqueuse nasale, </a:t>
            </a:r>
          </a:p>
          <a:p>
            <a:pPr marL="720725" lvl="1" indent="-630238"/>
            <a:r>
              <a:rPr lang="fr-FR" sz="2800" dirty="0"/>
              <a:t>Rhinites, saignement de nez, laryngites, pharyngites, bronchites, asthme,…</a:t>
            </a:r>
          </a:p>
          <a:p>
            <a:pPr marL="720725" lvl="1" indent="-630238"/>
            <a:r>
              <a:rPr lang="fr-FR" sz="2800" dirty="0"/>
              <a:t>Cancer du poumon, bronches ou trachées</a:t>
            </a:r>
          </a:p>
          <a:p>
            <a:pPr marL="720725" lvl="1" indent="-630238"/>
            <a:r>
              <a:rPr lang="fr-FR" sz="2800" dirty="0"/>
              <a:t>Cancer des cavités nasales et celui des sinus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24</a:t>
            </a:fld>
            <a:endParaRPr lang="fr-F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76" t="23138" b="2153"/>
          <a:stretch/>
        </p:blipFill>
        <p:spPr bwMode="auto">
          <a:xfrm>
            <a:off x="856445" y="2308341"/>
            <a:ext cx="2313754" cy="217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5942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284112" y="1532021"/>
            <a:ext cx="5402687" cy="4642269"/>
          </a:xfrm>
        </p:spPr>
        <p:txBody>
          <a:bodyPr>
            <a:normAutofit/>
          </a:bodyPr>
          <a:lstStyle/>
          <a:p>
            <a:pPr algn="just"/>
            <a:r>
              <a:rPr lang="fr-FR" sz="2400" dirty="0">
                <a:solidFill>
                  <a:schemeClr val="tx1"/>
                </a:solidFill>
              </a:rPr>
              <a:t>Par ingestion (accidentelle) :</a:t>
            </a:r>
          </a:p>
          <a:p>
            <a:pPr lvl="1" algn="just"/>
            <a:r>
              <a:rPr lang="fr-FR" sz="2400" dirty="0"/>
              <a:t>Brûlures des voies digestives.</a:t>
            </a:r>
          </a:p>
          <a:p>
            <a:pPr lvl="1" algn="just"/>
            <a:r>
              <a:rPr lang="fr-FR" sz="2400" dirty="0"/>
              <a:t>Gastro-entérites, œsophagites, ulcères</a:t>
            </a:r>
          </a:p>
          <a:p>
            <a:endParaRPr lang="fr-FR" sz="28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Effets sur la santé – Chrome VI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2281712"/>
            <a:ext cx="20764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450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Effets sur la santé – Chrome VI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26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3" y="4388719"/>
            <a:ext cx="2452687" cy="1743075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78" b="17227"/>
          <a:stretch/>
        </p:blipFill>
        <p:spPr bwMode="auto">
          <a:xfrm>
            <a:off x="423930" y="1767249"/>
            <a:ext cx="2187629" cy="2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114800" y="2108327"/>
            <a:ext cx="4572000" cy="356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20000"/>
              </a:spcBef>
              <a:buClr>
                <a:srgbClr val="F08272"/>
              </a:buClr>
              <a:buFont typeface="Wingdings" panose="05000000000000000000" pitchFamily="2" charset="2"/>
              <a:buNone/>
            </a:pPr>
            <a:r>
              <a:rPr lang="fr-FR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Par contact cutanée </a:t>
            </a:r>
          </a:p>
          <a:p>
            <a:pPr algn="just">
              <a:spcBef>
                <a:spcPct val="20000"/>
              </a:spcBef>
              <a:buClr>
                <a:srgbClr val="F08272"/>
              </a:buClr>
              <a:buFont typeface="Wingdings" panose="05000000000000000000" pitchFamily="2" charset="2"/>
              <a:buNone/>
            </a:pPr>
            <a:r>
              <a:rPr lang="fr-FR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peau, œil, muqueuse</a:t>
            </a:r>
          </a:p>
          <a:p>
            <a:pPr algn="just">
              <a:spcBef>
                <a:spcPct val="20000"/>
              </a:spcBef>
              <a:buClr>
                <a:srgbClr val="F08272"/>
              </a:buClr>
              <a:buFont typeface="Wingdings" panose="05000000000000000000" pitchFamily="2" charset="2"/>
              <a:buNone/>
            </a:pPr>
            <a:endParaRPr lang="fr-FR" sz="24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1258888" lvl="1" indent="-544513" algn="just">
              <a:spcBef>
                <a:spcPct val="20000"/>
              </a:spcBef>
              <a:buClr>
                <a:srgbClr val="F08272"/>
              </a:buClr>
              <a:buFont typeface="Symbol" panose="05050102010706020507" pitchFamily="18" charset="2"/>
              <a:buChar char="¨"/>
            </a:pPr>
            <a:r>
              <a:rPr lang="fr-FR" sz="2400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Brûlures sévères, </a:t>
            </a:r>
          </a:p>
          <a:p>
            <a:pPr marL="1258888" lvl="1" indent="-544513" algn="just">
              <a:spcBef>
                <a:spcPct val="20000"/>
              </a:spcBef>
              <a:buClr>
                <a:srgbClr val="F08272"/>
              </a:buClr>
              <a:buFont typeface="Symbol" panose="05050102010706020507" pitchFamily="18" charset="2"/>
              <a:buChar char="¨"/>
            </a:pPr>
            <a:r>
              <a:rPr lang="fr-FR" sz="2400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Eczéma, </a:t>
            </a:r>
          </a:p>
          <a:p>
            <a:pPr marL="1258888" lvl="1" indent="-544513" algn="just">
              <a:spcBef>
                <a:spcPct val="20000"/>
              </a:spcBef>
              <a:buClr>
                <a:srgbClr val="F08272"/>
              </a:buClr>
              <a:buFont typeface="Symbol" panose="05050102010706020507" pitchFamily="18" charset="2"/>
              <a:buChar char="¨"/>
            </a:pPr>
            <a:r>
              <a:rPr lang="fr-FR" sz="2400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Ulcérations</a:t>
            </a:r>
          </a:p>
          <a:p>
            <a:pPr marL="1258888" lvl="1" indent="-544513" algn="just">
              <a:spcBef>
                <a:spcPct val="20000"/>
              </a:spcBef>
              <a:buClr>
                <a:srgbClr val="F08272"/>
              </a:buClr>
              <a:buFont typeface="Symbol" panose="05050102010706020507" pitchFamily="18" charset="2"/>
              <a:buChar char="¨"/>
            </a:pPr>
            <a:r>
              <a:rPr lang="fr-FR" sz="2400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Conjonctivites, </a:t>
            </a:r>
          </a:p>
          <a:p>
            <a:pPr marL="1258888" lvl="1" indent="-544513" algn="just">
              <a:spcBef>
                <a:spcPct val="20000"/>
              </a:spcBef>
              <a:buClr>
                <a:srgbClr val="F08272"/>
              </a:buClr>
              <a:buFont typeface="Symbol" panose="05050102010706020507" pitchFamily="18" charset="2"/>
              <a:buChar char="¨"/>
            </a:pPr>
            <a:r>
              <a:rPr lang="fr-FR" sz="2400" dirty="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Lésions de la cornée.</a:t>
            </a:r>
          </a:p>
        </p:txBody>
      </p:sp>
    </p:spTree>
    <p:extLst>
      <p:ext uri="{BB962C8B-B14F-4D97-AF65-F5344CB8AC3E}">
        <p14:creationId xmlns:p14="http://schemas.microsoft.com/office/powerpoint/2010/main" val="28178456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Effets sur la santé – Chrome VI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contenu 1"/>
          <p:cNvSpPr txBox="1">
            <a:spLocks/>
          </p:cNvSpPr>
          <p:nvPr/>
        </p:nvSpPr>
        <p:spPr>
          <a:xfrm>
            <a:off x="628212" y="2942495"/>
            <a:ext cx="4964807" cy="940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 typeface="Wingdings" panose="05000000000000000000" pitchFamily="2" charset="2"/>
              <a:buNone/>
              <a:defRPr lang="fr-FR" sz="3200" kern="1200" dirty="0" smtClean="0">
                <a:solidFill>
                  <a:srgbClr val="43456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1258888" indent="-544513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 typeface="Symbol" panose="05050102010706020507" pitchFamily="18" charset="2"/>
              <a:buChar char="¨"/>
              <a:defRPr sz="3200" b="0" kern="120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700213" indent="-441325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 typeface="Courier New" panose="02070309020205020404" pitchFamily="49" charset="0"/>
              <a:buChar char="o"/>
              <a:defRPr sz="2600" b="0" kern="120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2149475" indent="-449263" algn="l" defTabSz="457200" rtl="0" eaLnBrk="1" latinLnBrk="0" hangingPunct="1">
              <a:spcBef>
                <a:spcPct val="20000"/>
              </a:spcBef>
              <a:buClr>
                <a:srgbClr val="F08272"/>
              </a:buClr>
              <a:buFont typeface="Arial" panose="020B0604020202020204" pitchFamily="34" charset="0"/>
              <a:buChar char="•"/>
              <a:defRPr sz="2400" i="1" kern="1200">
                <a:solidFill>
                  <a:srgbClr val="43456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rgbClr val="43456D"/>
                </a:solidFill>
                <a:latin typeface="+mj-lt"/>
                <a:ea typeface="Trade Gothic LT Std" charset="0"/>
                <a:cs typeface="Trade Gothic LT Std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3600" dirty="0">
                <a:solidFill>
                  <a:schemeClr val="tx1"/>
                </a:solidFill>
              </a:rPr>
              <a:t>Par voie d’élimination</a:t>
            </a:r>
          </a:p>
          <a:p>
            <a:pPr algn="just"/>
            <a:endParaRPr lang="fr-FR" sz="3600" dirty="0">
              <a:solidFill>
                <a:schemeClr val="tx1"/>
              </a:solidFill>
            </a:endParaRPr>
          </a:p>
          <a:p>
            <a:pPr lvl="1" algn="just"/>
            <a:r>
              <a:rPr lang="fr-FR" sz="3600" dirty="0"/>
              <a:t>Rein(s)</a:t>
            </a:r>
          </a:p>
          <a:p>
            <a:pPr algn="just"/>
            <a:endParaRPr lang="fr-FR" sz="3600" dirty="0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5291" y="3064845"/>
            <a:ext cx="3009914" cy="299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199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Protection collective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550068" y="1401691"/>
            <a:ext cx="8136732" cy="2511342"/>
          </a:xfrm>
        </p:spPr>
        <p:txBody>
          <a:bodyPr anchor="t">
            <a:normAutofit/>
          </a:bodyPr>
          <a:lstStyle/>
          <a:p>
            <a:pPr algn="just"/>
            <a:r>
              <a:rPr lang="fr-FR" dirty="0"/>
              <a:t>Si présence de ventilation au poste de travail  : toujours l’utiliser</a:t>
            </a:r>
            <a:endParaRPr lang="fr-FR" sz="44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28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119602"/>
            <a:ext cx="3810000" cy="271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978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Protection individuelle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883440"/>
            <a:ext cx="5685906" cy="4100511"/>
          </a:xfrm>
        </p:spPr>
        <p:txBody>
          <a:bodyPr anchor="t">
            <a:noAutofit/>
          </a:bodyPr>
          <a:lstStyle/>
          <a:p>
            <a:pPr algn="just"/>
            <a:r>
              <a:rPr lang="fr-FR" sz="2000" dirty="0"/>
              <a:t> Les EPI restent indispensables sur les opérations de peinture aéronautique et de ponçage  </a:t>
            </a:r>
          </a:p>
          <a:p>
            <a:pPr algn="just"/>
            <a:endParaRPr lang="fr-FR" sz="2000" dirty="0"/>
          </a:p>
          <a:p>
            <a:pPr lvl="1" algn="just"/>
            <a:r>
              <a:rPr lang="fr-FR" sz="2000" dirty="0"/>
              <a:t>Le masque </a:t>
            </a:r>
            <a:r>
              <a:rPr lang="fr-FR" sz="2000" dirty="0">
                <a:solidFill>
                  <a:srgbClr val="0070C0"/>
                </a:solidFill>
              </a:rPr>
              <a:t>à cartouche type ? </a:t>
            </a:r>
            <a:r>
              <a:rPr lang="fr-FR" sz="2000" dirty="0"/>
              <a:t>: </a:t>
            </a:r>
            <a:r>
              <a:rPr lang="fr-FR" sz="1600" i="1" dirty="0"/>
              <a:t>(attention à la barbe qui réduit fortement l’efficacité du masque)</a:t>
            </a:r>
          </a:p>
          <a:p>
            <a:pPr lvl="1" algn="just"/>
            <a:r>
              <a:rPr lang="fr-FR" sz="2000" dirty="0"/>
              <a:t>La combinaison </a:t>
            </a:r>
            <a:r>
              <a:rPr lang="fr-FR" sz="2000" dirty="0">
                <a:solidFill>
                  <a:srgbClr val="0070C0"/>
                </a:solidFill>
              </a:rPr>
              <a:t>jetable ?: </a:t>
            </a:r>
            <a:r>
              <a:rPr lang="fr-FR" sz="2000" dirty="0"/>
              <a:t>éviter la contamination de la peau et des vêtements.</a:t>
            </a:r>
          </a:p>
          <a:p>
            <a:pPr lvl="1" algn="just"/>
            <a:r>
              <a:rPr lang="fr-FR" sz="2000" dirty="0">
                <a:solidFill>
                  <a:srgbClr val="0070C0"/>
                </a:solidFill>
              </a:rPr>
              <a:t>Gants de protection type ?</a:t>
            </a:r>
          </a:p>
          <a:p>
            <a:pPr lvl="1" algn="just"/>
            <a:r>
              <a:rPr lang="fr-FR" sz="2000" dirty="0">
                <a:solidFill>
                  <a:srgbClr val="0070C0"/>
                </a:solidFill>
              </a:rPr>
              <a:t>Lunettes de protection</a:t>
            </a:r>
          </a:p>
          <a:p>
            <a:pPr marL="0" indent="0" algn="just">
              <a:buNone/>
            </a:pPr>
            <a:endParaRPr lang="fr-FR" sz="20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29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075" y="260032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55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03" y="125368"/>
            <a:ext cx="814387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495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46275"/>
            <a:ext cx="8229600" cy="914400"/>
          </a:xfrm>
        </p:spPr>
        <p:txBody>
          <a:bodyPr>
            <a:noAutofit/>
          </a:bodyPr>
          <a:lstStyle/>
          <a:p>
            <a:r>
              <a:rPr lang="fr-FR" sz="2800" dirty="0"/>
              <a:t>SUIVI médical EN CAS D’EXPOSITION A des risques chimiques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04562" y="1420478"/>
            <a:ext cx="5982237" cy="4756150"/>
          </a:xfrm>
        </p:spPr>
        <p:txBody>
          <a:bodyPr anchor="t">
            <a:normAutofit/>
          </a:bodyPr>
          <a:lstStyle/>
          <a:p>
            <a:pPr algn="just"/>
            <a:r>
              <a:rPr lang="fr-FR" sz="2000" dirty="0">
                <a:latin typeface="+mn-lt"/>
              </a:rPr>
              <a:t>Suivi individuel renforcé lors d’exposition aux CMR</a:t>
            </a:r>
          </a:p>
          <a:p>
            <a:pPr algn="just"/>
            <a:endParaRPr lang="fr-FR" sz="2000" dirty="0">
              <a:latin typeface="+mn-lt"/>
            </a:endParaRPr>
          </a:p>
          <a:p>
            <a:pPr algn="just"/>
            <a:r>
              <a:rPr lang="fr-FR" sz="2000" dirty="0">
                <a:latin typeface="+mn-lt"/>
              </a:rPr>
              <a:t>Mettre en place un </a:t>
            </a:r>
            <a:r>
              <a:rPr lang="fr-FR" sz="2800" b="1" dirty="0">
                <a:latin typeface="+mn-lt"/>
              </a:rPr>
              <a:t>suivi médical </a:t>
            </a:r>
            <a:r>
              <a:rPr lang="fr-FR" sz="2000" dirty="0">
                <a:latin typeface="+mn-lt"/>
              </a:rPr>
              <a:t>(clinique et biologique) pour un </a:t>
            </a:r>
            <a:r>
              <a:rPr lang="fr-FR" sz="2800" b="1" dirty="0">
                <a:latin typeface="+mn-lt"/>
              </a:rPr>
              <a:t>dépistage</a:t>
            </a:r>
            <a:r>
              <a:rPr lang="fr-FR" sz="2000" dirty="0">
                <a:latin typeface="+mn-lt"/>
              </a:rPr>
              <a:t> précoce des effets sur la santé </a:t>
            </a:r>
            <a:endParaRPr lang="fr-FR" sz="2000" dirty="0">
              <a:latin typeface="+mn-lt"/>
              <a:sym typeface="Wingdings" panose="05000000000000000000" pitchFamily="2" charset="2"/>
            </a:endParaRPr>
          </a:p>
          <a:p>
            <a:pPr algn="just"/>
            <a:endParaRPr lang="fr-FR" sz="2000" dirty="0">
              <a:latin typeface="+mn-lt"/>
              <a:sym typeface="Wingdings" panose="05000000000000000000" pitchFamily="2" charset="2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fr-FR" sz="2000" dirty="0">
                <a:latin typeface="+mn-lt"/>
                <a:sym typeface="Wingdings" panose="05000000000000000000" pitchFamily="2" charset="2"/>
              </a:rPr>
              <a:t>Examens </a:t>
            </a:r>
            <a:r>
              <a:rPr lang="fr-FR" sz="2800" b="1" dirty="0">
                <a:latin typeface="+mn-lt"/>
                <a:sym typeface="Wingdings" panose="05000000000000000000" pitchFamily="2" charset="2"/>
              </a:rPr>
              <a:t>complémentaires</a:t>
            </a:r>
            <a:r>
              <a:rPr lang="fr-FR" sz="2000" dirty="0">
                <a:latin typeface="+mn-lt"/>
                <a:sym typeface="Wingdings" panose="05000000000000000000" pitchFamily="2" charset="2"/>
              </a:rPr>
              <a:t> à la demande du médecin du travail</a:t>
            </a:r>
            <a:endParaRPr lang="fr-FR" sz="2000" dirty="0">
              <a:latin typeface="+mn-lt"/>
            </a:endParaRPr>
          </a:p>
          <a:p>
            <a:pPr algn="just"/>
            <a:endParaRPr lang="fr-FR" sz="2000" dirty="0">
              <a:latin typeface="+mn-lt"/>
            </a:endParaRPr>
          </a:p>
          <a:p>
            <a:pPr algn="just"/>
            <a:endParaRPr lang="fr-FR" sz="2000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30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32" y="1585720"/>
            <a:ext cx="2057400" cy="26479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14575" y="5065139"/>
            <a:ext cx="667488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dirty="0">
                <a:solidFill>
                  <a:schemeClr val="accent2"/>
                </a:solidFill>
              </a:rPr>
              <a:t>Objectifs</a:t>
            </a:r>
            <a:r>
              <a:rPr lang="fr-FR" sz="2800" dirty="0">
                <a:solidFill>
                  <a:schemeClr val="accent2"/>
                </a:solidFill>
              </a:rPr>
              <a:t> : </a:t>
            </a:r>
            <a:r>
              <a:rPr lang="fr-FR" sz="2800" b="1" dirty="0">
                <a:solidFill>
                  <a:schemeClr val="accent2"/>
                </a:solidFill>
              </a:rPr>
              <a:t>informer</a:t>
            </a:r>
            <a:r>
              <a:rPr lang="fr-FR" sz="2800" dirty="0">
                <a:solidFill>
                  <a:schemeClr val="accent2"/>
                </a:solidFill>
              </a:rPr>
              <a:t> </a:t>
            </a:r>
            <a:r>
              <a:rPr lang="fr-FR" sz="2000" dirty="0">
                <a:solidFill>
                  <a:schemeClr val="accent2"/>
                </a:solidFill>
              </a:rPr>
              <a:t>sur les risques éventuels et </a:t>
            </a:r>
            <a:r>
              <a:rPr lang="fr-FR" sz="2800" b="1" dirty="0">
                <a:solidFill>
                  <a:schemeClr val="accent2"/>
                </a:solidFill>
              </a:rPr>
              <a:t>repérer</a:t>
            </a:r>
            <a:r>
              <a:rPr lang="fr-FR" sz="2800" dirty="0">
                <a:solidFill>
                  <a:schemeClr val="accent2"/>
                </a:solidFill>
              </a:rPr>
              <a:t> </a:t>
            </a:r>
            <a:r>
              <a:rPr lang="fr-FR" sz="2000" dirty="0">
                <a:solidFill>
                  <a:schemeClr val="accent2"/>
                </a:solidFill>
              </a:rPr>
              <a:t>une inadaptation des mesures de prévention en place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058" y="4758715"/>
            <a:ext cx="1357747" cy="142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103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376F86D-7955-4989-A845-23E50DE80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1ECF1-B40E-4FAA-8689-828D0E233CA9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2AB76AD-80AD-46BC-BBD8-BBB3402942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1B8DDDB-221A-44CB-AF75-BD692E31849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97" y="26881"/>
            <a:ext cx="549715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B5887A1-2473-44E2-949F-BDB2404426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848" y="26881"/>
            <a:ext cx="4119581" cy="6831119"/>
          </a:xfrm>
          <a:prstGeom prst="rect">
            <a:avLst/>
          </a:prstGeom>
        </p:spPr>
      </p:pic>
      <p:sp>
        <p:nvSpPr>
          <p:cNvPr id="12" name="Zone de texte 2">
            <a:extLst>
              <a:ext uri="{FF2B5EF4-FFF2-40B4-BE49-F238E27FC236}">
                <a16:creationId xmlns:a16="http://schemas.microsoft.com/office/drawing/2014/main" id="{465301CF-1179-44F3-904D-779024F26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397" y="6142616"/>
            <a:ext cx="5497157" cy="766427"/>
          </a:xfrm>
          <a:prstGeom prst="rect">
            <a:avLst/>
          </a:prstGeom>
          <a:solidFill>
            <a:schemeClr val="bg1">
              <a:lumMod val="100000"/>
              <a:lumOff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AC472B4-3A68-4935-A54E-E6DE494BEF6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559397" y="6227324"/>
            <a:ext cx="1412671" cy="681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E71F55A-D56E-4BD3-9DDD-AEAAA76BC50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547" y="6227323"/>
            <a:ext cx="1412672" cy="681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774818E-C368-4133-B237-86D6F71CF7B7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136" y="6251486"/>
            <a:ext cx="1584960" cy="657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1D791B5-DCAC-4D62-B6ED-E0443FFDB294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12" y="6444358"/>
            <a:ext cx="809625" cy="247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02763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 des prélèvements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83357" y="1532020"/>
            <a:ext cx="4964806" cy="464226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Restitution de manière collective et </a:t>
            </a:r>
            <a:r>
              <a:rPr lang="fr-FR" sz="2800" dirty="0" err="1"/>
              <a:t>anonymisée</a:t>
            </a: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Restitution individuelle avec le médecin du travail lors de la visite médicale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32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442" y="3505537"/>
            <a:ext cx="2057400" cy="26479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179" y="1781174"/>
            <a:ext cx="16859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49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6573520" y="4081309"/>
            <a:ext cx="115888" cy="115887"/>
          </a:xfrm>
          <a:prstGeom prst="ellipse">
            <a:avLst/>
          </a:prstGeom>
          <a:solidFill>
            <a:srgbClr val="99CC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283" name="Oval 43"/>
          <p:cNvSpPr>
            <a:spLocks noChangeArrowheads="1"/>
          </p:cNvSpPr>
          <p:nvPr/>
        </p:nvSpPr>
        <p:spPr bwMode="auto">
          <a:xfrm>
            <a:off x="3458840" y="4125070"/>
            <a:ext cx="115888" cy="115887"/>
          </a:xfrm>
          <a:prstGeom prst="ellipse">
            <a:avLst/>
          </a:prstGeom>
          <a:solidFill>
            <a:srgbClr val="99CC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8" name="Rectangle 42"/>
          <p:cNvSpPr>
            <a:spLocks noChangeArrowheads="1"/>
          </p:cNvSpPr>
          <p:nvPr/>
        </p:nvSpPr>
        <p:spPr bwMode="auto">
          <a:xfrm>
            <a:off x="3574728" y="4066912"/>
            <a:ext cx="2998792" cy="156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824" tIns="45404" rIns="90824" bIns="45404">
            <a:spAutoFit/>
          </a:bodyPr>
          <a:lstStyle/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Annexe BLAGNAC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2A Avenue Escadrille Normandie Niémen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CS 40054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31702 Blagnac Cedex</a:t>
            </a:r>
          </a:p>
          <a:p>
            <a:endParaRPr lang="fr-FR" sz="1200" b="1" dirty="0">
              <a:solidFill>
                <a:srgbClr val="31859C"/>
              </a:solidFill>
              <a:latin typeface="+mn-lt"/>
              <a:ea typeface="+mn-ea"/>
            </a:endParaRP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Tél. : 05 61 11 19 50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Fax : 05 61 42 76 18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6695728" y="4066912"/>
            <a:ext cx="28765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Siège social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8-10 rue des 36 ponts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CS 84405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31405 Toulouse Cedex 4 </a:t>
            </a:r>
          </a:p>
          <a:p>
            <a:endParaRPr lang="fr-FR" sz="1200" b="1" dirty="0">
              <a:solidFill>
                <a:srgbClr val="31859C"/>
              </a:solidFill>
              <a:latin typeface="+mn-lt"/>
              <a:ea typeface="+mn-ea"/>
            </a:endParaRP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Tél. : 05 62 13 15 51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Fax : 05 61 59 48 77</a:t>
            </a:r>
          </a:p>
          <a:p>
            <a:r>
              <a:rPr lang="fr-FR" sz="1200" b="1" dirty="0">
                <a:solidFill>
                  <a:srgbClr val="31859C"/>
                </a:solidFill>
                <a:latin typeface="+mn-lt"/>
                <a:ea typeface="+mn-ea"/>
              </a:rPr>
              <a:t>Email : </a:t>
            </a:r>
            <a:r>
              <a:rPr lang="fr-FR" sz="1200" b="1" dirty="0" err="1">
                <a:solidFill>
                  <a:srgbClr val="31859C"/>
                </a:solidFill>
                <a:latin typeface="+mn-lt"/>
                <a:ea typeface="+mn-ea"/>
              </a:rPr>
              <a:t>info@astia,fr</a:t>
            </a:r>
            <a:endParaRPr lang="fr-FR" sz="1200" b="1" dirty="0">
              <a:solidFill>
                <a:srgbClr val="31859C"/>
              </a:solidFill>
              <a:latin typeface="+mn-lt"/>
              <a:ea typeface="+mn-ea"/>
            </a:endParaRPr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44BFD7E-C84B-45C4-8476-C9296D86CA8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1" t="22222" r="8541" b="13131"/>
          <a:stretch/>
        </p:blipFill>
        <p:spPr bwMode="auto">
          <a:xfrm>
            <a:off x="5593976" y="118576"/>
            <a:ext cx="2969932" cy="12316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48441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Evaluation des risques professionnels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1ECF1-B40E-4FAA-8689-828D0E233CA9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4294967295"/>
          </p:nvPr>
        </p:nvSpPr>
        <p:spPr>
          <a:xfrm>
            <a:off x="657225" y="1600200"/>
            <a:ext cx="8486775" cy="4525963"/>
          </a:xfrm>
        </p:spPr>
        <p:txBody>
          <a:bodyPr anchor="t"/>
          <a:lstStyle/>
          <a:p>
            <a:pPr marL="0" indent="0" algn="ctr">
              <a:buNone/>
            </a:pPr>
            <a:r>
              <a:rPr lang="fr-FR" dirty="0"/>
              <a:t>L’employeur doit évaluer les risques professionnels au sein de son entreprise </a:t>
            </a:r>
          </a:p>
          <a:p>
            <a:pPr marL="363538" indent="0" algn="ctr">
              <a:buNone/>
            </a:pPr>
            <a:r>
              <a:rPr lang="fr-FR" sz="2000" dirty="0"/>
              <a:t>(décret 2001-1016 du 5/11/2001)</a:t>
            </a:r>
          </a:p>
          <a:p>
            <a:pPr marL="363538" indent="0" algn="just">
              <a:buNone/>
            </a:pPr>
            <a:endParaRPr lang="fr-FR" sz="2000" dirty="0"/>
          </a:p>
          <a:p>
            <a:pPr marL="0" indent="0" algn="just">
              <a:buNone/>
            </a:pP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651" y="3454386"/>
            <a:ext cx="3240333" cy="235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41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05" y="1588245"/>
            <a:ext cx="3250406" cy="3364706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3545887" y="3268349"/>
            <a:ext cx="4536504" cy="11236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000" dirty="0">
                <a:latin typeface="Arial Black" panose="020B0A04020102020204" pitchFamily="34" charset="0"/>
              </a:rPr>
              <a:t>Qu’est qu’un risque chimique ?</a:t>
            </a:r>
          </a:p>
        </p:txBody>
      </p:sp>
    </p:spTree>
    <p:extLst>
      <p:ext uri="{BB962C8B-B14F-4D97-AF65-F5344CB8AC3E}">
        <p14:creationId xmlns:p14="http://schemas.microsoft.com/office/powerpoint/2010/main" val="2050408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0" t="26535" r="13084" b="36861"/>
          <a:stretch/>
        </p:blipFill>
        <p:spPr>
          <a:xfrm>
            <a:off x="689111" y="2223951"/>
            <a:ext cx="8007387" cy="3149265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843109" y="1214754"/>
            <a:ext cx="7699391" cy="500738"/>
          </a:xfrm>
        </p:spPr>
        <p:txBody>
          <a:bodyPr vert="horz" lIns="60124" tIns="30062" rIns="60124" bIns="30062" rtlCol="0" anchor="ctr">
            <a:noAutofit/>
          </a:bodyPr>
          <a:lstStyle/>
          <a:p>
            <a:r>
              <a:rPr lang="fr-FR" sz="3000" b="0" dirty="0">
                <a:solidFill>
                  <a:schemeClr val="tx1"/>
                </a:solidFill>
                <a:latin typeface="Arial Black" panose="020B0A04020102020204" pitchFamily="34" charset="0"/>
              </a:rPr>
              <a:t>Risque Chimique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97180" y="3648036"/>
            <a:ext cx="1191247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fr-FR"/>
            </a:defPPr>
            <a:lvl1pPr algn="ctr">
              <a:defRPr sz="2800">
                <a:solidFill>
                  <a:srgbClr val="F25B23"/>
                </a:solidFill>
                <a:latin typeface="Arial" charset="0"/>
                <a:cs typeface="Times New Roman" pitchFamily="18" charset="0"/>
              </a:defRPr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fr-FR" altLang="fr-FR" sz="2100" dirty="0"/>
              <a:t>Risque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36" y="2823159"/>
            <a:ext cx="1267565" cy="186605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244" y="3024709"/>
            <a:ext cx="1763636" cy="1662152"/>
          </a:xfrm>
          <a:prstGeom prst="rect">
            <a:avLst/>
          </a:prstGeom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263223" y="4442590"/>
            <a:ext cx="1735268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FR" altLang="fr-FR" sz="2100" dirty="0">
                <a:solidFill>
                  <a:srgbClr val="F25B23"/>
                </a:solidFill>
                <a:cs typeface="Times New Roman" pitchFamily="18" charset="0"/>
              </a:rPr>
              <a:t>Danger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5773816" y="4442590"/>
            <a:ext cx="1735268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FR" altLang="fr-FR" sz="2100" dirty="0">
                <a:solidFill>
                  <a:srgbClr val="F25B23"/>
                </a:solidFill>
                <a:cs typeface="Times New Roman" pitchFamily="18" charset="0"/>
              </a:rPr>
              <a:t>Exposition</a:t>
            </a:r>
          </a:p>
        </p:txBody>
      </p:sp>
    </p:spTree>
    <p:extLst>
      <p:ext uri="{BB962C8B-B14F-4D97-AF65-F5344CB8AC3E}">
        <p14:creationId xmlns:p14="http://schemas.microsoft.com/office/powerpoint/2010/main" val="2218251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05" y="1588245"/>
            <a:ext cx="3250406" cy="3364706"/>
          </a:xfrm>
          <a:prstGeom prst="rect">
            <a:avLst/>
          </a:prstGeom>
        </p:spPr>
      </p:pic>
      <p:sp>
        <p:nvSpPr>
          <p:cNvPr id="4" name="Espace réservé de la date 3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endParaRPr lang="fr-FR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6EFB913E-E15C-48CE-83D0-31694BAB8FCE}" type="slidenum">
              <a:rPr lang="fr-FR" smtClean="0">
                <a:solidFill>
                  <a:prstClr val="white">
                    <a:lumMod val="50000"/>
                  </a:prstClr>
                </a:solidFill>
              </a:rPr>
              <a:pPr/>
              <a:t>7</a:t>
            </a:fld>
            <a:endParaRPr lang="fr-FR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" name="Sous-titre 5"/>
          <p:cNvSpPr txBox="1">
            <a:spLocks/>
          </p:cNvSpPr>
          <p:nvPr/>
        </p:nvSpPr>
        <p:spPr>
          <a:xfrm>
            <a:off x="1385646" y="3157769"/>
            <a:ext cx="8048904" cy="1123618"/>
          </a:xfrm>
          <a:prstGeom prst="rect">
            <a:avLst/>
          </a:prstGeom>
        </p:spPr>
        <p:txBody>
          <a:bodyPr vert="horz" lIns="68571" tIns="34286" rIns="68571" bIns="34286" rtlCol="0">
            <a:normAutofit/>
          </a:bodyPr>
          <a:lstStyle>
            <a:lvl1pPr marL="342857" indent="-342857" algn="l" defTabSz="9142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858" indent="-285715" algn="l" defTabSz="9142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2859" indent="-228571" algn="l" defTabSz="9142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002" indent="-228571" algn="l" defTabSz="9142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146" indent="-228571" algn="l" defTabSz="9142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289" indent="-228571" algn="l" defTabSz="9142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3" indent="-228571" algn="l" defTabSz="9142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76" indent="-228571" algn="l" defTabSz="9142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19" indent="-228571" algn="l" defTabSz="9142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3000" dirty="0">
                <a:solidFill>
                  <a:schemeClr val="tx1"/>
                </a:solidFill>
                <a:latin typeface="Arial Black" panose="020B0A04020102020204" pitchFamily="34" charset="0"/>
              </a:rPr>
              <a:t>Qui est concerné ?</a:t>
            </a:r>
          </a:p>
        </p:txBody>
      </p:sp>
    </p:spTree>
    <p:extLst>
      <p:ext uri="{BB962C8B-B14F-4D97-AF65-F5344CB8AC3E}">
        <p14:creationId xmlns:p14="http://schemas.microsoft.com/office/powerpoint/2010/main" val="3635942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1269969" y="2112560"/>
            <a:ext cx="18473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638995" y="122353"/>
            <a:ext cx="3037840" cy="6152293"/>
          </a:xfrm>
          <a:prstGeom prst="rect">
            <a:avLst/>
          </a:prstGeom>
          <a:noFill/>
          <a:ln w="38100">
            <a:solidFill>
              <a:srgbClr val="F08272"/>
            </a:solidFill>
          </a:ln>
        </p:spPr>
        <p:txBody>
          <a:bodyPr lIns="60124" tIns="30062" rIns="60124" bIns="30062" anchor="ctr"/>
          <a:lstStyle>
            <a:lvl1pPr algn="ctr" defTabSz="914287">
              <a:spcBef>
                <a:spcPct val="0"/>
              </a:spcBef>
              <a:buNone/>
              <a:defRPr lang="fr-FR" sz="4000" b="0" dirty="0"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chemeClr val="accent2"/>
                </a:solidFill>
                <a:latin typeface="+mn-lt"/>
              </a:rPr>
              <a:t>Les produits chimiques sont présents partout</a:t>
            </a:r>
          </a:p>
        </p:txBody>
      </p:sp>
      <p:sp>
        <p:nvSpPr>
          <p:cNvPr id="72716" name="Text Box 12"/>
          <p:cNvSpPr txBox="1">
            <a:spLocks noChangeArrowheads="1"/>
          </p:cNvSpPr>
          <p:nvPr/>
        </p:nvSpPr>
        <p:spPr bwMode="auto">
          <a:xfrm>
            <a:off x="4571550" y="187992"/>
            <a:ext cx="3709298" cy="300082"/>
          </a:xfrm>
          <a:prstGeom prst="rect">
            <a:avLst/>
          </a:prstGeom>
          <a:noFill/>
          <a:ln w="28575">
            <a:solidFill>
              <a:srgbClr val="F08272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fr-FR" sz="1350" dirty="0">
                <a:solidFill>
                  <a:schemeClr val="accent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Dans tous les secteurs d’activités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4572199" y="2230120"/>
            <a:ext cx="3708000" cy="300082"/>
          </a:xfrm>
          <a:prstGeom prst="rect">
            <a:avLst/>
          </a:prstGeom>
          <a:noFill/>
          <a:ln w="28575">
            <a:solidFill>
              <a:srgbClr val="F08272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defPPr>
              <a:defRPr lang="fr-FR"/>
            </a:defPPr>
            <a:lvl1pPr>
              <a:defRPr sz="135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marL="0" lvl="2" algn="ctr"/>
            <a:r>
              <a:rPr lang="fr-FR" sz="1350" dirty="0">
                <a:solidFill>
                  <a:schemeClr val="accent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 la plupart des postes de travail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4571550" y="4475794"/>
            <a:ext cx="3708000" cy="300082"/>
          </a:xfrm>
          <a:prstGeom prst="rect">
            <a:avLst/>
          </a:prstGeom>
          <a:noFill/>
          <a:ln w="28575">
            <a:solidFill>
              <a:srgbClr val="F08272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defPPr>
              <a:defRPr lang="fr-FR"/>
            </a:defPPr>
            <a:lvl1pPr>
              <a:defRPr sz="135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3pPr marL="0" lvl="2">
              <a:defRPr sz="135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</a:lstStyle>
          <a:p>
            <a:pPr lvl="2" algn="ctr"/>
            <a:r>
              <a:rPr lang="fr-FR" dirty="0">
                <a:solidFill>
                  <a:schemeClr val="accent2"/>
                </a:solidFill>
              </a:rPr>
              <a:t>Sous différentes formes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32296" t="5057" r="37332" b="9339"/>
          <a:stretch/>
        </p:blipFill>
        <p:spPr>
          <a:xfrm>
            <a:off x="4520559" y="4959340"/>
            <a:ext cx="1235257" cy="128016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/>
          <a:srcRect l="26840" t="52847" r="36205" b="6605"/>
          <a:stretch/>
        </p:blipFill>
        <p:spPr>
          <a:xfrm>
            <a:off x="7524533" y="2612436"/>
            <a:ext cx="1158241" cy="148336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/>
          <a:srcRect t="11508" b="48492"/>
          <a:stretch/>
        </p:blipFill>
        <p:spPr>
          <a:xfrm>
            <a:off x="4128984" y="649270"/>
            <a:ext cx="1676400" cy="109728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5"/>
          <a:srcRect t="53557"/>
          <a:stretch/>
        </p:blipFill>
        <p:spPr>
          <a:xfrm>
            <a:off x="6542152" y="649270"/>
            <a:ext cx="1676400" cy="127403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/>
          <a:srcRect l="57662" t="3502" r="6653" b="49312"/>
          <a:stretch/>
        </p:blipFill>
        <p:spPr>
          <a:xfrm>
            <a:off x="5958839" y="2632756"/>
            <a:ext cx="934720" cy="144272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/>
          <a:srcRect l="10340" t="2838" r="43890" b="50641"/>
          <a:stretch/>
        </p:blipFill>
        <p:spPr>
          <a:xfrm>
            <a:off x="4128984" y="2653076"/>
            <a:ext cx="1198881" cy="14224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3"/>
          <a:srcRect t="5057" r="67704" b="9339"/>
          <a:stretch/>
        </p:blipFill>
        <p:spPr>
          <a:xfrm>
            <a:off x="6723573" y="4939998"/>
            <a:ext cx="1313557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59243"/>
      </p:ext>
    </p:extLst>
  </p:cSld>
  <p:clrMapOvr>
    <a:masterClrMapping/>
  </p:clrMapOvr>
  <p:transition spd="med">
    <p:sndAc>
      <p:endSnd/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produits chimiques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EB71-44AE-45EF-B191-E46C26518419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5491163" y="1524000"/>
            <a:ext cx="3419157" cy="473392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fr-FR" sz="2000" dirty="0"/>
              <a:t>Produit commercialisé ou non, d’origine naturelle ou fabriqué par synthèse (substance ou mélange)</a:t>
            </a:r>
          </a:p>
          <a:p>
            <a:pPr algn="ctr"/>
            <a:endParaRPr lang="fr-FR" sz="2000" dirty="0"/>
          </a:p>
          <a:p>
            <a:pPr marL="0" indent="0" algn="ctr">
              <a:buNone/>
            </a:pPr>
            <a:endParaRPr lang="fr-FR" sz="2000" dirty="0"/>
          </a:p>
          <a:p>
            <a:pPr marL="0" indent="0" algn="ctr">
              <a:buNone/>
            </a:pPr>
            <a:r>
              <a:rPr lang="fr-FR" sz="2000" dirty="0"/>
              <a:t>Émis par une activité ou un procédé (combustion, dégradation…) sous forme de poussières, fumées, vapeurs, gaz ou brouillards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" y="2300035"/>
            <a:ext cx="4097999" cy="318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09949"/>
      </p:ext>
    </p:extLst>
  </p:cSld>
  <p:clrMapOvr>
    <a:masterClrMapping/>
  </p:clrMapOvr>
</p:sld>
</file>

<file path=ppt/theme/theme1.xml><?xml version="1.0" encoding="utf-8"?>
<a:theme xmlns:a="http://schemas.openxmlformats.org/drawingml/2006/main" name="Thème par défaut">
  <a:themeElements>
    <a:clrScheme name="SAMSI">
      <a:dk1>
        <a:srgbClr val="43456D"/>
      </a:dk1>
      <a:lt1>
        <a:srgbClr val="FFFFFF"/>
      </a:lt1>
      <a:dk2>
        <a:srgbClr val="951B81"/>
      </a:dk2>
      <a:lt2>
        <a:srgbClr val="FFFFFF"/>
      </a:lt2>
      <a:accent1>
        <a:srgbClr val="6468A4"/>
      </a:accent1>
      <a:accent2>
        <a:srgbClr val="F0856F"/>
      </a:accent2>
      <a:accent3>
        <a:srgbClr val="38B39A"/>
      </a:accent3>
      <a:accent4>
        <a:srgbClr val="951B81"/>
      </a:accent4>
      <a:accent5>
        <a:srgbClr val="98CFB9"/>
      </a:accent5>
      <a:accent6>
        <a:srgbClr val="F8D568"/>
      </a:accent6>
      <a:hlink>
        <a:srgbClr val="70C7DB"/>
      </a:hlink>
      <a:folHlink>
        <a:srgbClr val="F49F7D"/>
      </a:folHlink>
    </a:clrScheme>
    <a:fontScheme name="SAMSI tous">
      <a:majorFont>
        <a:latin typeface="Arial Rounded MT Bold"/>
        <a:ea typeface=""/>
        <a:cs typeface=""/>
      </a:majorFont>
      <a:minorFont>
        <a:latin typeface="Arial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78E653F9ADA540B246159BC490A42F" ma:contentTypeVersion="13" ma:contentTypeDescription="Crée un document." ma:contentTypeScope="" ma:versionID="9743fe44e19f751a9e9cae9fa3b7ba5d">
  <xsd:schema xmlns:xsd="http://www.w3.org/2001/XMLSchema" xmlns:xs="http://www.w3.org/2001/XMLSchema" xmlns:p="http://schemas.microsoft.com/office/2006/metadata/properties" xmlns:ns3="c73b0af6-3427-4adb-90b6-5299f1ac8d5c" xmlns:ns4="85bd6f77-8028-4dd6-8351-c6c9368827fa" targetNamespace="http://schemas.microsoft.com/office/2006/metadata/properties" ma:root="true" ma:fieldsID="98b680406c03cc5cc56f533ffef33615" ns3:_="" ns4:_="">
    <xsd:import namespace="c73b0af6-3427-4adb-90b6-5299f1ac8d5c"/>
    <xsd:import namespace="85bd6f77-8028-4dd6-8351-c6c9368827f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3b0af6-3427-4adb-90b6-5299f1ac8d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bd6f77-8028-4dd6-8351-c6c9368827f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1B02551-A97D-4F0C-AAF9-23B258C17B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3b0af6-3427-4adb-90b6-5299f1ac8d5c"/>
    <ds:schemaRef ds:uri="85bd6f77-8028-4dd6-8351-c6c9368827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7E2DB9-E669-4484-B32F-56B4E931A8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ADB6B7-0592-49F2-A7E9-2AD651695D74}">
  <ds:schemaRefs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c73b0af6-3427-4adb-90b6-5299f1ac8d5c"/>
    <ds:schemaRef ds:uri="85bd6f77-8028-4dd6-8351-c6c9368827f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2808</TotalTime>
  <Words>1023</Words>
  <Application>Microsoft Office PowerPoint</Application>
  <PresentationFormat>Affichage à l'écran (4:3)</PresentationFormat>
  <Paragraphs>197</Paragraphs>
  <Slides>33</Slides>
  <Notes>8</Notes>
  <HiddenSlides>1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45" baseType="lpstr">
      <vt:lpstr>Arial</vt:lpstr>
      <vt:lpstr>Arial Black</vt:lpstr>
      <vt:lpstr>Arial Narrow</vt:lpstr>
      <vt:lpstr>Arial Rounded MT Bold</vt:lpstr>
      <vt:lpstr>Calibri</vt:lpstr>
      <vt:lpstr>Courier New</vt:lpstr>
      <vt:lpstr>Myriad Pro</vt:lpstr>
      <vt:lpstr>Symbol</vt:lpstr>
      <vt:lpstr>Times New Roman</vt:lpstr>
      <vt:lpstr>Trade Gothic LT Std</vt:lpstr>
      <vt:lpstr>Wingdings</vt:lpstr>
      <vt:lpstr>Thème par défaut</vt:lpstr>
      <vt:lpstr>Sensibilisation Exposition professionnelle au Chrome</vt:lpstr>
      <vt:lpstr>Objectifs</vt:lpstr>
      <vt:lpstr>Présentation PowerPoint</vt:lpstr>
      <vt:lpstr>Evaluation des risques professionnels</vt:lpstr>
      <vt:lpstr>Présentation PowerPoint</vt:lpstr>
      <vt:lpstr>Risque Chimique</vt:lpstr>
      <vt:lpstr>Présentation PowerPoint</vt:lpstr>
      <vt:lpstr>Présentation PowerPoint</vt:lpstr>
      <vt:lpstr>Les produits chimiques</vt:lpstr>
      <vt:lpstr>Les Agents Chimiques Dangereux (ACD)</vt:lpstr>
      <vt:lpstr>Classification réglementaire</vt:lpstr>
      <vt:lpstr>Les pictogrammes de danger</vt:lpstr>
      <vt:lpstr>Présentation PowerPoint</vt:lpstr>
      <vt:lpstr>Présentation PowerPoint</vt:lpstr>
      <vt:lpstr>LE Chrome</vt:lpstr>
      <vt:lpstr>Nature du chrome</vt:lpstr>
      <vt:lpstr>Exposition générale</vt:lpstr>
      <vt:lpstr>Exposition professionnelle</vt:lpstr>
      <vt:lpstr>Exposition professionnelle</vt:lpstr>
      <vt:lpstr>Exposition professionnelle</vt:lpstr>
      <vt:lpstr>La vie du Chrome dans l’organisme</vt:lpstr>
      <vt:lpstr>Présentation PowerPoint</vt:lpstr>
      <vt:lpstr>Effets sur la santé – Chrome III</vt:lpstr>
      <vt:lpstr>Effets sur la santé – Chrome VI</vt:lpstr>
      <vt:lpstr>Effets sur la santé – Chrome VI</vt:lpstr>
      <vt:lpstr>Effets sur la santé – Chrome VI</vt:lpstr>
      <vt:lpstr>Effets sur la santé – Chrome VI</vt:lpstr>
      <vt:lpstr>Protection collective</vt:lpstr>
      <vt:lpstr>Protection individuelle</vt:lpstr>
      <vt:lpstr>SUIVI médical EN CAS D’EXPOSITION A des risques chimiques</vt:lpstr>
      <vt:lpstr>Présentation PowerPoint</vt:lpstr>
      <vt:lpstr>Résultats des prélèvements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Emmanuelle ROCCA</dc:creator>
  <cp:lastModifiedBy>FONDER Patricia</cp:lastModifiedBy>
  <cp:revision>131</cp:revision>
  <cp:lastPrinted>2019-06-13T09:37:24Z</cp:lastPrinted>
  <dcterms:created xsi:type="dcterms:W3CDTF">2017-05-12T10:14:52Z</dcterms:created>
  <dcterms:modified xsi:type="dcterms:W3CDTF">2021-05-21T09:03:02Z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0x010100A578E653F9ADA540B246159BC490A42F</vt:lpwstr>
  </property>
</Properties>
</file>