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84" r:id="rId2"/>
    <p:sldMasterId id="2147483660" r:id="rId3"/>
  </p:sldMasterIdLst>
  <p:notesMasterIdLst>
    <p:notesMasterId r:id="rId13"/>
  </p:notesMasterIdLst>
  <p:sldIdLst>
    <p:sldId id="256" r:id="rId4"/>
    <p:sldId id="260" r:id="rId5"/>
    <p:sldId id="257" r:id="rId6"/>
    <p:sldId id="264" r:id="rId7"/>
    <p:sldId id="259" r:id="rId8"/>
    <p:sldId id="258" r:id="rId9"/>
    <p:sldId id="261" r:id="rId10"/>
    <p:sldId id="265" r:id="rId11"/>
    <p:sldId id="266"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8"/>
    <p:restoredTop sz="84277"/>
  </p:normalViewPr>
  <p:slideViewPr>
    <p:cSldViewPr snapToGrid="0">
      <p:cViewPr varScale="1">
        <p:scale>
          <a:sx n="91" d="100"/>
          <a:sy n="91" d="100"/>
        </p:scale>
        <p:origin x="135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0F7600-6D47-4CF2-AEE6-E8F4F8F9A909}" type="doc">
      <dgm:prSet loTypeId="urn:microsoft.com/office/officeart/2005/8/layout/vList3" loCatId="list" qsTypeId="urn:microsoft.com/office/officeart/2005/8/quickstyle/simple1" qsCatId="simple" csTypeId="urn:microsoft.com/office/officeart/2005/8/colors/colorful4" csCatId="colorful" phldr="1"/>
      <dgm:spPr/>
      <dgm:t>
        <a:bodyPr/>
        <a:lstStyle/>
        <a:p>
          <a:endParaRPr lang="fr-FR"/>
        </a:p>
      </dgm:t>
    </dgm:pt>
    <dgm:pt modelId="{5569A7DC-B456-4167-BEC4-7DE4958F6F98}">
      <dgm:prSet phldrT="[Texte]" custT="1"/>
      <dgm:spPr>
        <a:solidFill>
          <a:srgbClr val="8064A2"/>
        </a:solidFill>
      </dgm:spPr>
      <dgm:t>
        <a:bodyPr/>
        <a:lstStyle/>
        <a:p>
          <a:r>
            <a:rPr lang="fr-FR" sz="1400" b="1" dirty="0">
              <a:latin typeface="Marianne" panose="02000000000000000000" pitchFamily="2" charset="0"/>
            </a:rPr>
            <a:t>APPLICATION DE LA REGLEMENTATION DU TRAVAIL </a:t>
          </a:r>
        </a:p>
      </dgm:t>
    </dgm:pt>
    <dgm:pt modelId="{1738AFB2-EC7F-43D4-8D60-AA16EECE26A0}" type="parTrans" cxnId="{B285E819-00C3-4735-89F2-5E266C2CE714}">
      <dgm:prSet/>
      <dgm:spPr/>
      <dgm:t>
        <a:bodyPr/>
        <a:lstStyle/>
        <a:p>
          <a:endParaRPr lang="fr-FR" sz="2000">
            <a:latin typeface="Century Gothic" panose="020B0502020202020204" pitchFamily="34" charset="0"/>
          </a:endParaRPr>
        </a:p>
      </dgm:t>
    </dgm:pt>
    <dgm:pt modelId="{4C97D25C-73F9-455D-A4B8-E5FCB3166E8C}" type="sibTrans" cxnId="{B285E819-00C3-4735-89F2-5E266C2CE714}">
      <dgm:prSet/>
      <dgm:spPr/>
      <dgm:t>
        <a:bodyPr/>
        <a:lstStyle/>
        <a:p>
          <a:endParaRPr lang="fr-FR" sz="2000">
            <a:latin typeface="Century Gothic" panose="020B0502020202020204" pitchFamily="34" charset="0"/>
          </a:endParaRPr>
        </a:p>
      </dgm:t>
    </dgm:pt>
    <dgm:pt modelId="{E4018F95-43B6-4006-B069-B30CC1763600}">
      <dgm:prSet phldrT="[Texte]" custT="1"/>
      <dgm:spPr>
        <a:solidFill>
          <a:srgbClr val="5F5BAE"/>
        </a:solidFill>
      </dgm:spPr>
      <dgm:t>
        <a:bodyPr/>
        <a:lstStyle/>
        <a:p>
          <a:r>
            <a:rPr lang="fr-FR" sz="1400" b="1" dirty="0">
              <a:latin typeface="Century Gothic" panose="020B0502020202020204" pitchFamily="34" charset="0"/>
            </a:rPr>
            <a:t>TRAITEMENT DES RÉCLAMATIONS</a:t>
          </a:r>
        </a:p>
        <a:p>
          <a:r>
            <a:rPr lang="fr-FR" sz="1400" b="1" dirty="0">
              <a:latin typeface="Century Gothic" panose="020B0502020202020204" pitchFamily="34" charset="0"/>
            </a:rPr>
            <a:t> collectives ou individuelles des salariés </a:t>
          </a:r>
        </a:p>
      </dgm:t>
    </dgm:pt>
    <dgm:pt modelId="{BC0FA463-2D41-477A-A9E4-4C79B18C98E0}" type="parTrans" cxnId="{240ED667-C54D-4A22-A03C-C36A0044D5A1}">
      <dgm:prSet/>
      <dgm:spPr/>
      <dgm:t>
        <a:bodyPr/>
        <a:lstStyle/>
        <a:p>
          <a:endParaRPr lang="fr-FR" sz="2000">
            <a:latin typeface="Century Gothic" panose="020B0502020202020204" pitchFamily="34" charset="0"/>
          </a:endParaRPr>
        </a:p>
      </dgm:t>
    </dgm:pt>
    <dgm:pt modelId="{8F263C99-1763-4625-8157-F68862068D7A}" type="sibTrans" cxnId="{240ED667-C54D-4A22-A03C-C36A0044D5A1}">
      <dgm:prSet/>
      <dgm:spPr/>
      <dgm:t>
        <a:bodyPr/>
        <a:lstStyle/>
        <a:p>
          <a:endParaRPr lang="fr-FR" sz="2000">
            <a:latin typeface="Century Gothic" panose="020B0502020202020204" pitchFamily="34" charset="0"/>
          </a:endParaRPr>
        </a:p>
      </dgm:t>
    </dgm:pt>
    <dgm:pt modelId="{5F6759C2-6386-4104-AD62-D126929D306A}">
      <dgm:prSet phldrT="[Texte]" custT="1"/>
      <dgm:spPr>
        <a:solidFill>
          <a:srgbClr val="4BACC6"/>
        </a:solidFill>
      </dgm:spPr>
      <dgm:t>
        <a:bodyPr/>
        <a:lstStyle/>
        <a:p>
          <a:pPr algn="ctr">
            <a:spcAft>
              <a:spcPct val="35000"/>
            </a:spcAft>
            <a:buNone/>
          </a:pPr>
          <a:r>
            <a:rPr lang="fr-FR" sz="1400" b="1" dirty="0">
              <a:latin typeface="Marianne" panose="02000000000000000000" pitchFamily="2" charset="0"/>
            </a:rPr>
            <a:t>AUTRES</a:t>
          </a:r>
        </a:p>
      </dgm:t>
    </dgm:pt>
    <dgm:pt modelId="{A61ADE60-F906-47F2-B13B-5F33CF7FEA30}" type="parTrans" cxnId="{F2AD4A56-267A-4974-A27D-956091517A29}">
      <dgm:prSet/>
      <dgm:spPr/>
      <dgm:t>
        <a:bodyPr/>
        <a:lstStyle/>
        <a:p>
          <a:endParaRPr lang="fr-FR" sz="1800"/>
        </a:p>
      </dgm:t>
    </dgm:pt>
    <dgm:pt modelId="{79A07E02-9730-4FF6-9B7A-7F8FFA8B3CA8}" type="sibTrans" cxnId="{F2AD4A56-267A-4974-A27D-956091517A29}">
      <dgm:prSet/>
      <dgm:spPr/>
      <dgm:t>
        <a:bodyPr/>
        <a:lstStyle/>
        <a:p>
          <a:endParaRPr lang="fr-FR" sz="1800"/>
        </a:p>
      </dgm:t>
    </dgm:pt>
    <dgm:pt modelId="{66372D7C-D2C5-4CE5-AD3E-88BBFDBCF968}">
      <dgm:prSet phldrT="[Texte]" custT="1"/>
      <dgm:spPr>
        <a:solidFill>
          <a:srgbClr val="537ABA"/>
        </a:solidFill>
      </dgm:spPr>
      <dgm:t>
        <a:bodyPr/>
        <a:lstStyle/>
        <a:p>
          <a:pPr>
            <a:spcAft>
              <a:spcPct val="35000"/>
            </a:spcAft>
          </a:pPr>
          <a:r>
            <a:rPr lang="fr-FR" sz="1400" b="1" dirty="0">
              <a:latin typeface="Marianne" panose="02000000000000000000" pitchFamily="2" charset="0"/>
            </a:rPr>
            <a:t>PROMOTION DE LA SANTE, SECURITE ET CONDITIONS DE TRAVAIL</a:t>
          </a:r>
        </a:p>
      </dgm:t>
    </dgm:pt>
    <dgm:pt modelId="{2619A562-0B1A-4CD4-A536-D13C470D1914}" type="parTrans" cxnId="{E5DC109B-04E5-440B-BC7E-435E90DCC828}">
      <dgm:prSet/>
      <dgm:spPr/>
      <dgm:t>
        <a:bodyPr/>
        <a:lstStyle/>
        <a:p>
          <a:endParaRPr lang="fr-FR" sz="1800"/>
        </a:p>
      </dgm:t>
    </dgm:pt>
    <dgm:pt modelId="{A42E187A-6ED1-4D1E-A98D-7FD59111716E}" type="sibTrans" cxnId="{E5DC109B-04E5-440B-BC7E-435E90DCC828}">
      <dgm:prSet/>
      <dgm:spPr/>
      <dgm:t>
        <a:bodyPr/>
        <a:lstStyle/>
        <a:p>
          <a:endParaRPr lang="fr-FR" sz="1800"/>
        </a:p>
      </dgm:t>
    </dgm:pt>
    <dgm:pt modelId="{E8B8952F-625C-4D65-A304-858F44F59B90}" type="pres">
      <dgm:prSet presAssocID="{A80F7600-6D47-4CF2-AEE6-E8F4F8F9A909}" presName="linearFlow" presStyleCnt="0">
        <dgm:presLayoutVars>
          <dgm:dir/>
          <dgm:resizeHandles val="exact"/>
        </dgm:presLayoutVars>
      </dgm:prSet>
      <dgm:spPr/>
    </dgm:pt>
    <dgm:pt modelId="{BA34669F-3DCC-4B00-9A8D-0DF2F3171AD9}" type="pres">
      <dgm:prSet presAssocID="{5569A7DC-B456-4167-BEC4-7DE4958F6F98}" presName="composite" presStyleCnt="0"/>
      <dgm:spPr/>
    </dgm:pt>
    <dgm:pt modelId="{06A0978B-BE96-46DE-ABF0-61D300AD9944}" type="pres">
      <dgm:prSet presAssocID="{5569A7DC-B456-4167-BEC4-7DE4958F6F98}" presName="imgShp" presStyleLbl="fgImgPlac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Poids inégaux avec un remplissage uni"/>
        </a:ext>
      </dgm:extLst>
    </dgm:pt>
    <dgm:pt modelId="{F96B33C6-42B2-4790-AE07-7B89FB1963BA}" type="pres">
      <dgm:prSet presAssocID="{5569A7DC-B456-4167-BEC4-7DE4958F6F98}" presName="txShp" presStyleLbl="node1" presStyleIdx="0" presStyleCnt="4" custLinFactNeighborX="895" custLinFactNeighborY="-38234">
        <dgm:presLayoutVars>
          <dgm:bulletEnabled val="1"/>
        </dgm:presLayoutVars>
      </dgm:prSet>
      <dgm:spPr/>
    </dgm:pt>
    <dgm:pt modelId="{294C78E2-EE70-4B3D-99BB-EAF337D91358}" type="pres">
      <dgm:prSet presAssocID="{4C97D25C-73F9-455D-A4B8-E5FCB3166E8C}" presName="spacing" presStyleCnt="0"/>
      <dgm:spPr/>
    </dgm:pt>
    <dgm:pt modelId="{A4D3798B-850E-4631-ADFB-A106CF0E2259}" type="pres">
      <dgm:prSet presAssocID="{E4018F95-43B6-4006-B069-B30CC1763600}" presName="composite" presStyleCnt="0"/>
      <dgm:spPr/>
    </dgm:pt>
    <dgm:pt modelId="{8A094F6B-4043-4762-8DAF-3B65118EFF27}" type="pres">
      <dgm:prSet presAssocID="{E4018F95-43B6-4006-B069-B30CC1763600}" presName="imgShp" presStyleLbl="fgImgPlac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Questions avec un remplissage uni"/>
        </a:ext>
      </dgm:extLst>
    </dgm:pt>
    <dgm:pt modelId="{BF60F86D-7ABD-4617-AB5C-32343D505960}" type="pres">
      <dgm:prSet presAssocID="{E4018F95-43B6-4006-B069-B30CC1763600}" presName="txShp" presStyleLbl="node1" presStyleIdx="1" presStyleCnt="4">
        <dgm:presLayoutVars>
          <dgm:bulletEnabled val="1"/>
        </dgm:presLayoutVars>
      </dgm:prSet>
      <dgm:spPr/>
    </dgm:pt>
    <dgm:pt modelId="{A2B21929-D3B0-4B18-AAAD-91133BB9B5CA}" type="pres">
      <dgm:prSet presAssocID="{8F263C99-1763-4625-8157-F68862068D7A}" presName="spacing" presStyleCnt="0"/>
      <dgm:spPr/>
    </dgm:pt>
    <dgm:pt modelId="{3295FC3D-BBF4-4805-B512-65444F802E25}" type="pres">
      <dgm:prSet presAssocID="{66372D7C-D2C5-4CE5-AD3E-88BBFDBCF968}" presName="composite" presStyleCnt="0"/>
      <dgm:spPr/>
    </dgm:pt>
    <dgm:pt modelId="{76F2DBC5-1AE0-414F-957C-31B7B2385486}" type="pres">
      <dgm:prSet presAssocID="{66372D7C-D2C5-4CE5-AD3E-88BBFDBCF968}" presName="imgShp" presStyleLbl="fgImgPlac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Cœur avec battements avec un remplissage uni"/>
        </a:ext>
      </dgm:extLst>
    </dgm:pt>
    <dgm:pt modelId="{8E057DA0-1BE9-43A9-84C9-6F87803E5DFB}" type="pres">
      <dgm:prSet presAssocID="{66372D7C-D2C5-4CE5-AD3E-88BBFDBCF968}" presName="txShp" presStyleLbl="node1" presStyleIdx="2" presStyleCnt="4">
        <dgm:presLayoutVars>
          <dgm:bulletEnabled val="1"/>
        </dgm:presLayoutVars>
      </dgm:prSet>
      <dgm:spPr/>
    </dgm:pt>
    <dgm:pt modelId="{A3EE0BCE-478C-4136-840E-EA486E494E5A}" type="pres">
      <dgm:prSet presAssocID="{A42E187A-6ED1-4D1E-A98D-7FD59111716E}" presName="spacing" presStyleCnt="0"/>
      <dgm:spPr/>
    </dgm:pt>
    <dgm:pt modelId="{B930ADE7-2BFE-4A22-8E1D-ACAE90D5B470}" type="pres">
      <dgm:prSet presAssocID="{5F6759C2-6386-4104-AD62-D126929D306A}" presName="composite" presStyleCnt="0"/>
      <dgm:spPr/>
    </dgm:pt>
    <dgm:pt modelId="{ACE46C04-AA1F-4D55-A325-C168036E9500}" type="pres">
      <dgm:prSet presAssocID="{5F6759C2-6386-4104-AD62-D126929D306A}" presName="imgShp" presStyleLbl="fgImgPlac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Salle de conseil avec un remplissage uni"/>
        </a:ext>
      </dgm:extLst>
    </dgm:pt>
    <dgm:pt modelId="{7977F358-6694-44D9-8E28-F7AD2865FD87}" type="pres">
      <dgm:prSet presAssocID="{5F6759C2-6386-4104-AD62-D126929D306A}" presName="txShp" presStyleLbl="node1" presStyleIdx="3" presStyleCnt="4">
        <dgm:presLayoutVars>
          <dgm:bulletEnabled val="1"/>
        </dgm:presLayoutVars>
      </dgm:prSet>
      <dgm:spPr/>
    </dgm:pt>
  </dgm:ptLst>
  <dgm:cxnLst>
    <dgm:cxn modelId="{B285E819-00C3-4735-89F2-5E266C2CE714}" srcId="{A80F7600-6D47-4CF2-AEE6-E8F4F8F9A909}" destId="{5569A7DC-B456-4167-BEC4-7DE4958F6F98}" srcOrd="0" destOrd="0" parTransId="{1738AFB2-EC7F-43D4-8D60-AA16EECE26A0}" sibTransId="{4C97D25C-73F9-455D-A4B8-E5FCB3166E8C}"/>
    <dgm:cxn modelId="{97C73942-D4D1-4AE9-9436-42E4F1AADC19}" type="presOf" srcId="{E4018F95-43B6-4006-B069-B30CC1763600}" destId="{BF60F86D-7ABD-4617-AB5C-32343D505960}" srcOrd="0" destOrd="0" presId="urn:microsoft.com/office/officeart/2005/8/layout/vList3"/>
    <dgm:cxn modelId="{F2AD4A56-267A-4974-A27D-956091517A29}" srcId="{A80F7600-6D47-4CF2-AEE6-E8F4F8F9A909}" destId="{5F6759C2-6386-4104-AD62-D126929D306A}" srcOrd="3" destOrd="0" parTransId="{A61ADE60-F906-47F2-B13B-5F33CF7FEA30}" sibTransId="{79A07E02-9730-4FF6-9B7A-7F8FFA8B3CA8}"/>
    <dgm:cxn modelId="{240ED667-C54D-4A22-A03C-C36A0044D5A1}" srcId="{A80F7600-6D47-4CF2-AEE6-E8F4F8F9A909}" destId="{E4018F95-43B6-4006-B069-B30CC1763600}" srcOrd="1" destOrd="0" parTransId="{BC0FA463-2D41-477A-A9E4-4C79B18C98E0}" sibTransId="{8F263C99-1763-4625-8157-F68862068D7A}"/>
    <dgm:cxn modelId="{23DDC97D-199F-490F-8BD3-74526F8DC40C}" type="presOf" srcId="{A80F7600-6D47-4CF2-AEE6-E8F4F8F9A909}" destId="{E8B8952F-625C-4D65-A304-858F44F59B90}" srcOrd="0" destOrd="0" presId="urn:microsoft.com/office/officeart/2005/8/layout/vList3"/>
    <dgm:cxn modelId="{E5DC109B-04E5-440B-BC7E-435E90DCC828}" srcId="{A80F7600-6D47-4CF2-AEE6-E8F4F8F9A909}" destId="{66372D7C-D2C5-4CE5-AD3E-88BBFDBCF968}" srcOrd="2" destOrd="0" parTransId="{2619A562-0B1A-4CD4-A536-D13C470D1914}" sibTransId="{A42E187A-6ED1-4D1E-A98D-7FD59111716E}"/>
    <dgm:cxn modelId="{A9415AC5-2251-4F4F-A45B-F2E43BE16747}" type="presOf" srcId="{66372D7C-D2C5-4CE5-AD3E-88BBFDBCF968}" destId="{8E057DA0-1BE9-43A9-84C9-6F87803E5DFB}" srcOrd="0" destOrd="0" presId="urn:microsoft.com/office/officeart/2005/8/layout/vList3"/>
    <dgm:cxn modelId="{9840C2C7-C152-4110-AACF-F73C72A9A940}" type="presOf" srcId="{5F6759C2-6386-4104-AD62-D126929D306A}" destId="{7977F358-6694-44D9-8E28-F7AD2865FD87}" srcOrd="0" destOrd="0" presId="urn:microsoft.com/office/officeart/2005/8/layout/vList3"/>
    <dgm:cxn modelId="{285742E7-AA21-4C05-B150-02E8C2A870C2}" type="presOf" srcId="{5569A7DC-B456-4167-BEC4-7DE4958F6F98}" destId="{F96B33C6-42B2-4790-AE07-7B89FB1963BA}" srcOrd="0" destOrd="0" presId="urn:microsoft.com/office/officeart/2005/8/layout/vList3"/>
    <dgm:cxn modelId="{A5B23DD6-3237-46B8-B9D5-D6098D51F25D}" type="presParOf" srcId="{E8B8952F-625C-4D65-A304-858F44F59B90}" destId="{BA34669F-3DCC-4B00-9A8D-0DF2F3171AD9}" srcOrd="0" destOrd="0" presId="urn:microsoft.com/office/officeart/2005/8/layout/vList3"/>
    <dgm:cxn modelId="{9EE41998-147F-4627-AEE4-3776429F59E7}" type="presParOf" srcId="{BA34669F-3DCC-4B00-9A8D-0DF2F3171AD9}" destId="{06A0978B-BE96-46DE-ABF0-61D300AD9944}" srcOrd="0" destOrd="0" presId="urn:microsoft.com/office/officeart/2005/8/layout/vList3"/>
    <dgm:cxn modelId="{D38CC300-65EF-4117-9A2C-F3987E76E90B}" type="presParOf" srcId="{BA34669F-3DCC-4B00-9A8D-0DF2F3171AD9}" destId="{F96B33C6-42B2-4790-AE07-7B89FB1963BA}" srcOrd="1" destOrd="0" presId="urn:microsoft.com/office/officeart/2005/8/layout/vList3"/>
    <dgm:cxn modelId="{5D395044-937E-4994-8AE2-966649A6C759}" type="presParOf" srcId="{E8B8952F-625C-4D65-A304-858F44F59B90}" destId="{294C78E2-EE70-4B3D-99BB-EAF337D91358}" srcOrd="1" destOrd="0" presId="urn:microsoft.com/office/officeart/2005/8/layout/vList3"/>
    <dgm:cxn modelId="{81D890D0-838D-449B-99E5-593D8A7E260C}" type="presParOf" srcId="{E8B8952F-625C-4D65-A304-858F44F59B90}" destId="{A4D3798B-850E-4631-ADFB-A106CF0E2259}" srcOrd="2" destOrd="0" presId="urn:microsoft.com/office/officeart/2005/8/layout/vList3"/>
    <dgm:cxn modelId="{16D0FFF8-70C8-43D5-A30F-63171D98B61A}" type="presParOf" srcId="{A4D3798B-850E-4631-ADFB-A106CF0E2259}" destId="{8A094F6B-4043-4762-8DAF-3B65118EFF27}" srcOrd="0" destOrd="0" presId="urn:microsoft.com/office/officeart/2005/8/layout/vList3"/>
    <dgm:cxn modelId="{227228C1-0932-41EF-8EAE-B4D8EE7BA843}" type="presParOf" srcId="{A4D3798B-850E-4631-ADFB-A106CF0E2259}" destId="{BF60F86D-7ABD-4617-AB5C-32343D505960}" srcOrd="1" destOrd="0" presId="urn:microsoft.com/office/officeart/2005/8/layout/vList3"/>
    <dgm:cxn modelId="{79521570-D8CD-47F9-BC1C-2943E2AEF2CD}" type="presParOf" srcId="{E8B8952F-625C-4D65-A304-858F44F59B90}" destId="{A2B21929-D3B0-4B18-AAAD-91133BB9B5CA}" srcOrd="3" destOrd="0" presId="urn:microsoft.com/office/officeart/2005/8/layout/vList3"/>
    <dgm:cxn modelId="{8004C139-61C0-45D0-88D4-1FA3B2D46C38}" type="presParOf" srcId="{E8B8952F-625C-4D65-A304-858F44F59B90}" destId="{3295FC3D-BBF4-4805-B512-65444F802E25}" srcOrd="4" destOrd="0" presId="urn:microsoft.com/office/officeart/2005/8/layout/vList3"/>
    <dgm:cxn modelId="{B4DBCA40-C1A7-43CD-A9DF-5AE3BD882EE8}" type="presParOf" srcId="{3295FC3D-BBF4-4805-B512-65444F802E25}" destId="{76F2DBC5-1AE0-414F-957C-31B7B2385486}" srcOrd="0" destOrd="0" presId="urn:microsoft.com/office/officeart/2005/8/layout/vList3"/>
    <dgm:cxn modelId="{254F417F-2994-4A68-A80F-9B3BF2041C57}" type="presParOf" srcId="{3295FC3D-BBF4-4805-B512-65444F802E25}" destId="{8E057DA0-1BE9-43A9-84C9-6F87803E5DFB}" srcOrd="1" destOrd="0" presId="urn:microsoft.com/office/officeart/2005/8/layout/vList3"/>
    <dgm:cxn modelId="{7376CF3D-0226-4A84-8767-00F784E5545E}" type="presParOf" srcId="{E8B8952F-625C-4D65-A304-858F44F59B90}" destId="{A3EE0BCE-478C-4136-840E-EA486E494E5A}" srcOrd="5" destOrd="0" presId="urn:microsoft.com/office/officeart/2005/8/layout/vList3"/>
    <dgm:cxn modelId="{963B594D-4A35-4C2D-8D5E-E2A5955984FA}" type="presParOf" srcId="{E8B8952F-625C-4D65-A304-858F44F59B90}" destId="{B930ADE7-2BFE-4A22-8E1D-ACAE90D5B470}" srcOrd="6" destOrd="0" presId="urn:microsoft.com/office/officeart/2005/8/layout/vList3"/>
    <dgm:cxn modelId="{529B6EBD-D0D3-48F5-8606-512256B96286}" type="presParOf" srcId="{B930ADE7-2BFE-4A22-8E1D-ACAE90D5B470}" destId="{ACE46C04-AA1F-4D55-A325-C168036E9500}" srcOrd="0" destOrd="0" presId="urn:microsoft.com/office/officeart/2005/8/layout/vList3"/>
    <dgm:cxn modelId="{B5E7CF28-6248-42C0-9FBB-9D257BEA3AB9}" type="presParOf" srcId="{B930ADE7-2BFE-4A22-8E1D-ACAE90D5B470}" destId="{7977F358-6694-44D9-8E28-F7AD2865FD87}"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6B33C6-42B2-4790-AE07-7B89FB1963BA}">
      <dsp:nvSpPr>
        <dsp:cNvPr id="0" name=""/>
        <dsp:cNvSpPr/>
      </dsp:nvSpPr>
      <dsp:spPr>
        <a:xfrm rot="10800000">
          <a:off x="1258829" y="0"/>
          <a:ext cx="3659709" cy="1217072"/>
        </a:xfrm>
        <a:prstGeom prst="homePlate">
          <a:avLst/>
        </a:prstGeom>
        <a:solidFill>
          <a:srgbClr val="8064A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695" tIns="53340" rIns="99568"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latin typeface="Marianne" panose="02000000000000000000" pitchFamily="2" charset="0"/>
            </a:rPr>
            <a:t>APPLICATION DE LA REGLEMENTATION DU TRAVAIL </a:t>
          </a:r>
        </a:p>
      </dsp:txBody>
      <dsp:txXfrm rot="10800000">
        <a:off x="1563097" y="0"/>
        <a:ext cx="3355441" cy="1217072"/>
      </dsp:txXfrm>
    </dsp:sp>
    <dsp:sp modelId="{06A0978B-BE96-46DE-ABF0-61D300AD9944}">
      <dsp:nvSpPr>
        <dsp:cNvPr id="0" name=""/>
        <dsp:cNvSpPr/>
      </dsp:nvSpPr>
      <dsp:spPr>
        <a:xfrm>
          <a:off x="617538" y="86"/>
          <a:ext cx="1217072" cy="1217072"/>
        </a:xfrm>
        <a:prstGeom prst="ellipse">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60F86D-7ABD-4617-AB5C-32343D505960}">
      <dsp:nvSpPr>
        <dsp:cNvPr id="0" name=""/>
        <dsp:cNvSpPr/>
      </dsp:nvSpPr>
      <dsp:spPr>
        <a:xfrm rot="10800000">
          <a:off x="1226074" y="1580464"/>
          <a:ext cx="3659709" cy="1217072"/>
        </a:xfrm>
        <a:prstGeom prst="homePlate">
          <a:avLst/>
        </a:prstGeom>
        <a:solidFill>
          <a:srgbClr val="5F5BA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695" tIns="53340" rIns="99568"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latin typeface="Century Gothic" panose="020B0502020202020204" pitchFamily="34" charset="0"/>
            </a:rPr>
            <a:t>TRAITEMENT DES RÉCLAMATIONS</a:t>
          </a:r>
        </a:p>
        <a:p>
          <a:pPr marL="0" lvl="0" indent="0" algn="ctr" defTabSz="622300">
            <a:lnSpc>
              <a:spcPct val="90000"/>
            </a:lnSpc>
            <a:spcBef>
              <a:spcPct val="0"/>
            </a:spcBef>
            <a:spcAft>
              <a:spcPct val="35000"/>
            </a:spcAft>
            <a:buNone/>
          </a:pPr>
          <a:r>
            <a:rPr lang="fr-FR" sz="1400" b="1" kern="1200" dirty="0">
              <a:latin typeface="Century Gothic" panose="020B0502020202020204" pitchFamily="34" charset="0"/>
            </a:rPr>
            <a:t> collectives ou individuelles des salariés </a:t>
          </a:r>
        </a:p>
      </dsp:txBody>
      <dsp:txXfrm rot="10800000">
        <a:off x="1530342" y="1580464"/>
        <a:ext cx="3355441" cy="1217072"/>
      </dsp:txXfrm>
    </dsp:sp>
    <dsp:sp modelId="{8A094F6B-4043-4762-8DAF-3B65118EFF27}">
      <dsp:nvSpPr>
        <dsp:cNvPr id="0" name=""/>
        <dsp:cNvSpPr/>
      </dsp:nvSpPr>
      <dsp:spPr>
        <a:xfrm>
          <a:off x="617538" y="1580464"/>
          <a:ext cx="1217072" cy="1217072"/>
        </a:xfrm>
        <a:prstGeom prst="ellipse">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E057DA0-1BE9-43A9-84C9-6F87803E5DFB}">
      <dsp:nvSpPr>
        <dsp:cNvPr id="0" name=""/>
        <dsp:cNvSpPr/>
      </dsp:nvSpPr>
      <dsp:spPr>
        <a:xfrm rot="10800000">
          <a:off x="1226074" y="3160842"/>
          <a:ext cx="3659709" cy="1217072"/>
        </a:xfrm>
        <a:prstGeom prst="homePlate">
          <a:avLst/>
        </a:prstGeom>
        <a:solidFill>
          <a:srgbClr val="537AB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695" tIns="53340" rIns="99568"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latin typeface="Marianne" panose="02000000000000000000" pitchFamily="2" charset="0"/>
            </a:rPr>
            <a:t>PROMOTION DE LA SANTE, SECURITE ET CONDITIONS DE TRAVAIL</a:t>
          </a:r>
        </a:p>
      </dsp:txBody>
      <dsp:txXfrm rot="10800000">
        <a:off x="1530342" y="3160842"/>
        <a:ext cx="3355441" cy="1217072"/>
      </dsp:txXfrm>
    </dsp:sp>
    <dsp:sp modelId="{76F2DBC5-1AE0-414F-957C-31B7B2385486}">
      <dsp:nvSpPr>
        <dsp:cNvPr id="0" name=""/>
        <dsp:cNvSpPr/>
      </dsp:nvSpPr>
      <dsp:spPr>
        <a:xfrm>
          <a:off x="617538" y="3160842"/>
          <a:ext cx="1217072" cy="1217072"/>
        </a:xfrm>
        <a:prstGeom prst="ellipse">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977F358-6694-44D9-8E28-F7AD2865FD87}">
      <dsp:nvSpPr>
        <dsp:cNvPr id="0" name=""/>
        <dsp:cNvSpPr/>
      </dsp:nvSpPr>
      <dsp:spPr>
        <a:xfrm rot="10800000">
          <a:off x="1226074" y="4741220"/>
          <a:ext cx="3659709" cy="1217072"/>
        </a:xfrm>
        <a:prstGeom prst="homePlate">
          <a:avLst/>
        </a:prstGeom>
        <a:solidFill>
          <a:srgbClr val="4BACC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695" tIns="53340" rIns="99568" bIns="53340" numCol="1" spcCol="1270" anchor="ctr" anchorCtr="0">
          <a:noAutofit/>
        </a:bodyPr>
        <a:lstStyle/>
        <a:p>
          <a:pPr marL="0" lvl="0" indent="0" algn="ctr" defTabSz="622300">
            <a:lnSpc>
              <a:spcPct val="90000"/>
            </a:lnSpc>
            <a:spcBef>
              <a:spcPct val="0"/>
            </a:spcBef>
            <a:spcAft>
              <a:spcPct val="35000"/>
            </a:spcAft>
            <a:buNone/>
          </a:pPr>
          <a:r>
            <a:rPr lang="fr-FR" sz="1400" b="1" kern="1200" dirty="0">
              <a:latin typeface="Marianne" panose="02000000000000000000" pitchFamily="2" charset="0"/>
            </a:rPr>
            <a:t>AUTRES</a:t>
          </a:r>
        </a:p>
      </dsp:txBody>
      <dsp:txXfrm rot="10800000">
        <a:off x="1530342" y="4741220"/>
        <a:ext cx="3355441" cy="1217072"/>
      </dsp:txXfrm>
    </dsp:sp>
    <dsp:sp modelId="{ACE46C04-AA1F-4D55-A325-C168036E9500}">
      <dsp:nvSpPr>
        <dsp:cNvPr id="0" name=""/>
        <dsp:cNvSpPr/>
      </dsp:nvSpPr>
      <dsp:spPr>
        <a:xfrm>
          <a:off x="617538" y="4741220"/>
          <a:ext cx="1217072" cy="1217072"/>
        </a:xfrm>
        <a:prstGeom prst="ellipse">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5B5398-0F31-D348-BB26-1D0751884643}" type="datetimeFigureOut">
              <a:rPr lang="fr-FR" smtClean="0"/>
              <a:t>10/04/2024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96EA35-EB83-E846-9884-737219065CEB}" type="slidenum">
              <a:rPr lang="fr-FR" smtClean="0"/>
              <a:t>‹N°›</a:t>
            </a:fld>
            <a:endParaRPr lang="fr-FR"/>
          </a:p>
        </p:txBody>
      </p:sp>
    </p:spTree>
    <p:extLst>
      <p:ext uri="{BB962C8B-B14F-4D97-AF65-F5344CB8AC3E}">
        <p14:creationId xmlns:p14="http://schemas.microsoft.com/office/powerpoint/2010/main" val="566784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8" Type="http://schemas.openxmlformats.org/officeDocument/2006/relationships/hyperlink" Target="http://www.legifrance.gouv.fr/affichCode.do?idSectionTA=LEGISCTA000036413300&amp;cidTexte=LEGITEXT000006072050" TargetMode="External"/><Relationship Id="rId3" Type="http://schemas.openxmlformats.org/officeDocument/2006/relationships/hyperlink" Target="http://www.legifrance.gouv.fr/affichCodeArticle.do?cidTexte=LEGITEXT000006072050&amp;idArticle=LEGIARTI000028495726" TargetMode="External"/><Relationship Id="rId7" Type="http://schemas.openxmlformats.org/officeDocument/2006/relationships/hyperlink" Target="http://www.legifrance.gouv.fr/affichCode.do?idSectionTA=LEGISCTA000036413294&amp;cidTexte=LEGITEXT000006072050"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legifrance.gouv.fr/codes/article_lc/LEGIARTI000043893856/2022-03-31/" TargetMode="External"/><Relationship Id="rId5" Type="http://schemas.openxmlformats.org/officeDocument/2006/relationships/hyperlink" Target="https://travail-emploi.gouv.fr/dialogue-social/le-comite-social-et-economique/article/cse-fonctionnement-et-moyens-d-actions" TargetMode="External"/><Relationship Id="rId4" Type="http://schemas.openxmlformats.org/officeDocument/2006/relationships/hyperlink" Target="http://travail-emploi.gouv.fr/droit-du-travail/relations-au-travail/harcelement-discrimination/article/le-harcelement-sexuel"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 diaporama vous est proposé pour sensibiliser les salariés à l’utilité du CSE et valoriser les actions menées.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Ce support est à personnaliser sur cette planche avec le nom et le le logo de l’entreprise mais également sur les planches 4 et 5 avec les actions réalisées et enfin sur la planche 6 avec les coordonnées des acteurs du CSE.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Nous vous proposons également 3 dernières planches pour mieux faire comprendre le rôle des acteurs ressources du CSE.</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1</a:t>
            </a:fld>
            <a:endParaRPr lang="fr-FR"/>
          </a:p>
        </p:txBody>
      </p:sp>
    </p:spTree>
    <p:extLst>
      <p:ext uri="{BB962C8B-B14F-4D97-AF65-F5344CB8AC3E}">
        <p14:creationId xmlns:p14="http://schemas.microsoft.com/office/powerpoint/2010/main" val="4141551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À personnaliser avec le nom et les coordonnées des acteurs du CSE; indiquer le mail du CSE s’il existe</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2</a:t>
            </a:fld>
            <a:endParaRPr lang="fr-FR"/>
          </a:p>
        </p:txBody>
      </p:sp>
    </p:spTree>
    <p:extLst>
      <p:ext uri="{BB962C8B-B14F-4D97-AF65-F5344CB8AC3E}">
        <p14:creationId xmlns:p14="http://schemas.microsoft.com/office/powerpoint/2010/main" val="33467798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lgn="l">
              <a:buNone/>
            </a:pPr>
            <a:r>
              <a:rPr lang="fr-FR" dirty="0"/>
              <a:t>Dans les entreprises d’au moins 11 salariés et de moins de 50 salariés, le comité social et économique a pour mission : </a:t>
            </a:r>
          </a:p>
          <a:p>
            <a:pPr marL="158750" indent="0" algn="l">
              <a:buNone/>
            </a:pPr>
            <a:r>
              <a:rPr lang="fr-FR" dirty="0"/>
              <a:t>• De présenter les réclamations collectives ou individuelles des salariés à l’employeur </a:t>
            </a:r>
          </a:p>
          <a:p>
            <a:pPr marL="158750" indent="0" algn="l">
              <a:buNone/>
            </a:pPr>
            <a:r>
              <a:rPr lang="fr-FR" dirty="0"/>
              <a:t>• De veiller à l’application de la réglementation du travail dans l’entreprise </a:t>
            </a:r>
          </a:p>
          <a:p>
            <a:pPr marL="158750" indent="0" algn="l">
              <a:buNone/>
            </a:pPr>
            <a:r>
              <a:rPr lang="fr-FR" dirty="0"/>
              <a:t>• De promouvoir l’amélioration de la santé, la sécurité et des conditions de travail dans l’entreprise et réaliser des enquêtes en matière d’accidents du travail ou de maladies </a:t>
            </a:r>
          </a:p>
          <a:p>
            <a:pPr marL="158750" indent="0" algn="l">
              <a:buNone/>
            </a:pPr>
            <a:r>
              <a:rPr lang="fr-FR" dirty="0"/>
              <a:t>À cet effet, les membres de la délégation du personnel du comité peuvent saisir l’inspection du travail de toutes les plaintes et observations relatives à l’application des dispositions légales dont elle est chargée d’assurer le contrôle (art. L. 2312-5). </a:t>
            </a:r>
            <a:endParaRPr lang="fr-FR" b="0" i="0" dirty="0">
              <a:solidFill>
                <a:srgbClr val="333333"/>
              </a:solidFill>
              <a:effectLst/>
              <a:latin typeface="opensans-regular"/>
            </a:endParaRPr>
          </a:p>
          <a:p>
            <a:pPr marL="158750" indent="0" algn="l">
              <a:buNone/>
            </a:pPr>
            <a:endParaRPr lang="fr-FR" b="0" i="0" dirty="0">
              <a:solidFill>
                <a:srgbClr val="333333"/>
              </a:solidFill>
              <a:effectLst/>
              <a:latin typeface="opensans-regular"/>
            </a:endParaRPr>
          </a:p>
          <a:p>
            <a:pPr marL="158750" indent="0" algn="l">
              <a:buNone/>
            </a:pPr>
            <a:r>
              <a:rPr lang="fr-FR" dirty="0"/>
              <a:t>Dans le domaine SSCT :</a:t>
            </a:r>
          </a:p>
          <a:p>
            <a:pPr marL="158750" indent="0" algn="l">
              <a:buNone/>
            </a:pPr>
            <a:r>
              <a:rPr lang="fr-FR" dirty="0"/>
              <a:t>Dans les entreprises de moins de 50 salariés, les membres de la délégation du personnel du comité social et économique disposent d’une compétence générale en matière de santé, sécurité et conditions de travail puisqu’ils ont pour mission de promouvoir la santé, la sécurité et les conditions de travail dans l’entreprise. Par ailleurs, la délégation du personnel au comité social et économique réalise des enquêtes en matière d’accidents du travail ou de maladies professionnelles ou à caractère professionnel. Par ailleurs, la délégation du personnel au comité social et économique réalise des enquêtes en matière d’accidents du travail ou de maladies professionnelles ou à caractère professionnel et dispose du droit d’alerter l’employeur en cas d’atteinte aux droits des personnes et en cas d’atteinte à leur santé physique et mentale (art. L. 2312-5).</a:t>
            </a:r>
          </a:p>
          <a:p>
            <a:pPr marL="158750" indent="0" algn="l">
              <a:buNone/>
            </a:pPr>
            <a:endParaRPr lang="fr-FR" dirty="0"/>
          </a:p>
          <a:p>
            <a:pPr marL="158750" indent="0" algn="l">
              <a:buNone/>
            </a:pPr>
            <a:r>
              <a:rPr lang="fr-FR" b="0" i="0" dirty="0">
                <a:solidFill>
                  <a:srgbClr val="333333"/>
                </a:solidFill>
                <a:effectLst/>
                <a:latin typeface="opensans-regular"/>
              </a:rPr>
              <a:t>https://travail-</a:t>
            </a:r>
            <a:r>
              <a:rPr lang="fr-FR" b="0" i="0" dirty="0" err="1">
                <a:solidFill>
                  <a:srgbClr val="333333"/>
                </a:solidFill>
                <a:effectLst/>
                <a:latin typeface="opensans-regular"/>
              </a:rPr>
              <a:t>emploi.gouv.fr</a:t>
            </a:r>
            <a:r>
              <a:rPr lang="fr-FR" b="0" i="0" dirty="0">
                <a:solidFill>
                  <a:srgbClr val="333333"/>
                </a:solidFill>
                <a:effectLst/>
                <a:latin typeface="opensans-regular"/>
              </a:rPr>
              <a:t>/dialogue-social/le-comite-social-et-</a:t>
            </a:r>
            <a:r>
              <a:rPr lang="fr-FR" b="0" i="0" dirty="0" err="1">
                <a:solidFill>
                  <a:srgbClr val="333333"/>
                </a:solidFill>
                <a:effectLst/>
                <a:latin typeface="opensans-regular"/>
              </a:rPr>
              <a:t>economique</a:t>
            </a:r>
            <a:r>
              <a:rPr lang="fr-FR" b="0" i="0" dirty="0">
                <a:solidFill>
                  <a:srgbClr val="333333"/>
                </a:solidFill>
                <a:effectLst/>
                <a:latin typeface="opensans-regular"/>
              </a:rPr>
              <a:t>/ </a:t>
            </a:r>
          </a:p>
          <a:p>
            <a:pPr marL="158750" indent="0" algn="l">
              <a:buNone/>
            </a:pPr>
            <a:endParaRPr lang="fr-FR" b="0" i="0" dirty="0">
              <a:solidFill>
                <a:srgbClr val="333333"/>
              </a:solidFill>
              <a:effectLst/>
              <a:latin typeface="opensans-regular"/>
            </a:endParaRPr>
          </a:p>
          <a:p>
            <a:pPr marL="158750" indent="0" algn="l">
              <a:buNone/>
            </a:pPr>
            <a:r>
              <a:rPr lang="fr-FR" b="0" i="0" dirty="0">
                <a:solidFill>
                  <a:srgbClr val="333333"/>
                </a:solidFill>
                <a:effectLst/>
                <a:latin typeface="opensans-regular"/>
              </a:rPr>
              <a:t>https://travail-</a:t>
            </a:r>
            <a:r>
              <a:rPr lang="fr-FR" b="0" i="0" dirty="0" err="1">
                <a:solidFill>
                  <a:srgbClr val="333333"/>
                </a:solidFill>
                <a:effectLst/>
                <a:latin typeface="opensans-regular"/>
              </a:rPr>
              <a:t>emploi.gouv.fr</a:t>
            </a:r>
            <a:r>
              <a:rPr lang="fr-FR" b="0" i="0" dirty="0">
                <a:solidFill>
                  <a:srgbClr val="333333"/>
                </a:solidFill>
                <a:effectLst/>
                <a:latin typeface="opensans-regular"/>
              </a:rPr>
              <a:t>/dialogue-social/le-comite-social-et-</a:t>
            </a:r>
            <a:r>
              <a:rPr lang="fr-FR" b="0" i="0" dirty="0" err="1">
                <a:solidFill>
                  <a:srgbClr val="333333"/>
                </a:solidFill>
                <a:effectLst/>
                <a:latin typeface="opensans-regular"/>
              </a:rPr>
              <a:t>economique</a:t>
            </a:r>
            <a:r>
              <a:rPr lang="fr-FR" b="0" i="0" dirty="0">
                <a:solidFill>
                  <a:srgbClr val="333333"/>
                </a:solidFill>
                <a:effectLst/>
                <a:latin typeface="opensans-regular"/>
              </a:rPr>
              <a:t>/article/</a:t>
            </a:r>
            <a:r>
              <a:rPr lang="fr-FR" b="0" i="0" dirty="0" err="1">
                <a:solidFill>
                  <a:srgbClr val="333333"/>
                </a:solidFill>
                <a:effectLst/>
                <a:latin typeface="opensans-regular"/>
              </a:rPr>
              <a:t>cse</a:t>
            </a:r>
            <a:r>
              <a:rPr lang="fr-FR" b="0" i="0" dirty="0">
                <a:solidFill>
                  <a:srgbClr val="333333"/>
                </a:solidFill>
                <a:effectLst/>
                <a:latin typeface="opensans-regular"/>
              </a:rPr>
              <a:t>-attributions</a:t>
            </a:r>
          </a:p>
          <a:p>
            <a:pPr marL="158750" indent="0" algn="l">
              <a:buNone/>
            </a:pPr>
            <a:endParaRPr lang="fr-FR" b="0" i="0" dirty="0">
              <a:solidFill>
                <a:srgbClr val="333333"/>
              </a:solidFill>
              <a:effectLst/>
              <a:latin typeface="opensans-regular"/>
            </a:endParaRPr>
          </a:p>
          <a:p>
            <a:pPr marL="158750" indent="0" algn="l">
              <a:buNone/>
            </a:pPr>
            <a:r>
              <a:rPr lang="fr-FR" b="0" i="0" dirty="0">
                <a:solidFill>
                  <a:srgbClr val="333333"/>
                </a:solidFill>
                <a:effectLst/>
                <a:latin typeface="opensans-regular"/>
              </a:rPr>
              <a:t>https://travail-</a:t>
            </a:r>
            <a:r>
              <a:rPr lang="fr-FR" b="0" i="0" dirty="0" err="1">
                <a:solidFill>
                  <a:srgbClr val="333333"/>
                </a:solidFill>
                <a:effectLst/>
                <a:latin typeface="opensans-regular"/>
              </a:rPr>
              <a:t>emploi.gouv.fr</a:t>
            </a:r>
            <a:r>
              <a:rPr lang="fr-FR" b="0" i="0" dirty="0">
                <a:solidFill>
                  <a:srgbClr val="333333"/>
                </a:solidFill>
                <a:effectLst/>
                <a:latin typeface="opensans-regular"/>
              </a:rPr>
              <a:t>/IMG/</a:t>
            </a:r>
            <a:r>
              <a:rPr lang="fr-FR" b="0" i="0" dirty="0" err="1">
                <a:solidFill>
                  <a:srgbClr val="333333"/>
                </a:solidFill>
                <a:effectLst/>
                <a:latin typeface="opensans-regular"/>
              </a:rPr>
              <a:t>pdf</a:t>
            </a:r>
            <a:r>
              <a:rPr lang="fr-FR" b="0" i="0" dirty="0">
                <a:solidFill>
                  <a:srgbClr val="333333"/>
                </a:solidFill>
                <a:effectLst/>
                <a:latin typeface="opensans-regular"/>
              </a:rPr>
              <a:t>/qr_comite_social_et_economique_18_12_2019.pdf </a:t>
            </a:r>
          </a:p>
          <a:p>
            <a:pPr marL="158750" indent="0" algn="l">
              <a:buNone/>
            </a:pP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3</a:t>
            </a:fld>
            <a:endParaRPr lang="fr-FR"/>
          </a:p>
        </p:txBody>
      </p:sp>
    </p:spTree>
    <p:extLst>
      <p:ext uri="{BB962C8B-B14F-4D97-AF65-F5344CB8AC3E}">
        <p14:creationId xmlns:p14="http://schemas.microsoft.com/office/powerpoint/2010/main" val="2158886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fr-FR" b="0" i="0" dirty="0">
                <a:solidFill>
                  <a:srgbClr val="333333"/>
                </a:solidFill>
                <a:effectLst/>
                <a:latin typeface="opensans-regular"/>
              </a:rPr>
              <a:t>NE GARDER LA DIAPO QUE SI L’EFFECTIF DE L’ENTREPRISE EST DE 50 SALARIÉS OU PLUS</a:t>
            </a:r>
          </a:p>
          <a:p>
            <a:pPr marL="158750" indent="0" algn="l">
              <a:buNone/>
            </a:pPr>
            <a:endParaRPr lang="fr-FR" b="0" i="0" dirty="0">
              <a:solidFill>
                <a:srgbClr val="333333"/>
              </a:solidFill>
              <a:effectLst/>
              <a:latin typeface="opensans-regular"/>
            </a:endParaRPr>
          </a:p>
          <a:p>
            <a:pPr marL="158750" indent="0" algn="l">
              <a:buNone/>
            </a:pPr>
            <a:r>
              <a:rPr lang="fr-FR" dirty="0"/>
              <a:t>Les missions exercées par le comité social et économique dans les entreprises de moins de 50 salariés sont également exercées par le comité social et économique dans les entreprises d’au moins 50 salariés, auxquelles s’ajoutent des attributions supplémentaires : </a:t>
            </a:r>
          </a:p>
          <a:p>
            <a:pPr marL="158750" indent="0" algn="l">
              <a:buNone/>
            </a:pPr>
            <a:r>
              <a:rPr lang="fr-FR" dirty="0"/>
              <a:t>• Il assure une expression collective des salariés permettant la prise en compte de leurs intérêts dans les décisions relatives à la gestion et à l’évolution économique et financière de l’entreprise, à l’organisation du travail, à la formation professionnelle et aux techniques de production ; </a:t>
            </a:r>
          </a:p>
          <a:p>
            <a:pPr marL="158750" indent="0" algn="l">
              <a:buNone/>
            </a:pPr>
            <a:r>
              <a:rPr lang="fr-FR" dirty="0"/>
              <a:t>• Il exerce le droit d’alerte en cas d’atteinte aux droits des personnes, en cas de danger grave et imminent, en cas d’utilisation non conforme du crédit d’impôt pour la compétitivité et l’emploi, en matière économique et en matière sociale ; </a:t>
            </a:r>
          </a:p>
          <a:p>
            <a:pPr marL="158750" indent="0" algn="l">
              <a:buNone/>
            </a:pPr>
            <a:r>
              <a:rPr lang="fr-FR" dirty="0"/>
              <a:t>• Certains de ces membres participent aux conseils d’administration ou de surveillance des sociétés ; </a:t>
            </a:r>
          </a:p>
          <a:p>
            <a:pPr marL="158750" indent="0" algn="l">
              <a:buNone/>
            </a:pPr>
            <a:r>
              <a:rPr lang="fr-FR" dirty="0"/>
              <a:t>• Il assure ou contrôle la gestion des activités sociales et culturelles de l’entreprise ; </a:t>
            </a:r>
          </a:p>
          <a:p>
            <a:pPr marL="158750" indent="0" algn="l">
              <a:buNone/>
            </a:pPr>
            <a:r>
              <a:rPr lang="fr-FR" dirty="0"/>
              <a:t>• Il contribue à la protection de la santé et de la sécurité des salariés et à l’amélioration de leurs conditions de travail (art. L. 2312-8, L. 2312-9, L. 2312-78).</a:t>
            </a:r>
          </a:p>
          <a:p>
            <a:pPr marL="158750" indent="0" algn="l">
              <a:buNone/>
            </a:pPr>
            <a:endParaRPr lang="fr-FR" dirty="0"/>
          </a:p>
          <a:p>
            <a:pPr marL="158750" indent="0" algn="l">
              <a:buNone/>
            </a:pPr>
            <a:r>
              <a:rPr lang="fr-FR" dirty="0"/>
              <a:t>Plus précisément : </a:t>
            </a:r>
          </a:p>
          <a:p>
            <a:pPr marL="158750" indent="0" algn="l">
              <a:buNone/>
            </a:pPr>
            <a:r>
              <a:rPr lang="fr-FR" b="1" i="0" dirty="0">
                <a:solidFill>
                  <a:srgbClr val="333333"/>
                </a:solidFill>
                <a:effectLst/>
                <a:highlight>
                  <a:srgbClr val="FFFFFF"/>
                </a:highlight>
                <a:latin typeface="notosans-bold"/>
              </a:rPr>
              <a:t>Assurer l’expression collective des salariés</a:t>
            </a:r>
          </a:p>
          <a:p>
            <a:pPr marL="158750" indent="0" algn="l">
              <a:buNone/>
            </a:pPr>
            <a:r>
              <a:rPr lang="fr-FR" b="0" i="0" dirty="0">
                <a:solidFill>
                  <a:srgbClr val="333333"/>
                </a:solidFill>
                <a:effectLst/>
                <a:highlight>
                  <a:srgbClr val="FFFFFF"/>
                </a:highlight>
                <a:latin typeface="opensans-regular"/>
              </a:rPr>
              <a:t>Le CSE a pour mission d’assurer une expression collective des salariés permettant la prise en compte permanente de leurs intérêts dans les décisions relatives à la gestion et à l’évolution économique et financière de l’entreprise, à l’organisation du travail, à la formation professionnelle et aux techniques de production. C’est dans ce cadre, et sur les questions dont la liste est fixée par le code du travail ou par accord, qu’il doit, notamment, être consulté par l’employeur avant toute prise de décision (voir ci-dessous).</a:t>
            </a:r>
          </a:p>
          <a:p>
            <a:pPr algn="l"/>
            <a:endParaRPr lang="fr-FR" b="0" i="0" dirty="0">
              <a:solidFill>
                <a:srgbClr val="333333"/>
              </a:solidFill>
              <a:effectLst/>
              <a:highlight>
                <a:srgbClr val="FFFFFF"/>
              </a:highlight>
              <a:latin typeface="opensans-regular"/>
            </a:endParaRPr>
          </a:p>
          <a:p>
            <a:r>
              <a:rPr lang="fr-FR" b="1" dirty="0">
                <a:effectLst/>
              </a:rPr>
              <a:t>Information et consultations du CSE</a:t>
            </a:r>
            <a:br>
              <a:rPr lang="fr-FR" dirty="0">
                <a:effectLst/>
              </a:rPr>
            </a:br>
            <a:r>
              <a:rPr lang="fr-FR" dirty="0">
                <a:effectLst/>
              </a:rPr>
              <a:t>Le CSE est informé et consulté sur les questions intéressant l’organisation, la gestion et la marche générale de l’entreprise, notamment sur :</a:t>
            </a:r>
            <a:br>
              <a:rPr lang="fr-FR" dirty="0">
                <a:effectLst/>
              </a:rPr>
            </a:br>
            <a:r>
              <a:rPr lang="fr-FR" b="1" dirty="0">
                <a:effectLst/>
              </a:rPr>
              <a:t>–</a:t>
            </a:r>
            <a:r>
              <a:rPr lang="fr-FR" dirty="0">
                <a:effectLst/>
              </a:rPr>
              <a:t> les mesures de nature à affecter le volume ou la structure des effectifs ;</a:t>
            </a:r>
            <a:br>
              <a:rPr lang="fr-FR" dirty="0">
                <a:effectLst/>
              </a:rPr>
            </a:br>
            <a:r>
              <a:rPr lang="fr-FR" b="1" dirty="0">
                <a:effectLst/>
              </a:rPr>
              <a:t>–</a:t>
            </a:r>
            <a:r>
              <a:rPr lang="fr-FR" dirty="0">
                <a:effectLst/>
              </a:rPr>
              <a:t> la modification de son organisation économique ou juridique ;</a:t>
            </a:r>
            <a:br>
              <a:rPr lang="fr-FR" dirty="0">
                <a:effectLst/>
              </a:rPr>
            </a:br>
            <a:r>
              <a:rPr lang="fr-FR" b="1" dirty="0">
                <a:effectLst/>
              </a:rPr>
              <a:t>–</a:t>
            </a:r>
            <a:r>
              <a:rPr lang="fr-FR" dirty="0">
                <a:effectLst/>
              </a:rPr>
              <a:t> la durée du travail ou les conditions d’emploi, de travail et de formation professionnelle ;</a:t>
            </a:r>
            <a:br>
              <a:rPr lang="fr-FR" dirty="0">
                <a:effectLst/>
              </a:rPr>
            </a:br>
            <a:r>
              <a:rPr lang="fr-FR" b="1" dirty="0">
                <a:effectLst/>
              </a:rPr>
              <a:t>–</a:t>
            </a:r>
            <a:r>
              <a:rPr lang="fr-FR" dirty="0">
                <a:effectLst/>
              </a:rPr>
              <a:t> l’introduction de nouvelles technologies, l’aménagement important modifiant les conditions de santé et de sécurité ou les conditions de travail ;</a:t>
            </a:r>
            <a:br>
              <a:rPr lang="fr-FR" dirty="0">
                <a:effectLst/>
              </a:rPr>
            </a:br>
            <a:r>
              <a:rPr lang="fr-FR" b="1" dirty="0">
                <a:effectLst/>
              </a:rPr>
              <a:t>–</a:t>
            </a:r>
            <a:r>
              <a:rPr lang="fr-FR" dirty="0">
                <a:effectLst/>
              </a:rPr>
              <a:t> les mesures prises en vue de faciliter la mise, la remise ou le maintien au travail des accidentés du travail, des invalides de guerre, des invalides civils, des personnes atteintes de maladies chroniques évolutives et des travailleurs handicapés, notamment sur l’aménagement des postes de travail.</a:t>
            </a:r>
            <a:br>
              <a:rPr lang="fr-FR" dirty="0">
                <a:effectLst/>
              </a:rPr>
            </a:br>
            <a:endParaRPr lang="fr-FR" dirty="0">
              <a:effectLst/>
            </a:endParaRPr>
          </a:p>
          <a:p>
            <a:pPr marL="158750" indent="0">
              <a:buNone/>
            </a:pPr>
            <a:r>
              <a:rPr lang="fr-FR" b="0" i="0" dirty="0">
                <a:solidFill>
                  <a:srgbClr val="333333"/>
                </a:solidFill>
                <a:effectLst/>
                <a:highlight>
                  <a:srgbClr val="FFFFFF"/>
                </a:highlight>
                <a:latin typeface="opensans-regular"/>
              </a:rPr>
              <a:t>Lors des visites de l’inspecteur du travail (ou de tout autre agent de contrôle de l’inspection du travail), les membres de la délégation du personnel au CSE sont informés de sa présence par l’employeur et peuvent présenter leurs observations. L’agent de contrôle se fait accompagner par un membre de la délégation du personnel du comité compétent, si ce dernier le souhaite</a:t>
            </a:r>
          </a:p>
          <a:p>
            <a:pPr marL="158750" indent="0" algn="l">
              <a:buNone/>
            </a:pPr>
            <a:endParaRPr lang="fr-FR" b="0" i="0" dirty="0">
              <a:solidFill>
                <a:srgbClr val="333333"/>
              </a:solidFill>
              <a:effectLst/>
              <a:highlight>
                <a:srgbClr val="FFFFFF"/>
              </a:highlight>
              <a:latin typeface="opensans-regular"/>
            </a:endParaRPr>
          </a:p>
          <a:p>
            <a:pPr marL="158750" indent="0" algn="l">
              <a:buNone/>
            </a:pPr>
            <a:r>
              <a:rPr lang="fr-FR" b="1" i="0" dirty="0">
                <a:solidFill>
                  <a:srgbClr val="333333"/>
                </a:solidFill>
                <a:effectLst/>
                <a:highlight>
                  <a:srgbClr val="FFFFFF"/>
                </a:highlight>
                <a:latin typeface="notosans-bold"/>
              </a:rPr>
              <a:t>Attributions en matière de santé, sécurité et conditions de travail</a:t>
            </a:r>
          </a:p>
          <a:p>
            <a:pPr marL="158750" indent="0" algn="l">
              <a:buNone/>
            </a:pPr>
            <a:r>
              <a:rPr lang="fr-FR" b="0" i="0" dirty="0">
                <a:solidFill>
                  <a:srgbClr val="333333"/>
                </a:solidFill>
                <a:effectLst/>
                <a:highlight>
                  <a:srgbClr val="FFFFFF"/>
                </a:highlight>
                <a:latin typeface="opensans-regular"/>
              </a:rPr>
              <a:t>Le CSE dispose de prérogatives spécifiques dans les domaines de la santé, de la sécurité et des conditions de travail. A ce titre, il :</a:t>
            </a:r>
            <a:br>
              <a:rPr lang="fr-FR" b="0" i="0" dirty="0">
                <a:solidFill>
                  <a:srgbClr val="333333"/>
                </a:solidFill>
                <a:effectLst/>
                <a:highlight>
                  <a:srgbClr val="FFFFFF"/>
                </a:highlight>
                <a:latin typeface="opensans-regular"/>
              </a:rPr>
            </a:br>
            <a:r>
              <a:rPr lang="fr-FR" b="1" i="0" dirty="0">
                <a:solidFill>
                  <a:srgbClr val="333333"/>
                </a:solidFill>
                <a:effectLst/>
                <a:highlight>
                  <a:srgbClr val="FFFFFF"/>
                </a:highlight>
                <a:latin typeface="opensans-regular"/>
              </a:rPr>
              <a:t>–</a:t>
            </a:r>
            <a:r>
              <a:rPr lang="fr-FR" b="0" i="0" dirty="0">
                <a:solidFill>
                  <a:srgbClr val="333333"/>
                </a:solidFill>
                <a:effectLst/>
                <a:highlight>
                  <a:srgbClr val="FFFFFF"/>
                </a:highlight>
                <a:latin typeface="opensans-regular"/>
              </a:rPr>
              <a:t> procède à l’analyse des risques professionnels auxquels peuvent être exposés les travailleurs, notamment les femmes enceintes, ainsi que des effets de l’exposition aux facteurs de risques professionnels mentionnés à l’</a:t>
            </a:r>
            <a:r>
              <a:rPr lang="fr-FR" b="0" i="0" u="none" strike="noStrike" dirty="0">
                <a:solidFill>
                  <a:srgbClr val="EA148C"/>
                </a:solidFill>
                <a:effectLst/>
                <a:highlight>
                  <a:srgbClr val="FFFFFF"/>
                </a:highlight>
                <a:latin typeface="opensans-regular"/>
                <a:hlinkClick r:id="rId3" tooltip="article L. 4161-1 du code du travail (nouvelle fenêtre)"/>
              </a:rPr>
              <a:t>article L. 4161-1 du code du travail</a:t>
            </a:r>
            <a:r>
              <a:rPr lang="fr-FR" b="0" i="0" dirty="0">
                <a:solidFill>
                  <a:srgbClr val="333333"/>
                </a:solidFill>
                <a:effectLst/>
                <a:highlight>
                  <a:srgbClr val="FFFFFF"/>
                </a:highlight>
                <a:latin typeface="opensans-regular"/>
              </a:rPr>
              <a:t> (voir aussi ci-dessous) ;</a:t>
            </a:r>
            <a:br>
              <a:rPr lang="fr-FR" b="0" i="0" dirty="0">
                <a:solidFill>
                  <a:srgbClr val="333333"/>
                </a:solidFill>
                <a:effectLst/>
                <a:highlight>
                  <a:srgbClr val="FFFFFF"/>
                </a:highlight>
                <a:latin typeface="opensans-regular"/>
              </a:rPr>
            </a:br>
            <a:r>
              <a:rPr lang="fr-FR" b="1" i="0" dirty="0">
                <a:solidFill>
                  <a:srgbClr val="333333"/>
                </a:solidFill>
                <a:effectLst/>
                <a:highlight>
                  <a:srgbClr val="FFFFFF"/>
                </a:highlight>
                <a:latin typeface="opensans-regular"/>
              </a:rPr>
              <a:t>–</a:t>
            </a:r>
            <a:r>
              <a:rPr lang="fr-FR" b="0" i="0" dirty="0">
                <a:solidFill>
                  <a:srgbClr val="333333"/>
                </a:solidFill>
                <a:effectLst/>
                <a:highlight>
                  <a:srgbClr val="FFFFFF"/>
                </a:highlight>
                <a:latin typeface="opensans-regular"/>
              </a:rPr>
              <a:t> contribue notamment à faciliter l’accès des femmes à tous les emplois, à la résolution des problèmes liés à la maternité, l’adaptation et à l’aménagement des postes de travail afin de faciliter l’accès et le maintien des personnes handicapées à tous les emplois au cours de leur vie professionnelle ;</a:t>
            </a:r>
            <a:br>
              <a:rPr lang="fr-FR" b="0" i="0" dirty="0">
                <a:solidFill>
                  <a:srgbClr val="333333"/>
                </a:solidFill>
                <a:effectLst/>
                <a:highlight>
                  <a:srgbClr val="FFFFFF"/>
                </a:highlight>
                <a:latin typeface="opensans-regular"/>
              </a:rPr>
            </a:br>
            <a:r>
              <a:rPr lang="fr-FR" b="1" i="0" dirty="0">
                <a:solidFill>
                  <a:srgbClr val="333333"/>
                </a:solidFill>
                <a:effectLst/>
                <a:highlight>
                  <a:srgbClr val="FFFFFF"/>
                </a:highlight>
                <a:latin typeface="opensans-regular"/>
              </a:rPr>
              <a:t>–</a:t>
            </a:r>
            <a:r>
              <a:rPr lang="fr-FR" b="0" i="0" dirty="0">
                <a:solidFill>
                  <a:srgbClr val="333333"/>
                </a:solidFill>
                <a:effectLst/>
                <a:highlight>
                  <a:srgbClr val="FFFFFF"/>
                </a:highlight>
                <a:latin typeface="opensans-regular"/>
              </a:rPr>
              <a:t> peut susciter toute initiative qu’il estime utile et proposer notamment des actions de </a:t>
            </a:r>
            <a:r>
              <a:rPr lang="fr-FR" b="0" i="0" u="none" strike="noStrike" dirty="0">
                <a:solidFill>
                  <a:srgbClr val="EA148C"/>
                </a:solidFill>
                <a:effectLst/>
                <a:highlight>
                  <a:srgbClr val="FFFFFF"/>
                </a:highlight>
                <a:latin typeface="opensans-regular"/>
                <a:hlinkClick r:id="rId4"/>
              </a:rPr>
              <a:t>prévention du harcèlement moral, du harcèlement sexuel et des agissements sexistes</a:t>
            </a:r>
            <a:r>
              <a:rPr lang="fr-FR" b="0" i="0" dirty="0">
                <a:solidFill>
                  <a:srgbClr val="333333"/>
                </a:solidFill>
                <a:effectLst/>
                <a:highlight>
                  <a:srgbClr val="FFFFFF"/>
                </a:highlight>
                <a:latin typeface="opensans-regular"/>
              </a:rPr>
              <a:t>. Le refus de l’employeur doit être motivé. Dans le cadre du dialogue social dans l’entreprise, le CSE et sa commission santé, sécurité et conditions de travail (CSSCT), s’ils existent, apportent également leur contribution à l’évaluation des risques professionnels dans l’entreprise qui doit être menée par l’employeur. A ce titre, notamment, le comité est consulté sur le document unique d’évaluation des risques professionnels (DUERP) et sur ses mises à jour (disposition issue de la loi du 2 août 2021 citée en référence, en vigueur à compter du 31 mars 2022).</a:t>
            </a:r>
          </a:p>
          <a:p>
            <a:pPr marL="158750" indent="0" algn="l">
              <a:buNone/>
            </a:pPr>
            <a:endParaRPr lang="fr-FR" b="0" i="0" dirty="0">
              <a:solidFill>
                <a:srgbClr val="333333"/>
              </a:solidFill>
              <a:effectLst/>
              <a:highlight>
                <a:srgbClr val="FFFFFF"/>
              </a:highlight>
              <a:latin typeface="opensans-regular"/>
            </a:endParaRPr>
          </a:p>
          <a:p>
            <a:r>
              <a:rPr lang="fr-FR" dirty="0">
                <a:effectLst/>
              </a:rPr>
              <a:t>Les membres de la délégation du personnel du CSE et le référent en matière de lutte contre le harcèlement sexuel et les </a:t>
            </a:r>
            <a:r>
              <a:rPr lang="fr-FR" u="none" strike="noStrike" dirty="0">
                <a:solidFill>
                  <a:srgbClr val="EA148C"/>
                </a:solidFill>
                <a:effectLst/>
                <a:hlinkClick r:id="rId4"/>
              </a:rPr>
              <a:t>agissements sexistes</a:t>
            </a:r>
            <a:r>
              <a:rPr lang="fr-FR" dirty="0">
                <a:effectLst/>
              </a:rPr>
              <a:t> bénéficient de la formation nécessaire à l’exercice de leurs missions en matière de santé, de sécurité et de </a:t>
            </a:r>
            <a:r>
              <a:rPr lang="fr-FR" u="none" strike="noStrike" dirty="0">
                <a:solidFill>
                  <a:srgbClr val="EA148C"/>
                </a:solidFill>
                <a:effectLst/>
                <a:hlinkClick r:id="rId5"/>
              </a:rPr>
              <a:t>conditions de travail</a:t>
            </a:r>
            <a:r>
              <a:rPr lang="fr-FR" dirty="0">
                <a:effectLst/>
              </a:rPr>
              <a:t>. Bénéficient également d’une formation en matière de santé au travail le ou les salariés désignés par l’employeur, en raison de leurs compétences, pour s’occuper des activités de protection et de prévention des risques professionnels de l’entreprise (voir l’</a:t>
            </a:r>
            <a:r>
              <a:rPr lang="fr-FR" dirty="0" err="1">
                <a:effectLst/>
              </a:rPr>
              <a:t>article</a:t>
            </a:r>
            <a:r>
              <a:rPr lang="fr-FR" u="none" strike="noStrike" dirty="0" err="1">
                <a:solidFill>
                  <a:srgbClr val="EA148C"/>
                </a:solidFill>
                <a:effectLst/>
                <a:hlinkClick r:id="rId6" tooltip="L. 4644-1 du code du travail (nouvelle fenêtre)"/>
              </a:rPr>
              <a:t>L</a:t>
            </a:r>
            <a:r>
              <a:rPr lang="fr-FR" u="none" strike="noStrike" dirty="0">
                <a:solidFill>
                  <a:srgbClr val="EA148C"/>
                </a:solidFill>
                <a:effectLst/>
                <a:hlinkClick r:id="rId6" tooltip="L. 4644-1 du code du travail (nouvelle fenêtre)"/>
              </a:rPr>
              <a:t>. 4644-1 du code du travail</a:t>
            </a:r>
            <a:r>
              <a:rPr lang="fr-FR" dirty="0">
                <a:effectLst/>
              </a:rPr>
              <a:t>).</a:t>
            </a:r>
          </a:p>
          <a:p>
            <a:pPr algn="l"/>
            <a:endParaRPr lang="fr-FR" b="0" i="0" dirty="0">
              <a:solidFill>
                <a:srgbClr val="000000"/>
              </a:solidFill>
              <a:effectLst/>
              <a:highlight>
                <a:srgbClr val="FFFFFF"/>
              </a:highlight>
              <a:latin typeface="Arial"/>
            </a:endParaRPr>
          </a:p>
          <a:p>
            <a:pPr marL="158750" indent="0" algn="l">
              <a:buNone/>
            </a:pPr>
            <a:r>
              <a:rPr lang="fr-FR" b="1" i="0" dirty="0">
                <a:solidFill>
                  <a:srgbClr val="333333"/>
                </a:solidFill>
                <a:effectLst/>
                <a:highlight>
                  <a:srgbClr val="FFFFFF"/>
                </a:highlight>
                <a:latin typeface="notosans-bold"/>
              </a:rPr>
              <a:t>Attributions en matière d’activités sociales et culturelles</a:t>
            </a:r>
          </a:p>
          <a:p>
            <a:pPr marL="158750" indent="0" algn="l">
              <a:buNone/>
            </a:pPr>
            <a:r>
              <a:rPr lang="fr-FR" b="0" i="0" dirty="0">
                <a:solidFill>
                  <a:srgbClr val="333333"/>
                </a:solidFill>
                <a:effectLst/>
                <a:highlight>
                  <a:srgbClr val="FFFFFF"/>
                </a:highlight>
                <a:latin typeface="opensans-regular"/>
              </a:rPr>
              <a:t>Le CSE assure, contrôle ou participe à la gestion de toutes les activités sociales et culturelles établies dans l’entreprise (cantine, crèches, activités sportives, colonies de vacances, institutions de prévoyance…) prioritairement au bénéfice des salariés, de leur famille et des stagiaires, quel qu’en soit le mode de financement. Ces activités sociales et culturelles sont celles mentionnées à l’</a:t>
            </a:r>
            <a:r>
              <a:rPr lang="fr-FR" b="0" i="0" u="none" strike="noStrike" dirty="0">
                <a:solidFill>
                  <a:srgbClr val="EA148C"/>
                </a:solidFill>
                <a:effectLst/>
                <a:highlight>
                  <a:srgbClr val="FFFFFF"/>
                </a:highlight>
                <a:latin typeface="opensans-regular"/>
                <a:hlinkClick r:id="rId7" tooltip="article R. 2312-35 du code du travail (nouvelle fenêtre)"/>
              </a:rPr>
              <a:t>article R. 2312-35 du code du travail</a:t>
            </a:r>
            <a:r>
              <a:rPr lang="fr-FR" b="0" i="0" dirty="0">
                <a:solidFill>
                  <a:srgbClr val="333333"/>
                </a:solidFill>
                <a:effectLst/>
                <a:highlight>
                  <a:srgbClr val="FFFFFF"/>
                </a:highlight>
                <a:latin typeface="opensans-regular"/>
              </a:rPr>
              <a:t>. Les modalités de gestion de ces activités sont fixées par les </a:t>
            </a:r>
            <a:r>
              <a:rPr lang="fr-FR" b="0" i="0" u="none" strike="noStrike" dirty="0">
                <a:solidFill>
                  <a:srgbClr val="EA148C"/>
                </a:solidFill>
                <a:effectLst/>
                <a:highlight>
                  <a:srgbClr val="FFFFFF"/>
                </a:highlight>
                <a:latin typeface="opensans-regular"/>
                <a:hlinkClick r:id="rId8" tooltip="articles R. 2312-36 à R. 2312-48 du code du travail (nouvelle fenêtre)"/>
              </a:rPr>
              <a:t>articles R. 2312-36 à R. 2312-48 du code du travail</a:t>
            </a:r>
            <a:r>
              <a:rPr lang="fr-FR" b="0" i="0" dirty="0">
                <a:solidFill>
                  <a:srgbClr val="333333"/>
                </a:solidFill>
                <a:effectLst/>
                <a:highlight>
                  <a:srgbClr val="FFFFFF"/>
                </a:highlight>
                <a:latin typeface="opensans-regular"/>
              </a:rPr>
              <a:t>.</a:t>
            </a:r>
            <a:br>
              <a:rPr lang="fr-FR" b="0" i="0" dirty="0">
                <a:solidFill>
                  <a:srgbClr val="333333"/>
                </a:solidFill>
                <a:effectLst/>
                <a:highlight>
                  <a:srgbClr val="FFFFFF"/>
                </a:highlight>
                <a:latin typeface="opensans-regular"/>
              </a:rPr>
            </a:br>
            <a:r>
              <a:rPr lang="fr-FR" b="0" i="0" dirty="0">
                <a:solidFill>
                  <a:srgbClr val="333333"/>
                </a:solidFill>
                <a:effectLst/>
                <a:highlight>
                  <a:srgbClr val="FFFFFF"/>
                </a:highlight>
                <a:latin typeface="opensans-regular"/>
              </a:rPr>
              <a:t>Le CSE assure ou contrôle également la gestion des activités physiques ou sportives et peut décider de participer à leur financement.</a:t>
            </a:r>
          </a:p>
          <a:p>
            <a:pPr marL="158750" indent="0" algn="l">
              <a:buNone/>
            </a:pPr>
            <a:br>
              <a:rPr lang="fr-FR" b="0" i="0" dirty="0">
                <a:solidFill>
                  <a:srgbClr val="333333"/>
                </a:solidFill>
                <a:effectLst/>
                <a:highlight>
                  <a:srgbClr val="FFFFFF"/>
                </a:highlight>
                <a:latin typeface="opensans-regular"/>
              </a:rPr>
            </a:br>
            <a:endParaRPr lang="fr-FR" dirty="0"/>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4</a:t>
            </a:fld>
            <a:endParaRPr lang="fr-FR"/>
          </a:p>
        </p:txBody>
      </p:sp>
    </p:spTree>
    <p:extLst>
      <p:ext uri="{BB962C8B-B14F-4D97-AF65-F5344CB8AC3E}">
        <p14:creationId xmlns:p14="http://schemas.microsoft.com/office/powerpoint/2010/main" val="1715132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Citez les actions significatives menées dans le cadre du CSE</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5</a:t>
            </a:fld>
            <a:endParaRPr lang="fr-FR"/>
          </a:p>
        </p:txBody>
      </p:sp>
    </p:spTree>
    <p:extLst>
      <p:ext uri="{BB962C8B-B14F-4D97-AF65-F5344CB8AC3E}">
        <p14:creationId xmlns:p14="http://schemas.microsoft.com/office/powerpoint/2010/main" val="858099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À personnaliser (enlever les exemples) : quantifier les principales réalisations du CSE</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6</a:t>
            </a:fld>
            <a:endParaRPr lang="fr-FR"/>
          </a:p>
        </p:txBody>
      </p:sp>
    </p:spTree>
    <p:extLst>
      <p:ext uri="{BB962C8B-B14F-4D97-AF65-F5344CB8AC3E}">
        <p14:creationId xmlns:p14="http://schemas.microsoft.com/office/powerpoint/2010/main" val="1839259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Indiquez le nom et les coordonnées du médecin du travail de l’entreprise dans le cadre violet</a:t>
            </a:r>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7</a:t>
            </a:fld>
            <a:endParaRPr lang="fr-FR"/>
          </a:p>
        </p:txBody>
      </p:sp>
    </p:spTree>
    <p:extLst>
      <p:ext uri="{BB962C8B-B14F-4D97-AF65-F5344CB8AC3E}">
        <p14:creationId xmlns:p14="http://schemas.microsoft.com/office/powerpoint/2010/main" val="3591171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Indiquez le nom et les coordonnées de l’inspecteur du travail de l’entreprise dans le cadre violet</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8</a:t>
            </a:fld>
            <a:endParaRPr lang="fr-FR"/>
          </a:p>
        </p:txBody>
      </p:sp>
    </p:spTree>
    <p:extLst>
      <p:ext uri="{BB962C8B-B14F-4D97-AF65-F5344CB8AC3E}">
        <p14:creationId xmlns:p14="http://schemas.microsoft.com/office/powerpoint/2010/main" val="1632306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Indiquez le nom et les coordonnées du ou des représentants Carsat/MSA/OPPBTP de l’entreprise dans le cadre violet</a:t>
            </a:r>
          </a:p>
          <a:p>
            <a:endParaRPr lang="fr-FR" dirty="0"/>
          </a:p>
        </p:txBody>
      </p:sp>
      <p:sp>
        <p:nvSpPr>
          <p:cNvPr id="4" name="Espace réservé du numéro de diapositive 3"/>
          <p:cNvSpPr>
            <a:spLocks noGrp="1"/>
          </p:cNvSpPr>
          <p:nvPr>
            <p:ph type="sldNum" sz="quarter" idx="5"/>
          </p:nvPr>
        </p:nvSpPr>
        <p:spPr/>
        <p:txBody>
          <a:bodyPr/>
          <a:lstStyle/>
          <a:p>
            <a:fld id="{1196EA35-EB83-E846-9884-737219065CEB}" type="slidenum">
              <a:rPr lang="fr-FR" smtClean="0"/>
              <a:t>9</a:t>
            </a:fld>
            <a:endParaRPr lang="fr-FR"/>
          </a:p>
        </p:txBody>
      </p:sp>
    </p:spTree>
    <p:extLst>
      <p:ext uri="{BB962C8B-B14F-4D97-AF65-F5344CB8AC3E}">
        <p14:creationId xmlns:p14="http://schemas.microsoft.com/office/powerpoint/2010/main" val="27381069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8A4F6D19-62FB-37A5-232D-AEA34D3CA546}"/>
              </a:ext>
            </a:extLst>
          </p:cNvPr>
          <p:cNvPicPr>
            <a:picLocks noChangeAspect="1"/>
          </p:cNvPicPr>
          <p:nvPr userDrawn="1"/>
        </p:nvPicPr>
        <p:blipFill>
          <a:blip r:embed="rId2"/>
          <a:stretch>
            <a:fillRect/>
          </a:stretch>
        </p:blipFill>
        <p:spPr>
          <a:xfrm>
            <a:off x="0" y="-69272"/>
            <a:ext cx="12192000" cy="6927272"/>
          </a:xfrm>
          <a:prstGeom prst="rect">
            <a:avLst/>
          </a:prstGeom>
        </p:spPr>
      </p:pic>
    </p:spTree>
    <p:extLst>
      <p:ext uri="{BB962C8B-B14F-4D97-AF65-F5344CB8AC3E}">
        <p14:creationId xmlns:p14="http://schemas.microsoft.com/office/powerpoint/2010/main" val="390068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19729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5946527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8A4F6D19-62FB-37A5-232D-AEA34D3CA546}"/>
              </a:ext>
            </a:extLst>
          </p:cNvPr>
          <p:cNvPicPr>
            <a:picLocks noChangeAspect="1"/>
          </p:cNvPicPr>
          <p:nvPr userDrawn="1"/>
        </p:nvPicPr>
        <p:blipFill>
          <a:blip r:embed="rId2"/>
          <a:stretch>
            <a:fillRect/>
          </a:stretch>
        </p:blipFill>
        <p:spPr>
          <a:xfrm>
            <a:off x="0" y="-69272"/>
            <a:ext cx="12192000" cy="6927272"/>
          </a:xfrm>
          <a:prstGeom prst="rect">
            <a:avLst/>
          </a:prstGeom>
        </p:spPr>
      </p:pic>
    </p:spTree>
    <p:extLst>
      <p:ext uri="{BB962C8B-B14F-4D97-AF65-F5344CB8AC3E}">
        <p14:creationId xmlns:p14="http://schemas.microsoft.com/office/powerpoint/2010/main" val="42355520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5808834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19799934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10719680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7138657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465882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262921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593934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4858788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970634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532066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2508435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A2FB128-2845-CDAA-3816-49A41CF6700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C4E5F3C-76A9-3C7F-C259-F866DC52DC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12048422-3394-C9AF-1D5E-9D467657F82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CB6AE25-BC25-29A3-D5FC-7686A07F9E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B9BFDB-E4B2-5FEE-33B8-8955DF322D7B}"/>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8A4F6D19-62FB-37A5-232D-AEA34D3CA546}"/>
              </a:ext>
            </a:extLst>
          </p:cNvPr>
          <p:cNvPicPr>
            <a:picLocks noChangeAspect="1"/>
          </p:cNvPicPr>
          <p:nvPr userDrawn="1"/>
        </p:nvPicPr>
        <p:blipFill>
          <a:blip r:embed="rId2"/>
          <a:stretch>
            <a:fillRect/>
          </a:stretch>
        </p:blipFill>
        <p:spPr>
          <a:xfrm>
            <a:off x="0" y="-69272"/>
            <a:ext cx="12192000" cy="6927272"/>
          </a:xfrm>
          <a:prstGeom prst="rect">
            <a:avLst/>
          </a:prstGeom>
        </p:spPr>
      </p:pic>
    </p:spTree>
    <p:extLst>
      <p:ext uri="{BB962C8B-B14F-4D97-AF65-F5344CB8AC3E}">
        <p14:creationId xmlns:p14="http://schemas.microsoft.com/office/powerpoint/2010/main" val="33588147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754DF4-7C04-7EFF-DBD8-E9B3DC38565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1376C5D-EDD3-1A69-83D8-6AAC9BA68A54}"/>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852CA35-52B6-C60F-746C-A1FC888B0999}"/>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4200B855-7608-940E-0359-18E61C9A69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130E6CB7-F14B-2E57-C450-6B896CBB47E4}"/>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30393B84-0EDE-C5DD-A1F6-F7A99D1AC8D0}"/>
              </a:ext>
            </a:extLst>
          </p:cNvPr>
          <p:cNvPicPr>
            <a:picLocks noChangeAspect="1"/>
          </p:cNvPicPr>
          <p:nvPr userDrawn="1"/>
        </p:nvPicPr>
        <p:blipFill>
          <a:blip r:embed="rId2"/>
          <a:stretch>
            <a:fillRect/>
          </a:stretch>
        </p:blipFill>
        <p:spPr>
          <a:xfrm>
            <a:off x="0" y="0"/>
            <a:ext cx="12192000" cy="6874376"/>
          </a:xfrm>
          <a:prstGeom prst="rect">
            <a:avLst/>
          </a:prstGeom>
        </p:spPr>
      </p:pic>
    </p:spTree>
    <p:extLst>
      <p:ext uri="{BB962C8B-B14F-4D97-AF65-F5344CB8AC3E}">
        <p14:creationId xmlns:p14="http://schemas.microsoft.com/office/powerpoint/2010/main" val="5779236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27189441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41076654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142932657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435853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859034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9E62E-EB7C-9C52-841E-0E7950313497}"/>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573DE9A3-D545-BE1E-C877-BF6A843AA3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C15D2BB-0A6B-2797-D563-8D39C1DBD203}"/>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3A2BFF8D-E67A-CECB-7B21-F896B22C3AA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9E0F72-1943-A512-654F-4365D091441F}"/>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7" name="Image 6">
            <a:extLst>
              <a:ext uri="{FF2B5EF4-FFF2-40B4-BE49-F238E27FC236}">
                <a16:creationId xmlns:a16="http://schemas.microsoft.com/office/drawing/2014/main" id="{C6715B52-D8B1-18A8-3E62-CBF9CF69B520}"/>
              </a:ext>
            </a:extLst>
          </p:cNvPr>
          <p:cNvPicPr>
            <a:picLocks noChangeAspect="1"/>
          </p:cNvPicPr>
          <p:nvPr userDrawn="1"/>
        </p:nvPicPr>
        <p:blipFill>
          <a:blip r:embed="rId2"/>
          <a:stretch>
            <a:fillRect/>
          </a:stretch>
        </p:blipFill>
        <p:spPr>
          <a:xfrm>
            <a:off x="-1" y="0"/>
            <a:ext cx="12202299" cy="6858000"/>
          </a:xfrm>
          <a:prstGeom prst="rect">
            <a:avLst/>
          </a:prstGeom>
        </p:spPr>
      </p:pic>
    </p:spTree>
    <p:extLst>
      <p:ext uri="{BB962C8B-B14F-4D97-AF65-F5344CB8AC3E}">
        <p14:creationId xmlns:p14="http://schemas.microsoft.com/office/powerpoint/2010/main" val="9737459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368890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3578521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18C6A1C-A12C-DB17-3A16-CF2CD55AD1B6}"/>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AC37300E-2AD6-4E4C-C56F-7DF4D6F8786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EB3C9DC-A1C0-740C-1285-F6A537AD2B94}"/>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8868D0A6-157E-A528-3267-0C6B99A52F7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94E50AC-0C13-ED16-7F13-852A58C6B1D1}"/>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9720582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AC871B18-BB13-F8F6-499F-B800B096A52A}"/>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C8FD2165-450B-0FDB-E8C4-D4CA0E8FB582}"/>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D3FF58C-6ACE-0868-E80E-072E4DA6461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583A4CE9-F6DA-87E3-EBF8-94B0117CD11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9153BD9-40C6-B532-A361-2A1933235C7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5698216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62EAABC-0A7A-4839-EE9F-73C69E4A2CAF}"/>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DAABE9E-9398-2E13-5302-8CDDEFD88CD0}"/>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0B5146BF-9F76-5B8E-CE59-2662C30D9D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298EEE1-A277-ACD8-D231-AF46AF3EE937}"/>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40102FD5-92C0-FBCF-0287-F1C1F2EAB83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1E11292-76B9-E862-5E11-142247BB84DD}"/>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8" name="Image 7">
            <a:extLst>
              <a:ext uri="{FF2B5EF4-FFF2-40B4-BE49-F238E27FC236}">
                <a16:creationId xmlns:a16="http://schemas.microsoft.com/office/drawing/2014/main" id="{88984C9F-3951-3AB2-5AE8-4F16806F5EA2}"/>
              </a:ext>
            </a:extLst>
          </p:cNvPr>
          <p:cNvPicPr>
            <a:picLocks noChangeAspect="1"/>
          </p:cNvPicPr>
          <p:nvPr userDrawn="1"/>
        </p:nvPicPr>
        <p:blipFill>
          <a:blip r:embed="rId2"/>
          <a:stretch>
            <a:fillRect/>
          </a:stretch>
        </p:blipFill>
        <p:spPr>
          <a:xfrm>
            <a:off x="0" y="0"/>
            <a:ext cx="12186851" cy="6858000"/>
          </a:xfrm>
          <a:prstGeom prst="rect">
            <a:avLst/>
          </a:prstGeom>
        </p:spPr>
      </p:pic>
    </p:spTree>
    <p:extLst>
      <p:ext uri="{BB962C8B-B14F-4D97-AF65-F5344CB8AC3E}">
        <p14:creationId xmlns:p14="http://schemas.microsoft.com/office/powerpoint/2010/main" val="864906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8BE7FE-F5F5-E0A5-7331-4987106E70FB}"/>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3B28C25D-193E-4E4B-5472-91CD0B7513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67D97A-ADDA-C81B-EBC5-141E0369C54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6352B386-8F57-2A8D-86AC-614122B1BB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86EEA8D7-3FB0-51C6-85BB-DC6FEAA1BF2A}"/>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AA914491-C840-BDCB-02CF-D169A6E8F24D}"/>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8" name="Espace réservé du pied de page 7">
            <a:extLst>
              <a:ext uri="{FF2B5EF4-FFF2-40B4-BE49-F238E27FC236}">
                <a16:creationId xmlns:a16="http://schemas.microsoft.com/office/drawing/2014/main" id="{B81401DF-BF67-1000-1803-0207D1FBAD68}"/>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92508175-C5F7-95DF-FD94-BDFE0B22B882}"/>
              </a:ext>
            </a:extLst>
          </p:cNvPr>
          <p:cNvSpPr>
            <a:spLocks noGrp="1"/>
          </p:cNvSpPr>
          <p:nvPr>
            <p:ph type="sldNum" sz="quarter" idx="12"/>
          </p:nvPr>
        </p:nvSpPr>
        <p:spPr/>
        <p:txBody>
          <a:bodyPr/>
          <a:lstStyle/>
          <a:p>
            <a:fld id="{7C1FE883-9D69-7D4F-B18D-EDF86672A47E}" type="slidenum">
              <a:rPr lang="fr-FR" smtClean="0"/>
              <a:t>‹N°›</a:t>
            </a:fld>
            <a:endParaRPr lang="fr-FR"/>
          </a:p>
        </p:txBody>
      </p:sp>
      <p:pic>
        <p:nvPicPr>
          <p:cNvPr id="10" name="Image 9">
            <a:extLst>
              <a:ext uri="{FF2B5EF4-FFF2-40B4-BE49-F238E27FC236}">
                <a16:creationId xmlns:a16="http://schemas.microsoft.com/office/drawing/2014/main" id="{9279D389-7DF9-6C4F-D05B-4E8561ECFAD2}"/>
              </a:ext>
            </a:extLst>
          </p:cNvPr>
          <p:cNvPicPr>
            <a:picLocks noChangeAspect="1"/>
          </p:cNvPicPr>
          <p:nvPr userDrawn="1"/>
        </p:nvPicPr>
        <p:blipFill>
          <a:blip r:embed="rId2"/>
          <a:stretch>
            <a:fillRect/>
          </a:stretch>
        </p:blipFill>
        <p:spPr>
          <a:xfrm>
            <a:off x="0" y="0"/>
            <a:ext cx="12236521" cy="6858000"/>
          </a:xfrm>
          <a:prstGeom prst="rect">
            <a:avLst/>
          </a:prstGeom>
        </p:spPr>
      </p:pic>
    </p:spTree>
    <p:extLst>
      <p:ext uri="{BB962C8B-B14F-4D97-AF65-F5344CB8AC3E}">
        <p14:creationId xmlns:p14="http://schemas.microsoft.com/office/powerpoint/2010/main" val="3058676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5AC334-03E6-EFD0-CFA4-D93E4F41202C}"/>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ED1E3F79-8F3F-1A07-4C99-4C27FBA94FAF}"/>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4" name="Espace réservé du pied de page 3">
            <a:extLst>
              <a:ext uri="{FF2B5EF4-FFF2-40B4-BE49-F238E27FC236}">
                <a16:creationId xmlns:a16="http://schemas.microsoft.com/office/drawing/2014/main" id="{2C5B47E9-1B3E-D327-E1F9-F26C6BE319BF}"/>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1C030C5-06DA-F13B-6E66-7DF99025D50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756535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D1BEE6E-8C31-1827-546F-367535FE7BB0}"/>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3" name="Espace réservé du pied de page 2">
            <a:extLst>
              <a:ext uri="{FF2B5EF4-FFF2-40B4-BE49-F238E27FC236}">
                <a16:creationId xmlns:a16="http://schemas.microsoft.com/office/drawing/2014/main" id="{C0172D77-B2EC-265D-9BE1-167FB067C5AF}"/>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5D07604A-1E41-7B5A-556C-34AF7F49F009}"/>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2574051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D5F4C7B-D53B-8939-8FFF-198FF89A562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3DCDA478-5C5D-EDDF-31AB-E491C70A56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7CE0D46E-CCA1-85A1-0438-FC643DADD1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980CF79-4B2E-21BD-C3F8-904312C8DB18}"/>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3BCDB29D-78E0-EEA0-2892-4E41D1E4E3A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0770AB73-5A77-3F59-1349-521FCDE320BE}"/>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32775236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49A3BB-B187-6D85-1105-4181E5D84C4F}"/>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6334510B-4678-19D1-17F8-770B57356F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92459B2B-9E1A-0C71-BFB5-3C2D61E7F8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4E0D7E8-A896-BE68-513E-C00FA9F11235}"/>
              </a:ext>
            </a:extLst>
          </p:cNvPr>
          <p:cNvSpPr>
            <a:spLocks noGrp="1"/>
          </p:cNvSpPr>
          <p:nvPr>
            <p:ph type="dt" sz="half" idx="10"/>
          </p:nvPr>
        </p:nvSpPr>
        <p:spPr/>
        <p:txBody>
          <a:bodyPr/>
          <a:lstStyle/>
          <a:p>
            <a:fld id="{BD89A83A-734E-4545-9D53-B5816BB928E8}" type="datetimeFigureOut">
              <a:rPr lang="fr-FR" smtClean="0"/>
              <a:t>10/04/2024</a:t>
            </a:fld>
            <a:endParaRPr lang="fr-FR"/>
          </a:p>
        </p:txBody>
      </p:sp>
      <p:sp>
        <p:nvSpPr>
          <p:cNvPr id="6" name="Espace réservé du pied de page 5">
            <a:extLst>
              <a:ext uri="{FF2B5EF4-FFF2-40B4-BE49-F238E27FC236}">
                <a16:creationId xmlns:a16="http://schemas.microsoft.com/office/drawing/2014/main" id="{81BF3907-4F2A-7086-83D5-1EC5AD8BA13D}"/>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CBF36E0-B302-2DFD-B37D-1C4363CAB48F}"/>
              </a:ext>
            </a:extLst>
          </p:cNvPr>
          <p:cNvSpPr>
            <a:spLocks noGrp="1"/>
          </p:cNvSpPr>
          <p:nvPr>
            <p:ph type="sldNum" sz="quarter" idx="12"/>
          </p:nvPr>
        </p:nvSpPr>
        <p:spPr/>
        <p:txBody>
          <a:bodyPr/>
          <a:lstStyle/>
          <a:p>
            <a:fld id="{7C1FE883-9D69-7D4F-B18D-EDF86672A47E}" type="slidenum">
              <a:rPr lang="fr-FR" smtClean="0"/>
              <a:t>‹N°›</a:t>
            </a:fld>
            <a:endParaRPr lang="fr-FR"/>
          </a:p>
        </p:txBody>
      </p:sp>
    </p:spTree>
    <p:extLst>
      <p:ext uri="{BB962C8B-B14F-4D97-AF65-F5344CB8AC3E}">
        <p14:creationId xmlns:p14="http://schemas.microsoft.com/office/powerpoint/2010/main" val="1920452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2017915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23179773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01B7747-18DD-C196-BD31-22DF2A8402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F379A07-8B2A-FA95-6A73-7F459FE7DB6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FBECA10-6740-FC0C-4662-6ED19ABD649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89A83A-734E-4545-9D53-B5816BB928E8}" type="datetimeFigureOut">
              <a:rPr lang="fr-FR" smtClean="0"/>
              <a:t>10/04/2024</a:t>
            </a:fld>
            <a:endParaRPr lang="fr-FR"/>
          </a:p>
        </p:txBody>
      </p:sp>
      <p:sp>
        <p:nvSpPr>
          <p:cNvPr id="5" name="Espace réservé du pied de page 4">
            <a:extLst>
              <a:ext uri="{FF2B5EF4-FFF2-40B4-BE49-F238E27FC236}">
                <a16:creationId xmlns:a16="http://schemas.microsoft.com/office/drawing/2014/main" id="{A08E8A64-90F9-9D62-A855-B875E25755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EC6DCA-8673-178A-5C84-D5156889F3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1FE883-9D69-7D4F-B18D-EDF86672A47E}" type="slidenum">
              <a:rPr lang="fr-FR" smtClean="0"/>
              <a:t>‹N°›</a:t>
            </a:fld>
            <a:endParaRPr lang="fr-FR"/>
          </a:p>
        </p:txBody>
      </p:sp>
    </p:spTree>
    <p:extLst>
      <p:ext uri="{BB962C8B-B14F-4D97-AF65-F5344CB8AC3E}">
        <p14:creationId xmlns:p14="http://schemas.microsoft.com/office/powerpoint/2010/main" val="1405607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53;p13">
            <a:extLst>
              <a:ext uri="{FF2B5EF4-FFF2-40B4-BE49-F238E27FC236}">
                <a16:creationId xmlns:a16="http://schemas.microsoft.com/office/drawing/2014/main" id="{41925D95-57FD-8767-5DED-F32E1A6B5D2B}"/>
              </a:ext>
            </a:extLst>
          </p:cNvPr>
          <p:cNvSpPr txBox="1"/>
          <p:nvPr/>
        </p:nvSpPr>
        <p:spPr>
          <a:xfrm>
            <a:off x="1586558" y="3572257"/>
            <a:ext cx="6453048" cy="789377"/>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3600" b="1" dirty="0">
                <a:solidFill>
                  <a:srgbClr val="67B0CE"/>
                </a:solidFill>
                <a:latin typeface="Marianne" panose="02000000000000000000" pitchFamily="2" charset="0"/>
                <a:ea typeface="League Gothic"/>
                <a:cs typeface="League Gothic"/>
                <a:sym typeface="League Gothic"/>
              </a:rPr>
              <a:t>LA PRÉSENTATION DU CSE</a:t>
            </a:r>
            <a:endParaRPr sz="3600" b="1" dirty="0">
              <a:solidFill>
                <a:srgbClr val="67B0CE"/>
              </a:solidFill>
              <a:latin typeface="Marianne" panose="02000000000000000000" pitchFamily="2" charset="0"/>
              <a:ea typeface="League Gothic"/>
              <a:cs typeface="League Gothic"/>
              <a:sym typeface="League Gothic"/>
            </a:endParaRPr>
          </a:p>
        </p:txBody>
      </p:sp>
      <p:cxnSp>
        <p:nvCxnSpPr>
          <p:cNvPr id="7" name="Google Shape;57;p13">
            <a:extLst>
              <a:ext uri="{FF2B5EF4-FFF2-40B4-BE49-F238E27FC236}">
                <a16:creationId xmlns:a16="http://schemas.microsoft.com/office/drawing/2014/main" id="{31C42ADB-9190-67A4-D3EE-9ADD3739CAEA}"/>
              </a:ext>
            </a:extLst>
          </p:cNvPr>
          <p:cNvCxnSpPr/>
          <p:nvPr/>
        </p:nvCxnSpPr>
        <p:spPr>
          <a:xfrm rot="10800000">
            <a:off x="2323083" y="4361634"/>
            <a:ext cx="4980000" cy="0"/>
          </a:xfrm>
          <a:prstGeom prst="straightConnector1">
            <a:avLst/>
          </a:prstGeom>
          <a:noFill/>
          <a:ln w="9525" cap="flat" cmpd="sng">
            <a:solidFill>
              <a:srgbClr val="6E67C4"/>
            </a:solidFill>
            <a:prstDash val="solid"/>
            <a:round/>
            <a:headEnd type="none" w="med" len="med"/>
            <a:tailEnd type="none" w="med" len="med"/>
          </a:ln>
        </p:spPr>
      </p:cxnSp>
      <p:cxnSp>
        <p:nvCxnSpPr>
          <p:cNvPr id="8" name="Google Shape;58;p13">
            <a:extLst>
              <a:ext uri="{FF2B5EF4-FFF2-40B4-BE49-F238E27FC236}">
                <a16:creationId xmlns:a16="http://schemas.microsoft.com/office/drawing/2014/main" id="{0A14DF86-71DC-4952-058C-5511DEBF8F7E}"/>
              </a:ext>
            </a:extLst>
          </p:cNvPr>
          <p:cNvCxnSpPr/>
          <p:nvPr/>
        </p:nvCxnSpPr>
        <p:spPr>
          <a:xfrm rot="10800000">
            <a:off x="2323083" y="4722884"/>
            <a:ext cx="4980000" cy="0"/>
          </a:xfrm>
          <a:prstGeom prst="straightConnector1">
            <a:avLst/>
          </a:prstGeom>
          <a:noFill/>
          <a:ln w="9525" cap="flat" cmpd="sng">
            <a:solidFill>
              <a:srgbClr val="6E67C4"/>
            </a:solidFill>
            <a:prstDash val="solid"/>
            <a:round/>
            <a:headEnd type="none" w="med" len="med"/>
            <a:tailEnd type="none" w="med" len="med"/>
          </a:ln>
        </p:spPr>
      </p:cxnSp>
      <p:sp>
        <p:nvSpPr>
          <p:cNvPr id="9" name="Google Shape;59;p13">
            <a:extLst>
              <a:ext uri="{FF2B5EF4-FFF2-40B4-BE49-F238E27FC236}">
                <a16:creationId xmlns:a16="http://schemas.microsoft.com/office/drawing/2014/main" id="{6E4A26E7-73BE-B86F-9E79-E31597AFA7F6}"/>
              </a:ext>
            </a:extLst>
          </p:cNvPr>
          <p:cNvSpPr txBox="1"/>
          <p:nvPr/>
        </p:nvSpPr>
        <p:spPr>
          <a:xfrm>
            <a:off x="2649943" y="4307613"/>
            <a:ext cx="4073100" cy="57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dirty="0">
                <a:solidFill>
                  <a:srgbClr val="6E67C4"/>
                </a:solidFill>
                <a:latin typeface="Marianne" panose="02000000000000000000" pitchFamily="2" charset="0"/>
                <a:ea typeface="Work Sans"/>
                <a:cs typeface="Work Sans"/>
                <a:sym typeface="Work Sans"/>
              </a:rPr>
              <a:t>Nom de l’entreprise</a:t>
            </a:r>
            <a:endParaRPr sz="2800" dirty="0">
              <a:solidFill>
                <a:srgbClr val="6E67C4"/>
              </a:solidFill>
              <a:latin typeface="Marianne" panose="02000000000000000000" pitchFamily="2" charset="0"/>
              <a:ea typeface="Work Sans"/>
              <a:cs typeface="Work Sans"/>
              <a:sym typeface="Work Sans"/>
            </a:endParaRPr>
          </a:p>
        </p:txBody>
      </p:sp>
      <p:sp>
        <p:nvSpPr>
          <p:cNvPr id="10" name="ZoneTexte 9">
            <a:extLst>
              <a:ext uri="{FF2B5EF4-FFF2-40B4-BE49-F238E27FC236}">
                <a16:creationId xmlns:a16="http://schemas.microsoft.com/office/drawing/2014/main" id="{E444A6FC-71C5-35C3-C0AE-2CEE01BEB0FE}"/>
              </a:ext>
            </a:extLst>
          </p:cNvPr>
          <p:cNvSpPr txBox="1"/>
          <p:nvPr/>
        </p:nvSpPr>
        <p:spPr>
          <a:xfrm>
            <a:off x="9161815" y="4618912"/>
            <a:ext cx="1772239" cy="1538883"/>
          </a:xfrm>
          <a:prstGeom prst="rect">
            <a:avLst/>
          </a:prstGeom>
          <a:solidFill>
            <a:srgbClr val="7030A0"/>
          </a:solidFill>
          <a:ln>
            <a:solidFill>
              <a:schemeClr val="accent1"/>
            </a:solidFill>
          </a:ln>
        </p:spPr>
        <p:txBody>
          <a:bodyPr wrap="square" rtlCol="0">
            <a:spAutoFit/>
          </a:bodyPr>
          <a:lstStyle/>
          <a:p>
            <a:pPr algn="ctr"/>
            <a:endParaRPr lang="fr-FR" dirty="0">
              <a:solidFill>
                <a:schemeClr val="bg1"/>
              </a:solidFill>
              <a:latin typeface="Marianne" panose="02000000000000000000" pitchFamily="2" charset="0"/>
            </a:endParaRPr>
          </a:p>
          <a:p>
            <a:pPr algn="ctr"/>
            <a:endParaRPr lang="fr-FR" dirty="0">
              <a:solidFill>
                <a:schemeClr val="bg1"/>
              </a:solidFill>
              <a:latin typeface="Marianne" panose="02000000000000000000" pitchFamily="2" charset="0"/>
            </a:endParaRPr>
          </a:p>
          <a:p>
            <a:pPr algn="ctr"/>
            <a:r>
              <a:rPr lang="fr-FR" sz="1100" dirty="0">
                <a:solidFill>
                  <a:schemeClr val="bg1"/>
                </a:solidFill>
                <a:latin typeface="Marianne" panose="02000000000000000000" pitchFamily="2" charset="0"/>
              </a:rPr>
              <a:t>Logo de l’entreprise</a:t>
            </a:r>
          </a:p>
          <a:p>
            <a:pPr algn="ctr"/>
            <a:endParaRPr lang="fr-FR" sz="1100" dirty="0">
              <a:solidFill>
                <a:schemeClr val="bg1"/>
              </a:solidFill>
              <a:latin typeface="Marianne" panose="02000000000000000000" pitchFamily="2" charset="0"/>
            </a:endParaRPr>
          </a:p>
          <a:p>
            <a:pPr algn="ctr"/>
            <a:endParaRPr lang="fr-FR" dirty="0">
              <a:solidFill>
                <a:schemeClr val="bg1"/>
              </a:solidFill>
              <a:latin typeface="Marianne" panose="02000000000000000000" pitchFamily="2" charset="0"/>
            </a:endParaRPr>
          </a:p>
          <a:p>
            <a:pPr algn="ctr"/>
            <a:endParaRPr lang="fr-FR" dirty="0">
              <a:solidFill>
                <a:schemeClr val="bg1"/>
              </a:solidFill>
              <a:latin typeface="Marianne" panose="02000000000000000000" pitchFamily="2" charset="0"/>
            </a:endParaRPr>
          </a:p>
        </p:txBody>
      </p:sp>
    </p:spTree>
    <p:extLst>
      <p:ext uri="{BB962C8B-B14F-4D97-AF65-F5344CB8AC3E}">
        <p14:creationId xmlns:p14="http://schemas.microsoft.com/office/powerpoint/2010/main" val="80490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4099655-581B-A959-CAC0-5CED6AA1673D}"/>
              </a:ext>
            </a:extLst>
          </p:cNvPr>
          <p:cNvSpPr txBox="1"/>
          <p:nvPr/>
        </p:nvSpPr>
        <p:spPr>
          <a:xfrm>
            <a:off x="819515" y="4532961"/>
            <a:ext cx="2786609" cy="1169551"/>
          </a:xfrm>
          <a:prstGeom prst="rect">
            <a:avLst/>
          </a:prstGeom>
          <a:solidFill>
            <a:schemeClr val="bg1"/>
          </a:solidFill>
        </p:spPr>
        <p:txBody>
          <a:bodyPr wrap="square">
            <a:spAutoFit/>
          </a:bodyPr>
          <a:lstStyle/>
          <a:p>
            <a:pPr algn="ctr"/>
            <a:endParaRPr lang="fr-FR" sz="1400" b="1" kern="100" dirty="0">
              <a:latin typeface="Century Gothic" panose="020B0502020202020204" pitchFamily="34" charset="0"/>
              <a:ea typeface="Calibri" panose="020F0502020204030204" pitchFamily="34" charset="0"/>
              <a:cs typeface="Times New Roman" panose="02020603050405020304" pitchFamily="18" charset="0"/>
            </a:endParaRP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p>
          <a:p>
            <a:pPr algn="ctr" defTabSz="685800">
              <a:buClrTx/>
              <a:defRPr/>
            </a:pPr>
            <a:endParaRPr lang="fr-FR" sz="1400" dirty="0"/>
          </a:p>
        </p:txBody>
      </p:sp>
      <p:sp>
        <p:nvSpPr>
          <p:cNvPr id="8" name="ZoneTexte 7">
            <a:extLst>
              <a:ext uri="{FF2B5EF4-FFF2-40B4-BE49-F238E27FC236}">
                <a16:creationId xmlns:a16="http://schemas.microsoft.com/office/drawing/2014/main" id="{EFDD57F4-5CE3-54B5-C01D-135FCDE0C806}"/>
              </a:ext>
            </a:extLst>
          </p:cNvPr>
          <p:cNvSpPr txBox="1"/>
          <p:nvPr/>
        </p:nvSpPr>
        <p:spPr>
          <a:xfrm>
            <a:off x="5573125" y="4554419"/>
            <a:ext cx="2511660" cy="1169551"/>
          </a:xfrm>
          <a:prstGeom prst="rect">
            <a:avLst/>
          </a:prstGeom>
          <a:solidFill>
            <a:schemeClr val="bg1"/>
          </a:solidFill>
        </p:spPr>
        <p:txBody>
          <a:bodyPr wrap="square">
            <a:spAutoFit/>
          </a:bodyPr>
          <a:lstStyle/>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Elu titulaire au CSE depuis XX ans</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endParaRPr lang="fr-FR" sz="1400" dirty="0"/>
          </a:p>
        </p:txBody>
      </p:sp>
      <p:cxnSp>
        <p:nvCxnSpPr>
          <p:cNvPr id="9" name="Connecteur droit 8">
            <a:extLst>
              <a:ext uri="{FF2B5EF4-FFF2-40B4-BE49-F238E27FC236}">
                <a16:creationId xmlns:a16="http://schemas.microsoft.com/office/drawing/2014/main" id="{BB37AA5D-5AB1-6B71-6130-A1808CF52267}"/>
              </a:ext>
            </a:extLst>
          </p:cNvPr>
          <p:cNvCxnSpPr>
            <a:cxnSpLocks/>
          </p:cNvCxnSpPr>
          <p:nvPr/>
        </p:nvCxnSpPr>
        <p:spPr>
          <a:xfrm>
            <a:off x="4461208" y="3009487"/>
            <a:ext cx="26433" cy="2881007"/>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D2757B5B-13DA-3A58-C7C6-8136449FA707}"/>
              </a:ext>
            </a:extLst>
          </p:cNvPr>
          <p:cNvSpPr/>
          <p:nvPr/>
        </p:nvSpPr>
        <p:spPr>
          <a:xfrm>
            <a:off x="6446495" y="730426"/>
            <a:ext cx="2386729" cy="807914"/>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fr-FR" sz="1600" b="1" dirty="0"/>
          </a:p>
          <a:p>
            <a:pPr algn="ctr"/>
            <a:endParaRPr lang="fr-FR" sz="1600" b="1" dirty="0"/>
          </a:p>
          <a:p>
            <a:pPr algn="ctr"/>
            <a:endParaRPr lang="fr-FR" sz="1600" b="1" dirty="0"/>
          </a:p>
          <a:p>
            <a:pPr algn="ctr"/>
            <a:r>
              <a:rPr lang="fr-FR" sz="1600" b="1" dirty="0"/>
              <a:t>Photo collective ?</a:t>
            </a:r>
          </a:p>
          <a:p>
            <a:pPr algn="ctr"/>
            <a:endParaRPr lang="fr-FR" sz="1600" b="1" dirty="0"/>
          </a:p>
          <a:p>
            <a:pPr algn="ctr"/>
            <a:endParaRPr lang="fr-FR" sz="1600" b="1" dirty="0"/>
          </a:p>
          <a:p>
            <a:pPr algn="ctr"/>
            <a:endParaRPr lang="fr-FR" sz="1600" b="1" dirty="0"/>
          </a:p>
        </p:txBody>
      </p:sp>
      <p:sp>
        <p:nvSpPr>
          <p:cNvPr id="11" name="ZoneTexte 10">
            <a:extLst>
              <a:ext uri="{FF2B5EF4-FFF2-40B4-BE49-F238E27FC236}">
                <a16:creationId xmlns:a16="http://schemas.microsoft.com/office/drawing/2014/main" id="{08AD2E51-5C92-3521-D845-EE30A01ECE58}"/>
              </a:ext>
            </a:extLst>
          </p:cNvPr>
          <p:cNvSpPr txBox="1"/>
          <p:nvPr/>
        </p:nvSpPr>
        <p:spPr>
          <a:xfrm>
            <a:off x="850471" y="3022184"/>
            <a:ext cx="2786608" cy="1169551"/>
          </a:xfrm>
          <a:prstGeom prst="rect">
            <a:avLst/>
          </a:prstGeom>
          <a:solidFill>
            <a:schemeClr val="bg1"/>
          </a:solidFill>
        </p:spPr>
        <p:txBody>
          <a:bodyPr wrap="square">
            <a:spAutoFit/>
          </a:bodyPr>
          <a:lstStyle/>
          <a:p>
            <a:pPr algn="ctr"/>
            <a:endParaRPr lang="fr-FR" sz="1400" b="1" kern="100" dirty="0">
              <a:latin typeface="Century Gothic" panose="020B0502020202020204" pitchFamily="34" charset="0"/>
              <a:ea typeface="Calibri" panose="020F0502020204030204" pitchFamily="34" charset="0"/>
              <a:cs typeface="Times New Roman" panose="02020603050405020304" pitchFamily="18" charset="0"/>
            </a:endParaRP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p>
          <a:p>
            <a:pPr algn="ctr" defTabSz="685800">
              <a:buClrTx/>
              <a:defRPr/>
            </a:pPr>
            <a:endParaRPr lang="fr-FR" sz="1400" dirty="0"/>
          </a:p>
        </p:txBody>
      </p:sp>
      <p:sp>
        <p:nvSpPr>
          <p:cNvPr id="12" name="ZoneTexte 11">
            <a:extLst>
              <a:ext uri="{FF2B5EF4-FFF2-40B4-BE49-F238E27FC236}">
                <a16:creationId xmlns:a16="http://schemas.microsoft.com/office/drawing/2014/main" id="{E8AB1DDD-9035-3A11-25B4-0B12083F7D78}"/>
              </a:ext>
            </a:extLst>
          </p:cNvPr>
          <p:cNvSpPr txBox="1"/>
          <p:nvPr/>
        </p:nvSpPr>
        <p:spPr>
          <a:xfrm>
            <a:off x="8351263" y="3280440"/>
            <a:ext cx="2537843" cy="1169551"/>
          </a:xfrm>
          <a:prstGeom prst="rect">
            <a:avLst/>
          </a:prstGeom>
          <a:solidFill>
            <a:schemeClr val="bg1"/>
          </a:solidFill>
        </p:spPr>
        <p:txBody>
          <a:bodyPr wrap="square">
            <a:spAutoFit/>
          </a:bodyPr>
          <a:lstStyle/>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Elu suppléant au CSE depuis XX ans</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endParaRPr lang="fr-FR" sz="1400" dirty="0"/>
          </a:p>
        </p:txBody>
      </p:sp>
      <p:sp>
        <p:nvSpPr>
          <p:cNvPr id="13" name="ZoneTexte 12">
            <a:extLst>
              <a:ext uri="{FF2B5EF4-FFF2-40B4-BE49-F238E27FC236}">
                <a16:creationId xmlns:a16="http://schemas.microsoft.com/office/drawing/2014/main" id="{BF0A64FE-9A3F-58EB-12F1-37E1CF829B50}"/>
              </a:ext>
            </a:extLst>
          </p:cNvPr>
          <p:cNvSpPr txBox="1"/>
          <p:nvPr/>
        </p:nvSpPr>
        <p:spPr>
          <a:xfrm>
            <a:off x="5573125" y="3285504"/>
            <a:ext cx="2511410" cy="1169551"/>
          </a:xfrm>
          <a:prstGeom prst="rect">
            <a:avLst/>
          </a:prstGeom>
          <a:solidFill>
            <a:schemeClr val="bg1"/>
          </a:solidFill>
        </p:spPr>
        <p:txBody>
          <a:bodyPr wrap="square">
            <a:spAutoFit/>
          </a:bodyPr>
          <a:lstStyle/>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Elu titulaire au CSE depuis XX ans</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endParaRPr lang="fr-FR" sz="1400" dirty="0"/>
          </a:p>
        </p:txBody>
      </p:sp>
      <p:sp>
        <p:nvSpPr>
          <p:cNvPr id="14" name="ZoneTexte 13">
            <a:extLst>
              <a:ext uri="{FF2B5EF4-FFF2-40B4-BE49-F238E27FC236}">
                <a16:creationId xmlns:a16="http://schemas.microsoft.com/office/drawing/2014/main" id="{94AF09BD-2CA7-00A7-6C87-B6008E7C641B}"/>
              </a:ext>
            </a:extLst>
          </p:cNvPr>
          <p:cNvSpPr txBox="1"/>
          <p:nvPr/>
        </p:nvSpPr>
        <p:spPr>
          <a:xfrm>
            <a:off x="8351263" y="4554419"/>
            <a:ext cx="2564526" cy="1169551"/>
          </a:xfrm>
          <a:prstGeom prst="rect">
            <a:avLst/>
          </a:prstGeom>
          <a:solidFill>
            <a:schemeClr val="bg1"/>
          </a:solidFill>
        </p:spPr>
        <p:txBody>
          <a:bodyPr wrap="square">
            <a:spAutoFit/>
          </a:bodyPr>
          <a:lstStyle/>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Prénom, NOM</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Fonction, ancienneté ?</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Elu suppléant au CSE depuis XX ans</a:t>
            </a:r>
          </a:p>
          <a:p>
            <a:pPr algn="ctr" defTabSz="685800">
              <a:buClrTx/>
              <a:defRPr/>
            </a:pPr>
            <a:r>
              <a:rPr lang="fr-FR" sz="1400" kern="100" dirty="0">
                <a:solidFill>
                  <a:prstClr val="black"/>
                </a:solidFill>
                <a:latin typeface="Century Gothic" panose="020B0502020202020204" pitchFamily="34" charset="0"/>
                <a:ea typeface="Calibri" panose="020F0502020204030204" pitchFamily="34" charset="0"/>
                <a:cs typeface="Times New Roman" panose="02020603050405020304" pitchFamily="18" charset="0"/>
              </a:rPr>
              <a:t>Téléphone/mail</a:t>
            </a:r>
            <a:endParaRPr lang="fr-FR" sz="1400" dirty="0"/>
          </a:p>
        </p:txBody>
      </p:sp>
      <p:sp>
        <p:nvSpPr>
          <p:cNvPr id="15" name="Google Shape;115;p17">
            <a:extLst>
              <a:ext uri="{FF2B5EF4-FFF2-40B4-BE49-F238E27FC236}">
                <a16:creationId xmlns:a16="http://schemas.microsoft.com/office/drawing/2014/main" id="{9180B975-1737-192C-7F9C-681EE12C1D69}"/>
              </a:ext>
            </a:extLst>
          </p:cNvPr>
          <p:cNvSpPr txBox="1"/>
          <p:nvPr/>
        </p:nvSpPr>
        <p:spPr>
          <a:xfrm>
            <a:off x="376377" y="206350"/>
            <a:ext cx="5952000" cy="843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600" b="1" dirty="0">
                <a:solidFill>
                  <a:srgbClr val="65AECC"/>
                </a:solidFill>
                <a:latin typeface="Marianne" panose="02000000000000000000" pitchFamily="2" charset="0"/>
                <a:ea typeface="League Gothic"/>
                <a:cs typeface="League Gothic"/>
                <a:sym typeface="League Gothic"/>
              </a:rPr>
              <a:t>La composition du CSE</a:t>
            </a:r>
            <a:endParaRPr sz="3600" b="1" dirty="0">
              <a:solidFill>
                <a:srgbClr val="65AECC"/>
              </a:solidFill>
              <a:latin typeface="Marianne" panose="02000000000000000000" pitchFamily="2" charset="0"/>
              <a:ea typeface="League Gothic"/>
              <a:cs typeface="League Gothic"/>
              <a:sym typeface="League Gothic"/>
            </a:endParaRPr>
          </a:p>
        </p:txBody>
      </p:sp>
      <p:sp>
        <p:nvSpPr>
          <p:cNvPr id="16" name="Google Shape;110;p17">
            <a:extLst>
              <a:ext uri="{FF2B5EF4-FFF2-40B4-BE49-F238E27FC236}">
                <a16:creationId xmlns:a16="http://schemas.microsoft.com/office/drawing/2014/main" id="{081F56E8-2EB7-A831-DBC7-93B6E50B95A7}"/>
              </a:ext>
            </a:extLst>
          </p:cNvPr>
          <p:cNvSpPr txBox="1"/>
          <p:nvPr/>
        </p:nvSpPr>
        <p:spPr>
          <a:xfrm>
            <a:off x="611445" y="1868771"/>
            <a:ext cx="3202748" cy="400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2400" b="1" dirty="0">
                <a:solidFill>
                  <a:srgbClr val="6E67C4"/>
                </a:solidFill>
                <a:latin typeface="Marianne" panose="02000000000000000000" pitchFamily="2" charset="0"/>
                <a:ea typeface="League Gothic"/>
                <a:cs typeface="League Gothic"/>
                <a:sym typeface="League Gothic"/>
              </a:rPr>
              <a:t>Les représentants de l’employeur</a:t>
            </a:r>
            <a:endParaRPr sz="2400" b="1" dirty="0">
              <a:solidFill>
                <a:schemeClr val="lt1"/>
              </a:solidFill>
              <a:latin typeface="Marianne" panose="02000000000000000000" pitchFamily="2" charset="0"/>
              <a:ea typeface="League Gothic"/>
              <a:cs typeface="League Gothic"/>
              <a:sym typeface="League Gothic"/>
            </a:endParaRPr>
          </a:p>
        </p:txBody>
      </p:sp>
      <p:sp>
        <p:nvSpPr>
          <p:cNvPr id="17" name="Google Shape;110;p17">
            <a:extLst>
              <a:ext uri="{FF2B5EF4-FFF2-40B4-BE49-F238E27FC236}">
                <a16:creationId xmlns:a16="http://schemas.microsoft.com/office/drawing/2014/main" id="{5E121198-2625-D547-7B32-1C7F0ADD15EA}"/>
              </a:ext>
            </a:extLst>
          </p:cNvPr>
          <p:cNvSpPr txBox="1"/>
          <p:nvPr/>
        </p:nvSpPr>
        <p:spPr>
          <a:xfrm>
            <a:off x="5883539" y="2156589"/>
            <a:ext cx="4401991" cy="400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2400" b="1" dirty="0">
                <a:solidFill>
                  <a:srgbClr val="6E67C4"/>
                </a:solidFill>
                <a:latin typeface="Marianne" panose="02000000000000000000" pitchFamily="2" charset="0"/>
                <a:sym typeface="League Gothic"/>
              </a:rPr>
              <a:t>Les membres de la délégation du personnel</a:t>
            </a:r>
            <a:endParaRPr sz="2400" b="1" dirty="0">
              <a:solidFill>
                <a:srgbClr val="6E67C4"/>
              </a:solidFill>
              <a:latin typeface="Marianne" panose="02000000000000000000" pitchFamily="2" charset="0"/>
              <a:sym typeface="League Gothic"/>
            </a:endParaRPr>
          </a:p>
        </p:txBody>
      </p:sp>
      <p:sp>
        <p:nvSpPr>
          <p:cNvPr id="18" name="Rectangle : coins arrondis 17">
            <a:extLst>
              <a:ext uri="{FF2B5EF4-FFF2-40B4-BE49-F238E27FC236}">
                <a16:creationId xmlns:a16="http://schemas.microsoft.com/office/drawing/2014/main" id="{C98C3AE3-3E45-C95E-B285-990DA44EE0CE}"/>
              </a:ext>
            </a:extLst>
          </p:cNvPr>
          <p:cNvSpPr/>
          <p:nvPr/>
        </p:nvSpPr>
        <p:spPr>
          <a:xfrm>
            <a:off x="5573125" y="6203098"/>
            <a:ext cx="4879169" cy="375434"/>
          </a:xfrm>
          <a:prstGeom prst="round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2000" dirty="0">
                <a:solidFill>
                  <a:schemeClr val="bg1"/>
                </a:solidFill>
                <a:latin typeface="Marianne" panose="02000000000000000000" pitchFamily="2" charset="0"/>
              </a:rPr>
              <a:t>Le mail du CSE : </a:t>
            </a:r>
          </a:p>
        </p:txBody>
      </p:sp>
    </p:spTree>
    <p:extLst>
      <p:ext uri="{BB962C8B-B14F-4D97-AF65-F5344CB8AC3E}">
        <p14:creationId xmlns:p14="http://schemas.microsoft.com/office/powerpoint/2010/main" val="2478336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70;p14">
            <a:extLst>
              <a:ext uri="{FF2B5EF4-FFF2-40B4-BE49-F238E27FC236}">
                <a16:creationId xmlns:a16="http://schemas.microsoft.com/office/drawing/2014/main" id="{7BD45D9B-6599-18C6-8DF6-DEBB073EE884}"/>
              </a:ext>
            </a:extLst>
          </p:cNvPr>
          <p:cNvSpPr txBox="1"/>
          <p:nvPr/>
        </p:nvSpPr>
        <p:spPr>
          <a:xfrm>
            <a:off x="1651782" y="2184724"/>
            <a:ext cx="8786446" cy="3424858"/>
          </a:xfrm>
          <a:prstGeom prst="rect">
            <a:avLst/>
          </a:prstGeom>
          <a:noFill/>
          <a:ln>
            <a:noFill/>
          </a:ln>
        </p:spPr>
        <p:txBody>
          <a:bodyPr spcFirstLastPara="1" wrap="square" lIns="91425" tIns="91425" rIns="91425" bIns="91425" anchor="t" anchorCtr="0">
            <a:noAutofit/>
          </a:bodyPr>
          <a:lstStyle/>
          <a:p>
            <a:pPr marL="285750" indent="-285750">
              <a:buClr>
                <a:srgbClr val="7030A0"/>
              </a:buClr>
              <a:buFont typeface="Wingdings" pitchFamily="2" charset="2"/>
              <a:buChar char="ü"/>
            </a:pPr>
            <a:r>
              <a:rPr lang="fr-FR" sz="2400" dirty="0">
                <a:solidFill>
                  <a:srgbClr val="65AECC"/>
                </a:solidFill>
                <a:latin typeface="Marianne" panose="02000000000000000000" pitchFamily="2" charset="0"/>
              </a:rPr>
              <a:t>Présenter les réclamations collectives ou individuelles des salariés à l’employeur </a:t>
            </a:r>
          </a:p>
          <a:p>
            <a:pPr marL="285750" indent="-285750">
              <a:buClr>
                <a:srgbClr val="7030A0"/>
              </a:buClr>
              <a:buFont typeface="Wingdings" pitchFamily="2" charset="2"/>
              <a:buChar char="ü"/>
            </a:pPr>
            <a:endParaRPr lang="fr-FR" sz="2400" dirty="0">
              <a:solidFill>
                <a:srgbClr val="65AECC"/>
              </a:solidFill>
              <a:latin typeface="Marianne" panose="02000000000000000000" pitchFamily="2" charset="0"/>
            </a:endParaRPr>
          </a:p>
          <a:p>
            <a:pPr>
              <a:buClr>
                <a:srgbClr val="7030A0"/>
              </a:buClr>
            </a:pPr>
            <a:endParaRPr lang="fr-FR" sz="800" dirty="0">
              <a:solidFill>
                <a:srgbClr val="65AECC"/>
              </a:solidFill>
              <a:latin typeface="Marianne" panose="02000000000000000000" pitchFamily="2" charset="0"/>
            </a:endParaRPr>
          </a:p>
          <a:p>
            <a:pPr marL="285750" indent="-285750">
              <a:buClr>
                <a:srgbClr val="7030A0"/>
              </a:buClr>
              <a:buFont typeface="Wingdings" pitchFamily="2" charset="2"/>
              <a:buChar char="ü"/>
            </a:pPr>
            <a:r>
              <a:rPr lang="fr-FR" sz="2400" dirty="0">
                <a:solidFill>
                  <a:srgbClr val="65AECC"/>
                </a:solidFill>
                <a:latin typeface="Marianne" panose="02000000000000000000" pitchFamily="2" charset="0"/>
              </a:rPr>
              <a:t>Veiller à l’application de la réglementation du travail dans l’entreprise </a:t>
            </a:r>
          </a:p>
          <a:p>
            <a:pPr marL="285750" indent="-285750">
              <a:buClr>
                <a:srgbClr val="7030A0"/>
              </a:buClr>
              <a:buFont typeface="Wingdings" pitchFamily="2" charset="2"/>
              <a:buChar char="ü"/>
            </a:pPr>
            <a:endParaRPr lang="fr-FR" sz="2400" dirty="0">
              <a:solidFill>
                <a:srgbClr val="65AECC"/>
              </a:solidFill>
              <a:latin typeface="Marianne" panose="02000000000000000000" pitchFamily="2" charset="0"/>
            </a:endParaRPr>
          </a:p>
          <a:p>
            <a:pPr>
              <a:buClr>
                <a:srgbClr val="7030A0"/>
              </a:buClr>
            </a:pPr>
            <a:endParaRPr lang="fr-FR" sz="800" dirty="0">
              <a:solidFill>
                <a:srgbClr val="65AECC"/>
              </a:solidFill>
              <a:latin typeface="Marianne" panose="02000000000000000000" pitchFamily="2" charset="0"/>
            </a:endParaRPr>
          </a:p>
          <a:p>
            <a:pPr marL="285750" indent="-285750">
              <a:buClr>
                <a:srgbClr val="7030A0"/>
              </a:buClr>
              <a:buFont typeface="Wingdings" pitchFamily="2" charset="2"/>
              <a:buChar char="ü"/>
            </a:pPr>
            <a:r>
              <a:rPr lang="fr-FR" sz="2400" dirty="0">
                <a:solidFill>
                  <a:srgbClr val="65AECC"/>
                </a:solidFill>
                <a:latin typeface="Marianne" panose="02000000000000000000" pitchFamily="2" charset="0"/>
              </a:rPr>
              <a:t>Promouvoir l’amélioration de la santé, la sécurité et des conditions de travail dans l’entreprise et réaliser des enquêtes en matière d’accidents du travail ou de maladies </a:t>
            </a:r>
          </a:p>
          <a:p>
            <a:pPr lvl="0" algn="l" rtl="0">
              <a:spcBef>
                <a:spcPts val="0"/>
              </a:spcBef>
              <a:spcAft>
                <a:spcPts val="0"/>
              </a:spcAft>
              <a:buClr>
                <a:srgbClr val="7030A0"/>
              </a:buClr>
            </a:pPr>
            <a:endParaRPr sz="2800" dirty="0">
              <a:solidFill>
                <a:srgbClr val="00AFED"/>
              </a:solidFill>
              <a:latin typeface="Marianne" panose="02000000000000000000" pitchFamily="2" charset="0"/>
              <a:ea typeface="Work Sans"/>
              <a:cs typeface="Work Sans"/>
              <a:sym typeface="Work Sans"/>
            </a:endParaRPr>
          </a:p>
        </p:txBody>
      </p:sp>
      <p:sp>
        <p:nvSpPr>
          <p:cNvPr id="7" name="ZoneTexte 6">
            <a:extLst>
              <a:ext uri="{FF2B5EF4-FFF2-40B4-BE49-F238E27FC236}">
                <a16:creationId xmlns:a16="http://schemas.microsoft.com/office/drawing/2014/main" id="{DA826C1D-41F1-8D23-954D-03EB563D2AE2}"/>
              </a:ext>
            </a:extLst>
          </p:cNvPr>
          <p:cNvSpPr txBox="1"/>
          <p:nvPr/>
        </p:nvSpPr>
        <p:spPr>
          <a:xfrm>
            <a:off x="2477342" y="223973"/>
            <a:ext cx="7237316" cy="954107"/>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Les attributions du CSE</a:t>
            </a:r>
          </a:p>
          <a:p>
            <a:pPr marL="0" lvl="0" indent="0" algn="ctr" rtl="0">
              <a:lnSpc>
                <a:spcPct val="100000"/>
              </a:lnSpc>
              <a:spcBef>
                <a:spcPts val="0"/>
              </a:spcBef>
              <a:spcAft>
                <a:spcPts val="0"/>
              </a:spcAft>
              <a:buNone/>
            </a:pPr>
            <a:r>
              <a:rPr lang="fr-FR" sz="2800" b="1" dirty="0">
                <a:solidFill>
                  <a:schemeClr val="bg1"/>
                </a:solidFill>
                <a:latin typeface="Marianne" panose="02000000000000000000" pitchFamily="2" charset="0"/>
                <a:ea typeface="League Gothic"/>
                <a:cs typeface="League Gothic"/>
                <a:sym typeface="League Gothic"/>
              </a:rPr>
              <a:t>D</a:t>
            </a:r>
            <a:r>
              <a:rPr lang="fr" sz="2800" b="1" dirty="0">
                <a:solidFill>
                  <a:schemeClr val="bg1"/>
                </a:solidFill>
                <a:latin typeface="Marianne" panose="02000000000000000000" pitchFamily="2" charset="0"/>
                <a:ea typeface="League Gothic"/>
                <a:cs typeface="League Gothic"/>
                <a:sym typeface="League Gothic"/>
              </a:rPr>
              <a:t>ans les entreprises de 11 à 49 salariés </a:t>
            </a:r>
          </a:p>
        </p:txBody>
      </p:sp>
    </p:spTree>
    <p:extLst>
      <p:ext uri="{BB962C8B-B14F-4D97-AF65-F5344CB8AC3E}">
        <p14:creationId xmlns:p14="http://schemas.microsoft.com/office/powerpoint/2010/main" val="28900729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F015683-E8F6-942E-24E4-587E84E43D96}"/>
              </a:ext>
            </a:extLst>
          </p:cNvPr>
          <p:cNvSpPr txBox="1"/>
          <p:nvPr/>
        </p:nvSpPr>
        <p:spPr>
          <a:xfrm>
            <a:off x="1563765" y="2345250"/>
            <a:ext cx="9064469" cy="3539430"/>
          </a:xfrm>
          <a:prstGeom prst="rect">
            <a:avLst/>
          </a:prstGeom>
          <a:noFill/>
        </p:spPr>
        <p:txBody>
          <a:bodyPr wrap="square" rtlCol="0">
            <a:spAutoFit/>
          </a:bodyPr>
          <a:lstStyle/>
          <a:p>
            <a:pPr marL="285750" indent="-285750">
              <a:buClr>
                <a:srgbClr val="7030A0"/>
              </a:buClr>
              <a:buFont typeface="Wingdings" pitchFamily="2" charset="2"/>
              <a:buChar char="ü"/>
            </a:pPr>
            <a:r>
              <a:rPr lang="fr-FR" sz="3200" dirty="0">
                <a:solidFill>
                  <a:srgbClr val="65AECC"/>
                </a:solidFill>
                <a:latin typeface="Marianne" panose="02000000000000000000" pitchFamily="2" charset="0"/>
              </a:rPr>
              <a:t>Assurer l’expression collective des salariés</a:t>
            </a:r>
          </a:p>
          <a:p>
            <a:pPr marL="285750" indent="-285750">
              <a:buClr>
                <a:srgbClr val="7030A0"/>
              </a:buClr>
              <a:buFont typeface="Wingdings" pitchFamily="2" charset="2"/>
              <a:buChar char="ü"/>
            </a:pPr>
            <a:endParaRPr lang="fr-FR" sz="2000" dirty="0">
              <a:solidFill>
                <a:srgbClr val="65AECC"/>
              </a:solidFill>
              <a:latin typeface="Marianne" panose="02000000000000000000" pitchFamily="2" charset="0"/>
            </a:endParaRPr>
          </a:p>
          <a:p>
            <a:pPr marL="285750" indent="-285750">
              <a:buClr>
                <a:srgbClr val="7030A0"/>
              </a:buClr>
              <a:buFont typeface="Wingdings" pitchFamily="2" charset="2"/>
              <a:buChar char="ü"/>
            </a:pPr>
            <a:r>
              <a:rPr lang="fr-FR" sz="3200" dirty="0">
                <a:solidFill>
                  <a:srgbClr val="65AECC"/>
                </a:solidFill>
                <a:latin typeface="Marianne" panose="02000000000000000000" pitchFamily="2" charset="0"/>
              </a:rPr>
              <a:t>Attributions en matière de santé, sécurité et conditions de travail</a:t>
            </a:r>
          </a:p>
          <a:p>
            <a:pPr marL="285750" indent="-285750">
              <a:buClr>
                <a:srgbClr val="7030A0"/>
              </a:buClr>
              <a:buFont typeface="Wingdings" pitchFamily="2" charset="2"/>
              <a:buChar char="ü"/>
            </a:pPr>
            <a:endParaRPr lang="fr-FR" sz="2000" dirty="0">
              <a:solidFill>
                <a:srgbClr val="65AECC"/>
              </a:solidFill>
              <a:latin typeface="Marianne" panose="02000000000000000000" pitchFamily="2" charset="0"/>
            </a:endParaRPr>
          </a:p>
          <a:p>
            <a:pPr marL="285750" indent="-285750">
              <a:buClr>
                <a:srgbClr val="7030A0"/>
              </a:buClr>
              <a:buFont typeface="Wingdings" pitchFamily="2" charset="2"/>
              <a:buChar char="ü"/>
            </a:pPr>
            <a:r>
              <a:rPr lang="fr-FR" sz="3200" dirty="0">
                <a:solidFill>
                  <a:srgbClr val="65AECC"/>
                </a:solidFill>
                <a:latin typeface="Marianne" panose="02000000000000000000" pitchFamily="2" charset="0"/>
              </a:rPr>
              <a:t>Attributions en matières d’activités sociales et culturelles</a:t>
            </a:r>
          </a:p>
          <a:p>
            <a:endParaRPr lang="fr-FR" sz="2400" dirty="0"/>
          </a:p>
        </p:txBody>
      </p:sp>
      <p:sp>
        <p:nvSpPr>
          <p:cNvPr id="6" name="ZoneTexte 5">
            <a:extLst>
              <a:ext uri="{FF2B5EF4-FFF2-40B4-BE49-F238E27FC236}">
                <a16:creationId xmlns:a16="http://schemas.microsoft.com/office/drawing/2014/main" id="{909E6228-F000-E5A6-3ABC-470C0F9C8456}"/>
              </a:ext>
            </a:extLst>
          </p:cNvPr>
          <p:cNvSpPr txBox="1"/>
          <p:nvPr/>
        </p:nvSpPr>
        <p:spPr>
          <a:xfrm>
            <a:off x="2376554" y="281171"/>
            <a:ext cx="7438889" cy="954107"/>
          </a:xfrm>
          <a:prstGeom prst="rect">
            <a:avLst/>
          </a:prstGeom>
          <a:noFill/>
        </p:spPr>
        <p:txBody>
          <a:bodyPr wrap="square">
            <a:spAutoFit/>
          </a:bodyPr>
          <a:lstStyle/>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Les attributions supplémentaires du CSE </a:t>
            </a:r>
          </a:p>
          <a:p>
            <a:pPr marL="0" lvl="0" indent="0" algn="ctr" rtl="0">
              <a:lnSpc>
                <a:spcPct val="100000"/>
              </a:lnSpc>
              <a:spcBef>
                <a:spcPts val="0"/>
              </a:spcBef>
              <a:spcAft>
                <a:spcPts val="0"/>
              </a:spcAft>
              <a:buNone/>
            </a:pPr>
            <a:r>
              <a:rPr lang="fr" sz="2800" b="1" dirty="0">
                <a:solidFill>
                  <a:schemeClr val="bg1"/>
                </a:solidFill>
                <a:latin typeface="Marianne" panose="02000000000000000000" pitchFamily="2" charset="0"/>
                <a:ea typeface="League Gothic"/>
                <a:cs typeface="League Gothic"/>
                <a:sym typeface="League Gothic"/>
              </a:rPr>
              <a:t>dans les entreprises de 50 salariés et plus</a:t>
            </a:r>
            <a:endParaRPr lang="fr-FR" sz="2800" dirty="0">
              <a:solidFill>
                <a:schemeClr val="bg1"/>
              </a:solidFill>
            </a:endParaRPr>
          </a:p>
        </p:txBody>
      </p:sp>
    </p:spTree>
    <p:extLst>
      <p:ext uri="{BB962C8B-B14F-4D97-AF65-F5344CB8AC3E}">
        <p14:creationId xmlns:p14="http://schemas.microsoft.com/office/powerpoint/2010/main" val="748504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 name="Diagramme 27">
            <a:extLst>
              <a:ext uri="{FF2B5EF4-FFF2-40B4-BE49-F238E27FC236}">
                <a16:creationId xmlns:a16="http://schemas.microsoft.com/office/drawing/2014/main" id="{F17DE01B-5B58-0BEF-033A-3FE757ADA55D}"/>
              </a:ext>
            </a:extLst>
          </p:cNvPr>
          <p:cNvGraphicFramePr/>
          <p:nvPr>
            <p:extLst>
              <p:ext uri="{D42A27DB-BD31-4B8C-83A1-F6EECF244321}">
                <p14:modId xmlns:p14="http://schemas.microsoft.com/office/powerpoint/2010/main" val="2883434604"/>
              </p:ext>
            </p:extLst>
          </p:nvPr>
        </p:nvGraphicFramePr>
        <p:xfrm>
          <a:off x="-565563" y="800435"/>
          <a:ext cx="5503323" cy="59583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Rectangle 28">
            <a:extLst>
              <a:ext uri="{FF2B5EF4-FFF2-40B4-BE49-F238E27FC236}">
                <a16:creationId xmlns:a16="http://schemas.microsoft.com/office/drawing/2014/main" id="{B36EDEE2-751F-09D1-4EA3-8A62892F72F7}"/>
              </a:ext>
            </a:extLst>
          </p:cNvPr>
          <p:cNvSpPr/>
          <p:nvPr/>
        </p:nvSpPr>
        <p:spPr>
          <a:xfrm>
            <a:off x="4445556" y="800435"/>
            <a:ext cx="6724190" cy="1200629"/>
          </a:xfrm>
          <a:prstGeom prst="rect">
            <a:avLst/>
          </a:prstGeom>
          <a:ln>
            <a:solidFill>
              <a:srgbClr val="7030A0"/>
            </a:solidFill>
          </a:ln>
        </p:spPr>
        <p:style>
          <a:lnRef idx="2">
            <a:schemeClr val="accent4"/>
          </a:lnRef>
          <a:fillRef idx="1">
            <a:schemeClr val="lt1"/>
          </a:fillRef>
          <a:effectRef idx="0">
            <a:schemeClr val="accent4"/>
          </a:effectRef>
          <a:fontRef idx="minor">
            <a:schemeClr val="dk1"/>
          </a:fontRef>
        </p:style>
        <p:txBody>
          <a:bodyPr rtlCol="0" anchor="t"/>
          <a:lstStyle/>
          <a:p>
            <a:pPr marL="128588" indent="-128588">
              <a:lnSpc>
                <a:spcPct val="107000"/>
              </a:lnSpc>
              <a:buFont typeface="Arial" panose="020B0604020202020204" pitchFamily="34" charset="0"/>
              <a:buChar char="•"/>
            </a:pPr>
            <a:r>
              <a:rPr lang="fr-FR" sz="1400" kern="100" dirty="0">
                <a:latin typeface="Century Gothic" panose="020B0502020202020204" pitchFamily="34" charset="0"/>
                <a:ea typeface="Calibri" panose="020F050202020403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endParaRPr lang="fr-FR" sz="1400" dirty="0">
              <a:latin typeface="Century Gothic" panose="020B0502020202020204" pitchFamily="34" charset="0"/>
            </a:endParaRPr>
          </a:p>
        </p:txBody>
      </p:sp>
      <p:sp>
        <p:nvSpPr>
          <p:cNvPr id="33" name="Google Shape;115;p17">
            <a:extLst>
              <a:ext uri="{FF2B5EF4-FFF2-40B4-BE49-F238E27FC236}">
                <a16:creationId xmlns:a16="http://schemas.microsoft.com/office/drawing/2014/main" id="{573CF493-885F-68B8-FA9E-EDAFA55CCCB7}"/>
              </a:ext>
            </a:extLst>
          </p:cNvPr>
          <p:cNvSpPr txBox="1"/>
          <p:nvPr/>
        </p:nvSpPr>
        <p:spPr>
          <a:xfrm>
            <a:off x="1595999" y="-62955"/>
            <a:ext cx="7871557" cy="843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600" b="1" dirty="0">
                <a:solidFill>
                  <a:srgbClr val="65AECC"/>
                </a:solidFill>
                <a:latin typeface="Marianne" panose="02000000000000000000" pitchFamily="2" charset="0"/>
                <a:ea typeface="League Gothic"/>
                <a:cs typeface="League Gothic"/>
                <a:sym typeface="League Gothic"/>
              </a:rPr>
              <a:t>Les réalisations de notre CSE</a:t>
            </a:r>
            <a:endParaRPr sz="3600" b="1" dirty="0">
              <a:solidFill>
                <a:srgbClr val="65AECC"/>
              </a:solidFill>
              <a:latin typeface="Marianne" panose="02000000000000000000" pitchFamily="2" charset="0"/>
              <a:ea typeface="League Gothic"/>
              <a:cs typeface="League Gothic"/>
              <a:sym typeface="League Gothic"/>
            </a:endParaRPr>
          </a:p>
        </p:txBody>
      </p:sp>
      <p:sp>
        <p:nvSpPr>
          <p:cNvPr id="34" name="Google Shape;110;p17">
            <a:extLst>
              <a:ext uri="{FF2B5EF4-FFF2-40B4-BE49-F238E27FC236}">
                <a16:creationId xmlns:a16="http://schemas.microsoft.com/office/drawing/2014/main" id="{737FFA6D-6B61-EAED-1261-9E380ED24E24}"/>
              </a:ext>
            </a:extLst>
          </p:cNvPr>
          <p:cNvSpPr txBox="1"/>
          <p:nvPr/>
        </p:nvSpPr>
        <p:spPr>
          <a:xfrm rot="785852">
            <a:off x="9675140" y="366913"/>
            <a:ext cx="2348013" cy="563654"/>
          </a:xfrm>
          <a:prstGeom prst="rect">
            <a:avLst/>
          </a:prstGeom>
          <a:solidFill>
            <a:srgbClr val="7030A0"/>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2000" b="1" dirty="0">
                <a:solidFill>
                  <a:schemeClr val="lt1"/>
                </a:solidFill>
                <a:latin typeface="Marianne" panose="02000000000000000000" pitchFamily="2" charset="0"/>
                <a:ea typeface="League Gothic"/>
                <a:cs typeface="League Gothic"/>
                <a:sym typeface="League Gothic"/>
              </a:rPr>
              <a:t>À personnaliser</a:t>
            </a:r>
            <a:endParaRPr sz="2000" b="1" dirty="0">
              <a:solidFill>
                <a:schemeClr val="lt1"/>
              </a:solidFill>
              <a:latin typeface="Marianne" panose="02000000000000000000" pitchFamily="2" charset="0"/>
              <a:ea typeface="League Gothic"/>
              <a:cs typeface="League Gothic"/>
              <a:sym typeface="League Gothic"/>
            </a:endParaRPr>
          </a:p>
        </p:txBody>
      </p:sp>
      <p:sp>
        <p:nvSpPr>
          <p:cNvPr id="35" name="Rectangle 34">
            <a:extLst>
              <a:ext uri="{FF2B5EF4-FFF2-40B4-BE49-F238E27FC236}">
                <a16:creationId xmlns:a16="http://schemas.microsoft.com/office/drawing/2014/main" id="{E54F047E-3799-A4EF-18A2-A1D6C044226B}"/>
              </a:ext>
            </a:extLst>
          </p:cNvPr>
          <p:cNvSpPr/>
          <p:nvPr/>
        </p:nvSpPr>
        <p:spPr>
          <a:xfrm>
            <a:off x="4445555" y="2367523"/>
            <a:ext cx="6724191" cy="1200629"/>
          </a:xfrm>
          <a:prstGeom prst="rect">
            <a:avLst/>
          </a:prstGeom>
          <a:ln>
            <a:solidFill>
              <a:srgbClr val="002060"/>
            </a:solidFill>
          </a:ln>
        </p:spPr>
        <p:style>
          <a:lnRef idx="2">
            <a:schemeClr val="accent4"/>
          </a:lnRef>
          <a:fillRef idx="1">
            <a:schemeClr val="lt1"/>
          </a:fillRef>
          <a:effectRef idx="0">
            <a:schemeClr val="accent4"/>
          </a:effectRef>
          <a:fontRef idx="minor">
            <a:schemeClr val="dk1"/>
          </a:fontRef>
        </p:style>
        <p:txBody>
          <a:bodyPr rtlCol="0" anchor="t"/>
          <a:lstStyle/>
          <a:p>
            <a:pPr marL="128588" indent="-128588">
              <a:lnSpc>
                <a:spcPct val="107000"/>
              </a:lnSpc>
              <a:buFont typeface="Arial" panose="020B0604020202020204" pitchFamily="34" charset="0"/>
              <a:buChar char="•"/>
            </a:pPr>
            <a:r>
              <a:rPr lang="fr-FR" sz="1400" kern="100" dirty="0">
                <a:latin typeface="Century Gothic" panose="020B0502020202020204" pitchFamily="34" charset="0"/>
                <a:ea typeface="Calibri" panose="020F050202020403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endParaRPr lang="fr-FR" sz="1400" dirty="0">
              <a:latin typeface="Century Gothic" panose="020B0502020202020204" pitchFamily="34" charset="0"/>
            </a:endParaRPr>
          </a:p>
        </p:txBody>
      </p:sp>
      <p:sp>
        <p:nvSpPr>
          <p:cNvPr id="36" name="Rectangle 35">
            <a:extLst>
              <a:ext uri="{FF2B5EF4-FFF2-40B4-BE49-F238E27FC236}">
                <a16:creationId xmlns:a16="http://schemas.microsoft.com/office/drawing/2014/main" id="{082F0304-B378-C826-15B9-31DCCA3401FC}"/>
              </a:ext>
            </a:extLst>
          </p:cNvPr>
          <p:cNvSpPr/>
          <p:nvPr/>
        </p:nvSpPr>
        <p:spPr>
          <a:xfrm>
            <a:off x="4445556" y="3962854"/>
            <a:ext cx="6724192" cy="1200629"/>
          </a:xfrm>
          <a:prstGeom prst="rect">
            <a:avLst/>
          </a:prstGeom>
          <a:ln>
            <a:solidFill>
              <a:srgbClr val="0070C0"/>
            </a:solidFill>
          </a:ln>
        </p:spPr>
        <p:style>
          <a:lnRef idx="2">
            <a:schemeClr val="accent4"/>
          </a:lnRef>
          <a:fillRef idx="1">
            <a:schemeClr val="lt1"/>
          </a:fillRef>
          <a:effectRef idx="0">
            <a:schemeClr val="accent4"/>
          </a:effectRef>
          <a:fontRef idx="minor">
            <a:schemeClr val="dk1"/>
          </a:fontRef>
        </p:style>
        <p:txBody>
          <a:bodyPr rtlCol="0" anchor="t"/>
          <a:lstStyle/>
          <a:p>
            <a:pPr marL="128588" indent="-128588">
              <a:lnSpc>
                <a:spcPct val="107000"/>
              </a:lnSpc>
              <a:buFont typeface="Arial" panose="020B0604020202020204" pitchFamily="34" charset="0"/>
              <a:buChar char="•"/>
            </a:pPr>
            <a:r>
              <a:rPr lang="fr-FR" sz="1400" kern="100" dirty="0">
                <a:latin typeface="Century Gothic" panose="020B0502020202020204" pitchFamily="34" charset="0"/>
                <a:ea typeface="Calibri" panose="020F050202020403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endParaRPr lang="fr-FR" sz="1400" dirty="0">
              <a:latin typeface="Century Gothic" panose="020B0502020202020204" pitchFamily="34" charset="0"/>
            </a:endParaRPr>
          </a:p>
        </p:txBody>
      </p:sp>
      <p:sp>
        <p:nvSpPr>
          <p:cNvPr id="37" name="Rectangle 36">
            <a:extLst>
              <a:ext uri="{FF2B5EF4-FFF2-40B4-BE49-F238E27FC236}">
                <a16:creationId xmlns:a16="http://schemas.microsoft.com/office/drawing/2014/main" id="{0ED33536-1617-A46F-6E82-FC7DD0158B6C}"/>
              </a:ext>
            </a:extLst>
          </p:cNvPr>
          <p:cNvSpPr/>
          <p:nvPr/>
        </p:nvSpPr>
        <p:spPr>
          <a:xfrm>
            <a:off x="4445556" y="5549168"/>
            <a:ext cx="6724192" cy="1200629"/>
          </a:xfrm>
          <a:prstGeom prst="rect">
            <a:avLst/>
          </a:prstGeom>
          <a:ln>
            <a:solidFill>
              <a:srgbClr val="00B0F0"/>
            </a:solidFill>
          </a:ln>
        </p:spPr>
        <p:style>
          <a:lnRef idx="2">
            <a:schemeClr val="accent4"/>
          </a:lnRef>
          <a:fillRef idx="1">
            <a:schemeClr val="lt1"/>
          </a:fillRef>
          <a:effectRef idx="0">
            <a:schemeClr val="accent4"/>
          </a:effectRef>
          <a:fontRef idx="minor">
            <a:schemeClr val="dk1"/>
          </a:fontRef>
        </p:style>
        <p:txBody>
          <a:bodyPr rtlCol="0" anchor="t"/>
          <a:lstStyle/>
          <a:p>
            <a:pPr marL="128588" indent="-128588">
              <a:lnSpc>
                <a:spcPct val="107000"/>
              </a:lnSpc>
              <a:buFont typeface="Arial" panose="020B0604020202020204" pitchFamily="34" charset="0"/>
              <a:buChar char="•"/>
            </a:pPr>
            <a:r>
              <a:rPr lang="fr-FR" sz="1400" kern="100" dirty="0">
                <a:latin typeface="Century Gothic" panose="020B0502020202020204" pitchFamily="34" charset="0"/>
                <a:ea typeface="Calibri" panose="020F050202020403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p>
          <a:p>
            <a:pPr marL="128588" indent="-128588">
              <a:lnSpc>
                <a:spcPct val="107000"/>
              </a:lnSpc>
              <a:buFont typeface="Arial" panose="020B0604020202020204" pitchFamily="34" charset="0"/>
              <a:buChar char="•"/>
            </a:pPr>
            <a:r>
              <a:rPr lang="fr-FR" sz="1400" kern="100" dirty="0">
                <a:latin typeface="Century Gothic" panose="020B0502020202020204" pitchFamily="34" charset="0"/>
                <a:cs typeface="Times New Roman" panose="02020603050405020304" pitchFamily="18" charset="0"/>
              </a:rPr>
              <a:t>  </a:t>
            </a:r>
            <a:endParaRPr lang="fr-FR" sz="1400" dirty="0">
              <a:latin typeface="Century Gothic" panose="020B0502020202020204" pitchFamily="34" charset="0"/>
            </a:endParaRPr>
          </a:p>
        </p:txBody>
      </p:sp>
    </p:spTree>
    <p:extLst>
      <p:ext uri="{BB962C8B-B14F-4D97-AF65-F5344CB8AC3E}">
        <p14:creationId xmlns:p14="http://schemas.microsoft.com/office/powerpoint/2010/main" val="265351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e 5">
            <a:extLst>
              <a:ext uri="{FF2B5EF4-FFF2-40B4-BE49-F238E27FC236}">
                <a16:creationId xmlns:a16="http://schemas.microsoft.com/office/drawing/2014/main" id="{DFBE47E1-125A-F2A0-66E5-22CA7D842FFC}"/>
              </a:ext>
            </a:extLst>
          </p:cNvPr>
          <p:cNvGrpSpPr/>
          <p:nvPr/>
        </p:nvGrpSpPr>
        <p:grpSpPr>
          <a:xfrm>
            <a:off x="1467000" y="1106764"/>
            <a:ext cx="8028692" cy="5480834"/>
            <a:chOff x="1956000" y="1213087"/>
            <a:chExt cx="8280000" cy="5513483"/>
          </a:xfrm>
        </p:grpSpPr>
        <p:sp>
          <p:nvSpPr>
            <p:cNvPr id="7" name="Ellipse 6">
              <a:extLst>
                <a:ext uri="{FF2B5EF4-FFF2-40B4-BE49-F238E27FC236}">
                  <a16:creationId xmlns:a16="http://schemas.microsoft.com/office/drawing/2014/main" id="{0D829069-FF88-D1A5-9736-47DF579162DD}"/>
                </a:ext>
              </a:extLst>
            </p:cNvPr>
            <p:cNvSpPr/>
            <p:nvPr/>
          </p:nvSpPr>
          <p:spPr>
            <a:xfrm>
              <a:off x="3576000" y="1213087"/>
              <a:ext cx="5040000" cy="5040000"/>
            </a:xfrm>
            <a:prstGeom prst="ellipse">
              <a:avLst/>
            </a:prstGeom>
            <a:noFill/>
            <a:ln>
              <a:solidFill>
                <a:schemeClr val="tx1">
                  <a:lumMod val="50000"/>
                  <a:lumOff val="50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fr-FR" sz="2000"/>
            </a:p>
          </p:txBody>
        </p:sp>
        <p:sp>
          <p:nvSpPr>
            <p:cNvPr id="8" name="ZoneTexte 7">
              <a:extLst>
                <a:ext uri="{FF2B5EF4-FFF2-40B4-BE49-F238E27FC236}">
                  <a16:creationId xmlns:a16="http://schemas.microsoft.com/office/drawing/2014/main" id="{2592DD38-7FE3-E2AA-F373-C1919A58E965}"/>
                </a:ext>
              </a:extLst>
            </p:cNvPr>
            <p:cNvSpPr txBox="1"/>
            <p:nvPr/>
          </p:nvSpPr>
          <p:spPr>
            <a:xfrm>
              <a:off x="2675660" y="1573068"/>
              <a:ext cx="3240000" cy="866907"/>
            </a:xfrm>
            <a:prstGeom prst="rect">
              <a:avLst/>
            </a:prstGeom>
            <a:solidFill>
              <a:schemeClr val="bg1"/>
            </a:solidFill>
          </p:spPr>
          <p:txBody>
            <a:bodyPr wrap="square">
              <a:spAutoFit/>
            </a:bodyPr>
            <a:lstStyle/>
            <a:p>
              <a:pPr algn="ctr" defTabSz="685800">
                <a:buClrTx/>
                <a:defRPr/>
              </a:pPr>
              <a:r>
                <a:rPr lang="fr-FR" sz="3600" b="1" kern="100" dirty="0">
                  <a:solidFill>
                    <a:srgbClr val="00AFED"/>
                  </a:solidFill>
                  <a:latin typeface="Century Gothic" panose="020B0502020202020204" pitchFamily="34" charset="0"/>
                  <a:ea typeface="Calibri" panose="020F0502020204030204" pitchFamily="34" charset="0"/>
                  <a:cs typeface="Times New Roman" panose="02020603050405020304" pitchFamily="18" charset="0"/>
                </a:rPr>
                <a:t>8</a:t>
              </a: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réunions du CSE en 2022</a:t>
              </a:r>
            </a:p>
          </p:txBody>
        </p:sp>
        <p:sp>
          <p:nvSpPr>
            <p:cNvPr id="9" name="ZoneTexte 8">
              <a:extLst>
                <a:ext uri="{FF2B5EF4-FFF2-40B4-BE49-F238E27FC236}">
                  <a16:creationId xmlns:a16="http://schemas.microsoft.com/office/drawing/2014/main" id="{6A577C38-D8F7-1C1D-86B0-4C137E5A7311}"/>
                </a:ext>
              </a:extLst>
            </p:cNvPr>
            <p:cNvSpPr txBox="1"/>
            <p:nvPr/>
          </p:nvSpPr>
          <p:spPr>
            <a:xfrm>
              <a:off x="6530341" y="1605782"/>
              <a:ext cx="3240000" cy="866907"/>
            </a:xfrm>
            <a:prstGeom prst="rect">
              <a:avLst/>
            </a:prstGeom>
            <a:solidFill>
              <a:schemeClr val="bg1"/>
            </a:solidFill>
          </p:spPr>
          <p:txBody>
            <a:bodyPr wrap="square">
              <a:spAutoFit/>
            </a:bodyPr>
            <a:lstStyle/>
            <a:p>
              <a:pPr algn="ctr" defTabSz="685800">
                <a:buClrTx/>
                <a:defRPr/>
              </a:pPr>
              <a:r>
                <a:rPr lang="fr-FR" sz="3600" b="1" kern="100" dirty="0">
                  <a:solidFill>
                    <a:srgbClr val="00AFED"/>
                  </a:solidFill>
                  <a:latin typeface="Century Gothic" panose="020B0502020202020204" pitchFamily="34" charset="0"/>
                  <a:ea typeface="Calibri" panose="020F0502020204030204" pitchFamily="34" charset="0"/>
                  <a:cs typeface="Times New Roman" panose="02020603050405020304" pitchFamily="18" charset="0"/>
                </a:rPr>
                <a:t>10</a:t>
              </a: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Fiches sécurité réalisées</a:t>
              </a:r>
            </a:p>
          </p:txBody>
        </p:sp>
        <p:sp>
          <p:nvSpPr>
            <p:cNvPr id="10" name="ZoneTexte 9">
              <a:extLst>
                <a:ext uri="{FF2B5EF4-FFF2-40B4-BE49-F238E27FC236}">
                  <a16:creationId xmlns:a16="http://schemas.microsoft.com/office/drawing/2014/main" id="{79B9D66F-CA66-6784-4619-B3512C627135}"/>
                </a:ext>
              </a:extLst>
            </p:cNvPr>
            <p:cNvSpPr txBox="1"/>
            <p:nvPr/>
          </p:nvSpPr>
          <p:spPr>
            <a:xfrm>
              <a:off x="6996000" y="3833242"/>
              <a:ext cx="3240000" cy="1083635"/>
            </a:xfrm>
            <a:prstGeom prst="rect">
              <a:avLst/>
            </a:prstGeom>
            <a:solidFill>
              <a:schemeClr val="bg1"/>
            </a:solidFill>
          </p:spPr>
          <p:txBody>
            <a:bodyPr wrap="square">
              <a:spAutoFit/>
            </a:bodyPr>
            <a:lstStyle/>
            <a:p>
              <a:pPr algn="ctr" defTabSz="685800">
                <a:buClrTx/>
                <a:defRPr/>
              </a:pPr>
              <a:r>
                <a:rPr lang="fr-FR" sz="3600" b="1" kern="100" dirty="0">
                  <a:solidFill>
                    <a:srgbClr val="00AFED"/>
                  </a:solidFill>
                  <a:latin typeface="Century Gothic" panose="020B0502020202020204" pitchFamily="34" charset="0"/>
                  <a:ea typeface="Calibri" panose="020F0502020204030204" pitchFamily="34" charset="0"/>
                  <a:cs typeface="Times New Roman" panose="02020603050405020304" pitchFamily="18" charset="0"/>
                </a:rPr>
                <a:t>21</a:t>
              </a: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salariés formés à la sécurité en 2022</a:t>
              </a:r>
            </a:p>
          </p:txBody>
        </p:sp>
        <p:sp>
          <p:nvSpPr>
            <p:cNvPr id="11" name="ZoneTexte 10">
              <a:extLst>
                <a:ext uri="{FF2B5EF4-FFF2-40B4-BE49-F238E27FC236}">
                  <a16:creationId xmlns:a16="http://schemas.microsoft.com/office/drawing/2014/main" id="{DB64B646-BD8B-0E94-B8F0-1C13CEEAF358}"/>
                </a:ext>
              </a:extLst>
            </p:cNvPr>
            <p:cNvSpPr txBox="1"/>
            <p:nvPr/>
          </p:nvSpPr>
          <p:spPr>
            <a:xfrm>
              <a:off x="1956000" y="3686844"/>
              <a:ext cx="3240000" cy="1083635"/>
            </a:xfrm>
            <a:prstGeom prst="rect">
              <a:avLst/>
            </a:prstGeom>
            <a:solidFill>
              <a:schemeClr val="bg1"/>
            </a:solidFill>
          </p:spPr>
          <p:txBody>
            <a:bodyPr wrap="square">
              <a:spAutoFit/>
            </a:bodyPr>
            <a:lstStyle/>
            <a:p>
              <a:pPr algn="ctr" defTabSz="685800">
                <a:buClrTx/>
                <a:defRPr/>
              </a:pPr>
              <a:r>
                <a:rPr lang="fr-FR" sz="3600" b="1" kern="100" dirty="0">
                  <a:solidFill>
                    <a:srgbClr val="00AFED"/>
                  </a:solidFill>
                  <a:latin typeface="Century Gothic" panose="020B0502020202020204" pitchFamily="34" charset="0"/>
                  <a:ea typeface="Calibri" panose="020F0502020204030204" pitchFamily="34" charset="0"/>
                  <a:cs typeface="Times New Roman" panose="02020603050405020304" pitchFamily="18" charset="0"/>
                </a:rPr>
                <a:t>100%</a:t>
              </a:r>
            </a:p>
            <a:p>
              <a:pPr algn="ctr"/>
              <a:r>
                <a:rPr lang="fr-FR" sz="1400" b="1" kern="100" dirty="0">
                  <a:latin typeface="Century Gothic" panose="020B0502020202020204" pitchFamily="34" charset="0"/>
                  <a:ea typeface="Calibri" panose="020F0502020204030204" pitchFamily="34" charset="0"/>
                  <a:cs typeface="Times New Roman" panose="02020603050405020304" pitchFamily="18" charset="0"/>
                </a:rPr>
                <a:t>Des accidents du travail analysés suivis d’actions de prévention</a:t>
              </a:r>
            </a:p>
          </p:txBody>
        </p:sp>
        <p:sp>
          <p:nvSpPr>
            <p:cNvPr id="12" name="ZoneTexte 11">
              <a:extLst>
                <a:ext uri="{FF2B5EF4-FFF2-40B4-BE49-F238E27FC236}">
                  <a16:creationId xmlns:a16="http://schemas.microsoft.com/office/drawing/2014/main" id="{C86E40DE-1094-76A5-FBF6-D0077CF27664}"/>
                </a:ext>
              </a:extLst>
            </p:cNvPr>
            <p:cNvSpPr txBox="1"/>
            <p:nvPr/>
          </p:nvSpPr>
          <p:spPr>
            <a:xfrm>
              <a:off x="4361467" y="5642935"/>
              <a:ext cx="3779751" cy="1083635"/>
            </a:xfrm>
            <a:prstGeom prst="rect">
              <a:avLst/>
            </a:prstGeom>
            <a:solidFill>
              <a:schemeClr val="bg1"/>
            </a:solidFill>
          </p:spPr>
          <p:txBody>
            <a:bodyPr wrap="square">
              <a:spAutoFit/>
            </a:bodyPr>
            <a:lstStyle/>
            <a:p>
              <a:pPr algn="ctr" defTabSz="685800">
                <a:buClrTx/>
                <a:defRPr/>
              </a:pPr>
              <a:r>
                <a:rPr lang="fr-FR" sz="3600" b="1" kern="100" dirty="0">
                  <a:solidFill>
                    <a:srgbClr val="00AFED"/>
                  </a:solidFill>
                  <a:latin typeface="Century Gothic" panose="020B0502020202020204" pitchFamily="34" charset="0"/>
                  <a:ea typeface="Calibri" panose="020F0502020204030204" pitchFamily="34" charset="0"/>
                  <a:cs typeface="Times New Roman" panose="02020603050405020304" pitchFamily="18" charset="0"/>
                </a:rPr>
                <a:t>10 000 €</a:t>
              </a:r>
            </a:p>
            <a:p>
              <a:pPr algn="ctr" defTabSz="685800">
                <a:buClrTx/>
                <a:defRPr/>
              </a:pPr>
              <a:r>
                <a:rPr lang="fr-FR" sz="1400" b="1" kern="100" dirty="0">
                  <a:latin typeface="Century Gothic" panose="020B0502020202020204" pitchFamily="34" charset="0"/>
                  <a:ea typeface="Calibri" panose="020F0502020204030204" pitchFamily="34" charset="0"/>
                  <a:cs typeface="Times New Roman" panose="02020603050405020304" pitchFamily="18" charset="0"/>
                </a:rPr>
                <a:t>d’investissement de l’entreprise sur les bouchons d’oreilles moulés</a:t>
              </a:r>
            </a:p>
          </p:txBody>
        </p:sp>
      </p:grpSp>
      <p:sp>
        <p:nvSpPr>
          <p:cNvPr id="13" name="Google Shape;115;p17">
            <a:extLst>
              <a:ext uri="{FF2B5EF4-FFF2-40B4-BE49-F238E27FC236}">
                <a16:creationId xmlns:a16="http://schemas.microsoft.com/office/drawing/2014/main" id="{3FE00E12-1693-E05E-B01A-B12BBBAC1371}"/>
              </a:ext>
            </a:extLst>
          </p:cNvPr>
          <p:cNvSpPr txBox="1"/>
          <p:nvPr/>
        </p:nvSpPr>
        <p:spPr>
          <a:xfrm>
            <a:off x="2171664" y="127284"/>
            <a:ext cx="6982505" cy="843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200" b="1" dirty="0">
                <a:solidFill>
                  <a:srgbClr val="65AECC"/>
                </a:solidFill>
                <a:latin typeface="Marianne" panose="02000000000000000000" pitchFamily="2" charset="0"/>
                <a:ea typeface="League Gothic"/>
                <a:cs typeface="League Gothic"/>
                <a:sym typeface="League Gothic"/>
              </a:rPr>
              <a:t>Notre CSE en quelques chiffres</a:t>
            </a:r>
            <a:endParaRPr sz="3200" b="1" dirty="0">
              <a:solidFill>
                <a:srgbClr val="65AECC"/>
              </a:solidFill>
              <a:latin typeface="Marianne" panose="02000000000000000000" pitchFamily="2" charset="0"/>
              <a:ea typeface="League Gothic"/>
              <a:cs typeface="League Gothic"/>
              <a:sym typeface="League Gothic"/>
            </a:endParaRPr>
          </a:p>
        </p:txBody>
      </p:sp>
      <p:sp>
        <p:nvSpPr>
          <p:cNvPr id="14" name="Google Shape;110;p17">
            <a:extLst>
              <a:ext uri="{FF2B5EF4-FFF2-40B4-BE49-F238E27FC236}">
                <a16:creationId xmlns:a16="http://schemas.microsoft.com/office/drawing/2014/main" id="{A6B7A4E8-F8E3-EA0F-8064-6313B35271E7}"/>
              </a:ext>
            </a:extLst>
          </p:cNvPr>
          <p:cNvSpPr txBox="1"/>
          <p:nvPr/>
        </p:nvSpPr>
        <p:spPr>
          <a:xfrm rot="785852">
            <a:off x="9138405" y="1559635"/>
            <a:ext cx="1971983" cy="400800"/>
          </a:xfrm>
          <a:prstGeom prst="rect">
            <a:avLst/>
          </a:prstGeom>
          <a:solidFill>
            <a:srgbClr val="7030A0"/>
          </a:solid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fr" sz="1800" b="1" dirty="0">
                <a:solidFill>
                  <a:schemeClr val="lt1"/>
                </a:solidFill>
                <a:latin typeface="Marianne" panose="02000000000000000000" pitchFamily="2" charset="0"/>
                <a:ea typeface="League Gothic"/>
                <a:cs typeface="League Gothic"/>
                <a:sym typeface="League Gothic"/>
              </a:rPr>
              <a:t>À personnaliser</a:t>
            </a:r>
            <a:endParaRPr sz="1800" b="1" dirty="0">
              <a:solidFill>
                <a:schemeClr val="lt1"/>
              </a:solidFill>
              <a:latin typeface="Marianne" panose="02000000000000000000" pitchFamily="2" charset="0"/>
              <a:ea typeface="League Gothic"/>
              <a:cs typeface="League Gothic"/>
              <a:sym typeface="League Gothic"/>
            </a:endParaRPr>
          </a:p>
        </p:txBody>
      </p:sp>
    </p:spTree>
    <p:extLst>
      <p:ext uri="{BB962C8B-B14F-4D97-AF65-F5344CB8AC3E}">
        <p14:creationId xmlns:p14="http://schemas.microsoft.com/office/powerpoint/2010/main" val="14331364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94;p16">
            <a:extLst>
              <a:ext uri="{FF2B5EF4-FFF2-40B4-BE49-F238E27FC236}">
                <a16:creationId xmlns:a16="http://schemas.microsoft.com/office/drawing/2014/main" id="{FD132664-655F-F6B9-3E98-D9B30DE3426F}"/>
              </a:ext>
            </a:extLst>
          </p:cNvPr>
          <p:cNvSpPr txBox="1"/>
          <p:nvPr/>
        </p:nvSpPr>
        <p:spPr>
          <a:xfrm>
            <a:off x="309649" y="201405"/>
            <a:ext cx="8679605" cy="8430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600" b="1" dirty="0">
                <a:solidFill>
                  <a:srgbClr val="65AECC"/>
                </a:solidFill>
                <a:latin typeface="Marianne" panose="02000000000000000000" pitchFamily="2" charset="0"/>
                <a:ea typeface="League Gothic"/>
                <a:cs typeface="League Gothic"/>
                <a:sym typeface="League Gothic"/>
              </a:rPr>
              <a:t>Les ressources mobilisables par le CSE</a:t>
            </a:r>
            <a:endParaRPr sz="3600" b="1" dirty="0">
              <a:solidFill>
                <a:srgbClr val="65AECC"/>
              </a:solidFill>
              <a:latin typeface="Marianne" panose="02000000000000000000" pitchFamily="2" charset="0"/>
              <a:ea typeface="League Gothic"/>
              <a:cs typeface="League Gothic"/>
              <a:sym typeface="League Gothic"/>
            </a:endParaRPr>
          </a:p>
        </p:txBody>
      </p:sp>
      <p:sp>
        <p:nvSpPr>
          <p:cNvPr id="10" name="Google Shape;95;p16">
            <a:extLst>
              <a:ext uri="{FF2B5EF4-FFF2-40B4-BE49-F238E27FC236}">
                <a16:creationId xmlns:a16="http://schemas.microsoft.com/office/drawing/2014/main" id="{EB59C314-82D0-E989-B685-559DFF396FD5}"/>
              </a:ext>
            </a:extLst>
          </p:cNvPr>
          <p:cNvSpPr txBox="1"/>
          <p:nvPr/>
        </p:nvSpPr>
        <p:spPr>
          <a:xfrm>
            <a:off x="483730" y="1243321"/>
            <a:ext cx="4636910" cy="2831400"/>
          </a:xfrm>
          <a:prstGeom prst="rect">
            <a:avLst/>
          </a:prstGeom>
          <a:noFill/>
          <a:ln>
            <a:noFill/>
          </a:ln>
        </p:spPr>
        <p:txBody>
          <a:bodyPr spcFirstLastPara="1" wrap="square" lIns="91425" tIns="91425" rIns="91425" bIns="91425" anchor="t" anchorCtr="0">
            <a:noAutofit/>
          </a:bodyPr>
          <a:lstStyle/>
          <a:p>
            <a:pPr marL="0" lvl="0" indent="0" algn="l" rtl="0">
              <a:spcBef>
                <a:spcPts val="800"/>
              </a:spcBef>
              <a:spcAft>
                <a:spcPts val="0"/>
              </a:spcAft>
              <a:buClr>
                <a:schemeClr val="dk1"/>
              </a:buClr>
              <a:buSzPts val="1100"/>
              <a:buFont typeface="Arial"/>
              <a:buNone/>
            </a:pPr>
            <a:r>
              <a:rPr lang="fr-FR" sz="2800" b="1" dirty="0">
                <a:solidFill>
                  <a:srgbClr val="7030A0"/>
                </a:solidFill>
                <a:latin typeface="Marianne" panose="02000000000000000000" pitchFamily="2" charset="0"/>
                <a:ea typeface="League Gothic"/>
                <a:cs typeface="League Gothic"/>
                <a:sym typeface="League Gothic"/>
              </a:rPr>
              <a:t>Le médecin du travail </a:t>
            </a:r>
            <a:r>
              <a:rPr lang="fr-FR" sz="2400" b="1" dirty="0">
                <a:solidFill>
                  <a:srgbClr val="65AECC"/>
                </a:solidFill>
                <a:latin typeface="Marianne" panose="02000000000000000000" pitchFamily="2" charset="0"/>
                <a:ea typeface="League Gothic"/>
                <a:cs typeface="League Gothic"/>
                <a:sym typeface="League Gothic"/>
              </a:rPr>
              <a:t>et les équipes pluridisciplinaires au sein du Service de Prévention et de Santé au Travail Interprofessionnel, SPSTI (assistant technicien en hygiène et sécurité, infirmier, ergonome, toxicologue, assistant de service social, psychologue, etc.)</a:t>
            </a:r>
            <a:endParaRPr sz="2400" b="1" dirty="0">
              <a:solidFill>
                <a:srgbClr val="65AECC"/>
              </a:solidFill>
              <a:latin typeface="Marianne" panose="02000000000000000000" pitchFamily="2" charset="0"/>
              <a:ea typeface="League Gothic"/>
              <a:cs typeface="League Gothic"/>
              <a:sym typeface="League Gothic"/>
            </a:endParaRPr>
          </a:p>
          <a:p>
            <a:pPr marL="0" lvl="0" indent="0" algn="l" rtl="0">
              <a:spcBef>
                <a:spcPts val="800"/>
              </a:spcBef>
              <a:spcAft>
                <a:spcPts val="0"/>
              </a:spcAft>
              <a:buNone/>
            </a:pPr>
            <a:endParaRPr sz="2400" b="1" dirty="0">
              <a:solidFill>
                <a:srgbClr val="6E67C4"/>
              </a:solidFill>
              <a:latin typeface="Marianne" panose="02000000000000000000" pitchFamily="2" charset="0"/>
              <a:ea typeface="League Gothic"/>
              <a:cs typeface="League Gothic"/>
              <a:sym typeface="League Gothic"/>
            </a:endParaRPr>
          </a:p>
          <a:p>
            <a:pPr marL="0" lvl="0" indent="0" algn="l" rtl="0">
              <a:spcBef>
                <a:spcPts val="800"/>
              </a:spcBef>
              <a:spcAft>
                <a:spcPts val="0"/>
              </a:spcAft>
              <a:buNone/>
            </a:pPr>
            <a:endParaRPr sz="2400" b="1" dirty="0">
              <a:solidFill>
                <a:schemeClr val="dk1"/>
              </a:solidFill>
              <a:latin typeface="Marianne" panose="02000000000000000000" pitchFamily="2" charset="0"/>
              <a:ea typeface="League Gothic"/>
              <a:cs typeface="League Gothic"/>
              <a:sym typeface="League Gothic"/>
            </a:endParaRPr>
          </a:p>
          <a:p>
            <a:pPr marL="0" lvl="0" indent="0" algn="l" rtl="0">
              <a:spcBef>
                <a:spcPts val="800"/>
              </a:spcBef>
              <a:spcAft>
                <a:spcPts val="800"/>
              </a:spcAft>
              <a:buClr>
                <a:schemeClr val="dk1"/>
              </a:buClr>
              <a:buSzPts val="1100"/>
              <a:buFont typeface="Arial"/>
              <a:buNone/>
            </a:pPr>
            <a:endParaRPr sz="2400" b="1" dirty="0">
              <a:solidFill>
                <a:schemeClr val="dk1"/>
              </a:solidFill>
              <a:latin typeface="Marianne" panose="02000000000000000000" pitchFamily="2" charset="0"/>
              <a:ea typeface="League Gothic"/>
              <a:cs typeface="League Gothic"/>
              <a:sym typeface="League Gothic"/>
            </a:endParaRPr>
          </a:p>
        </p:txBody>
      </p:sp>
      <p:sp>
        <p:nvSpPr>
          <p:cNvPr id="11" name="Google Shape;96;p16">
            <a:extLst>
              <a:ext uri="{FF2B5EF4-FFF2-40B4-BE49-F238E27FC236}">
                <a16:creationId xmlns:a16="http://schemas.microsoft.com/office/drawing/2014/main" id="{27B753F6-38C3-DE5F-CA0A-62A8E445DE27}"/>
              </a:ext>
            </a:extLst>
          </p:cNvPr>
          <p:cNvSpPr txBox="1"/>
          <p:nvPr/>
        </p:nvSpPr>
        <p:spPr>
          <a:xfrm>
            <a:off x="5792265" y="909131"/>
            <a:ext cx="6090086" cy="5355282"/>
          </a:xfrm>
          <a:prstGeom prst="rect">
            <a:avLst/>
          </a:prstGeom>
          <a:noFill/>
          <a:ln>
            <a:noFill/>
          </a:ln>
        </p:spPr>
        <p:txBody>
          <a:bodyPr spcFirstLastPara="1" wrap="square" lIns="91425" tIns="91425" rIns="91425" bIns="91425" anchor="t" anchorCtr="0">
            <a:spAutoFit/>
          </a:bodyPr>
          <a:lstStyle/>
          <a:p>
            <a:pPr algn="l"/>
            <a:r>
              <a:rPr lang="fr-FR" sz="2000" i="0" dirty="0">
                <a:solidFill>
                  <a:schemeClr val="bg1"/>
                </a:solidFill>
                <a:effectLst/>
                <a:latin typeface="Marianne" panose="02000000000000000000" pitchFamily="2" charset="0"/>
              </a:rPr>
              <a:t>Les équipes des SPSTI </a:t>
            </a:r>
            <a:r>
              <a:rPr lang="fr-FR" sz="2000" dirty="0">
                <a:solidFill>
                  <a:schemeClr val="bg1"/>
                </a:solidFill>
                <a:latin typeface="Marianne" panose="02000000000000000000" pitchFamily="2" charset="0"/>
              </a:rPr>
              <a:t>assurent 5 </a:t>
            </a:r>
            <a:r>
              <a:rPr lang="fr-FR" sz="2000" i="0" dirty="0">
                <a:solidFill>
                  <a:schemeClr val="bg1"/>
                </a:solidFill>
                <a:effectLst/>
                <a:latin typeface="Marianne" panose="02000000000000000000" pitchFamily="2" charset="0"/>
              </a:rPr>
              <a:t>missions principales :</a:t>
            </a:r>
          </a:p>
          <a:p>
            <a:pPr marL="342900" indent="-342900" algn="l">
              <a:buFont typeface="Wingdings" panose="05000000000000000000" pitchFamily="2" charset="2"/>
              <a:buChar char="ü"/>
            </a:pPr>
            <a:r>
              <a:rPr lang="fr-FR" sz="2000" dirty="0">
                <a:solidFill>
                  <a:schemeClr val="bg1"/>
                </a:solidFill>
                <a:latin typeface="Marianne" panose="02000000000000000000" pitchFamily="2" charset="0"/>
              </a:rPr>
              <a:t>Conduisent des actions de santé au travail dans le but de préserver la santé physique et mentale des travailleurs (aide à l’évaluation et la prévention des risques professionnels),</a:t>
            </a:r>
          </a:p>
          <a:p>
            <a:pPr marL="285750" indent="-285750">
              <a:buFont typeface="Wingdings" pitchFamily="2" charset="2"/>
              <a:buChar char="ü"/>
            </a:pPr>
            <a:r>
              <a:rPr lang="fr-FR" sz="2000" dirty="0">
                <a:solidFill>
                  <a:schemeClr val="bg1"/>
                </a:solidFill>
                <a:latin typeface="Marianne" panose="02000000000000000000" pitchFamily="2" charset="0"/>
              </a:rPr>
              <a:t>Conseillent afin d'éviter ou diminuer les risques professionnels, améliorer la qualité de vie et des conditions de travail,</a:t>
            </a:r>
          </a:p>
          <a:p>
            <a:pPr marL="285750" indent="-285750">
              <a:buFont typeface="Wingdings" pitchFamily="2" charset="2"/>
              <a:buChar char="ü"/>
            </a:pPr>
            <a:r>
              <a:rPr lang="fr-FR" sz="2000" dirty="0">
                <a:solidFill>
                  <a:schemeClr val="bg1"/>
                </a:solidFill>
                <a:latin typeface="Marianne" panose="02000000000000000000" pitchFamily="2" charset="0"/>
              </a:rPr>
              <a:t>Assurent la surveillance de l'état de santé des travailleurs en fonction des risques,</a:t>
            </a:r>
          </a:p>
          <a:p>
            <a:pPr marL="285750" indent="-285750">
              <a:buFont typeface="Wingdings" pitchFamily="2" charset="2"/>
              <a:buChar char="ü"/>
            </a:pPr>
            <a:r>
              <a:rPr lang="fr-FR" sz="2000" dirty="0">
                <a:solidFill>
                  <a:schemeClr val="bg1"/>
                </a:solidFill>
                <a:latin typeface="Marianne" panose="02000000000000000000" pitchFamily="2" charset="0"/>
              </a:rPr>
              <a:t>Participent au suivi et contribue à la traçabilité des expositions professionnelles et à la veille sanitaire,</a:t>
            </a:r>
          </a:p>
          <a:p>
            <a:pPr marL="285750" indent="-285750">
              <a:buFont typeface="Wingdings" pitchFamily="2" charset="2"/>
              <a:buChar char="ü"/>
            </a:pPr>
            <a:r>
              <a:rPr lang="fr-FR" sz="2000" dirty="0">
                <a:solidFill>
                  <a:schemeClr val="bg1"/>
                </a:solidFill>
                <a:latin typeface="Marianne" panose="02000000000000000000" pitchFamily="2" charset="0"/>
              </a:rPr>
              <a:t>Participent à des actions de promotion de la santé.</a:t>
            </a:r>
          </a:p>
          <a:p>
            <a:pPr marL="0" lvl="0" indent="0" algn="l" rtl="0">
              <a:spcBef>
                <a:spcPts val="0"/>
              </a:spcBef>
              <a:spcAft>
                <a:spcPts val="0"/>
              </a:spcAft>
              <a:buNone/>
            </a:pPr>
            <a:endParaRPr sz="1600" dirty="0">
              <a:solidFill>
                <a:schemeClr val="bg1"/>
              </a:solidFill>
              <a:latin typeface="Marianne" panose="02000000000000000000" pitchFamily="2" charset="0"/>
              <a:ea typeface="Work Sans"/>
              <a:cs typeface="Work Sans"/>
              <a:sym typeface="Work Sans"/>
            </a:endParaRPr>
          </a:p>
        </p:txBody>
      </p:sp>
      <p:sp>
        <p:nvSpPr>
          <p:cNvPr id="3" name="Rectangle : coins arrondis 2">
            <a:extLst>
              <a:ext uri="{FF2B5EF4-FFF2-40B4-BE49-F238E27FC236}">
                <a16:creationId xmlns:a16="http://schemas.microsoft.com/office/drawing/2014/main" id="{AC20A51C-C8BA-35CC-C17C-3BC2D8450BA4}"/>
              </a:ext>
            </a:extLst>
          </p:cNvPr>
          <p:cNvSpPr/>
          <p:nvPr/>
        </p:nvSpPr>
        <p:spPr>
          <a:xfrm>
            <a:off x="2783394" y="5436157"/>
            <a:ext cx="2743200" cy="1164165"/>
          </a:xfrm>
          <a:prstGeom prst="round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Le médecin du travail de l’entreprise :</a:t>
            </a:r>
          </a:p>
          <a:p>
            <a:pPr algn="ctr"/>
            <a:r>
              <a:rPr lang="fr-FR" sz="1600" dirty="0"/>
              <a:t>Nom</a:t>
            </a:r>
          </a:p>
          <a:p>
            <a:pPr algn="ctr"/>
            <a:r>
              <a:rPr lang="fr-FR" sz="1600" dirty="0"/>
              <a:t>Tel.</a:t>
            </a:r>
          </a:p>
        </p:txBody>
      </p:sp>
    </p:spTree>
    <p:extLst>
      <p:ext uri="{BB962C8B-B14F-4D97-AF65-F5344CB8AC3E}">
        <p14:creationId xmlns:p14="http://schemas.microsoft.com/office/powerpoint/2010/main" val="3603579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16">
            <a:extLst>
              <a:ext uri="{FF2B5EF4-FFF2-40B4-BE49-F238E27FC236}">
                <a16:creationId xmlns:a16="http://schemas.microsoft.com/office/drawing/2014/main" id="{D1C736CF-20EA-A924-E9C2-2D3FF9319F51}"/>
              </a:ext>
            </a:extLst>
          </p:cNvPr>
          <p:cNvSpPr txBox="1"/>
          <p:nvPr/>
        </p:nvSpPr>
        <p:spPr>
          <a:xfrm>
            <a:off x="337785" y="141290"/>
            <a:ext cx="8918756" cy="5882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600" b="1" dirty="0">
                <a:solidFill>
                  <a:srgbClr val="65AECC"/>
                </a:solidFill>
                <a:latin typeface="Marianne" panose="02000000000000000000" pitchFamily="2" charset="0"/>
                <a:ea typeface="League Gothic"/>
                <a:cs typeface="League Gothic"/>
                <a:sym typeface="League Gothic"/>
              </a:rPr>
              <a:t>Les ressources mobilisables par le CSE</a:t>
            </a:r>
            <a:endParaRPr sz="3600" b="1" dirty="0">
              <a:solidFill>
                <a:srgbClr val="65AECC"/>
              </a:solidFill>
              <a:latin typeface="Marianne" panose="02000000000000000000" pitchFamily="2" charset="0"/>
              <a:ea typeface="League Gothic"/>
              <a:cs typeface="League Gothic"/>
              <a:sym typeface="League Gothic"/>
            </a:endParaRPr>
          </a:p>
        </p:txBody>
      </p:sp>
      <p:sp>
        <p:nvSpPr>
          <p:cNvPr id="3" name="Google Shape;95;p16">
            <a:extLst>
              <a:ext uri="{FF2B5EF4-FFF2-40B4-BE49-F238E27FC236}">
                <a16:creationId xmlns:a16="http://schemas.microsoft.com/office/drawing/2014/main" id="{00D68D20-DC96-AF70-FBEF-A13B1FA339FC}"/>
              </a:ext>
            </a:extLst>
          </p:cNvPr>
          <p:cNvSpPr txBox="1"/>
          <p:nvPr/>
        </p:nvSpPr>
        <p:spPr>
          <a:xfrm>
            <a:off x="201868" y="1034828"/>
            <a:ext cx="5284532" cy="2831400"/>
          </a:xfrm>
          <a:prstGeom prst="rect">
            <a:avLst/>
          </a:prstGeom>
          <a:noFill/>
          <a:ln>
            <a:noFill/>
          </a:ln>
        </p:spPr>
        <p:txBody>
          <a:bodyPr spcFirstLastPara="1" wrap="square" lIns="91425" tIns="91425" rIns="91425" bIns="91425" anchor="t" anchorCtr="0">
            <a:noAutofit/>
          </a:bodyPr>
          <a:lstStyle/>
          <a:p>
            <a:pPr algn="l"/>
            <a:r>
              <a:rPr lang="fr-FR" sz="2800" b="1" dirty="0">
                <a:solidFill>
                  <a:srgbClr val="7030A0"/>
                </a:solidFill>
                <a:latin typeface="Marianne" panose="02000000000000000000" pitchFamily="2" charset="0"/>
              </a:rPr>
              <a:t>L'inspection du travail </a:t>
            </a:r>
            <a:r>
              <a:rPr lang="fr-FR" sz="2400" b="1" dirty="0">
                <a:solidFill>
                  <a:srgbClr val="65AECC"/>
                </a:solidFill>
                <a:latin typeface="Marianne" panose="02000000000000000000" pitchFamily="2" charset="0"/>
              </a:rPr>
              <a:t>est chargée de veiller à la bonne application du droit du travail.</a:t>
            </a:r>
          </a:p>
          <a:p>
            <a:pPr algn="l"/>
            <a:r>
              <a:rPr lang="fr-FR" sz="2400" b="1" dirty="0">
                <a:solidFill>
                  <a:srgbClr val="65AECC"/>
                </a:solidFill>
                <a:latin typeface="Marianne" panose="02000000000000000000" pitchFamily="2" charset="0"/>
              </a:rPr>
              <a:t>À ce titre, elle informe et conseille les employeurs, les salariés et les représentants du personnel sur les dispositions applicables à leur situation et réalise des contrôles sur les lieux de travail. Elle peut intervenir dans des enquêtes d’accident du travail et être saisie par les élus au CSE</a:t>
            </a:r>
            <a:endParaRPr sz="2400" b="1" dirty="0">
              <a:solidFill>
                <a:schemeClr val="dk1"/>
              </a:solidFill>
              <a:latin typeface="Marianne" panose="02000000000000000000" pitchFamily="2" charset="0"/>
              <a:ea typeface="League Gothic"/>
              <a:cs typeface="League Gothic"/>
              <a:sym typeface="League Gothic"/>
            </a:endParaRPr>
          </a:p>
        </p:txBody>
      </p:sp>
      <p:sp>
        <p:nvSpPr>
          <p:cNvPr id="4" name="Google Shape;96;p16">
            <a:extLst>
              <a:ext uri="{FF2B5EF4-FFF2-40B4-BE49-F238E27FC236}">
                <a16:creationId xmlns:a16="http://schemas.microsoft.com/office/drawing/2014/main" id="{788AA329-2034-815C-E0E2-054AD9E1E52E}"/>
              </a:ext>
            </a:extLst>
          </p:cNvPr>
          <p:cNvSpPr txBox="1"/>
          <p:nvPr/>
        </p:nvSpPr>
        <p:spPr>
          <a:xfrm>
            <a:off x="5859230" y="779654"/>
            <a:ext cx="5605939" cy="5724614"/>
          </a:xfrm>
          <a:prstGeom prst="rect">
            <a:avLst/>
          </a:prstGeom>
          <a:noFill/>
          <a:ln>
            <a:noFill/>
          </a:ln>
        </p:spPr>
        <p:txBody>
          <a:bodyPr spcFirstLastPara="1" wrap="square" lIns="91425" tIns="91425" rIns="91425" bIns="91425" anchor="t" anchorCtr="0">
            <a:spAutoFit/>
          </a:bodyPr>
          <a:lstStyle/>
          <a:p>
            <a:r>
              <a:rPr lang="fr-FR" sz="2000" dirty="0">
                <a:solidFill>
                  <a:schemeClr val="bg1"/>
                </a:solidFill>
                <a:latin typeface="Marianne" panose="02000000000000000000" pitchFamily="2" charset="0"/>
              </a:rPr>
              <a:t>Les missions de l'inspection du travail sont les suivantes :</a:t>
            </a:r>
          </a:p>
          <a:p>
            <a:pPr marL="285750" indent="-285750">
              <a:buFont typeface="Wingdings" pitchFamily="2" charset="2"/>
              <a:buChar char="ü"/>
            </a:pPr>
            <a:r>
              <a:rPr lang="fr-FR" sz="2000" dirty="0">
                <a:solidFill>
                  <a:schemeClr val="bg1"/>
                </a:solidFill>
                <a:latin typeface="Marianne" panose="02000000000000000000" pitchFamily="2" charset="0"/>
              </a:rPr>
              <a:t>Informer : faciliter l'accès au droit permet un meilleur respect des lois et des règles</a:t>
            </a:r>
          </a:p>
          <a:p>
            <a:pPr marL="285750" indent="-285750">
              <a:buFont typeface="Wingdings" pitchFamily="2" charset="2"/>
              <a:buChar char="ü"/>
            </a:pPr>
            <a:r>
              <a:rPr lang="fr-FR" sz="2000" dirty="0">
                <a:solidFill>
                  <a:schemeClr val="bg1"/>
                </a:solidFill>
                <a:latin typeface="Marianne" panose="02000000000000000000" pitchFamily="2" charset="0"/>
              </a:rPr>
              <a:t>Conseiller : adapter l'information aux employeurs et aux salariés sur les dispositions applicables à leur situation</a:t>
            </a:r>
          </a:p>
          <a:p>
            <a:pPr marL="285750" indent="-285750">
              <a:buFont typeface="Wingdings" pitchFamily="2" charset="2"/>
              <a:buChar char="ü"/>
            </a:pPr>
            <a:r>
              <a:rPr lang="fr-FR" sz="2000" dirty="0">
                <a:solidFill>
                  <a:schemeClr val="bg1"/>
                </a:solidFill>
                <a:latin typeface="Marianne" panose="02000000000000000000" pitchFamily="2" charset="0"/>
              </a:rPr>
              <a:t>Concilier : servir d’intermédiaire entre employeur et salariés lors d'un conflit collectif du travail</a:t>
            </a:r>
          </a:p>
          <a:p>
            <a:pPr marL="285750" indent="-285750">
              <a:buFont typeface="Wingdings" pitchFamily="2" charset="2"/>
              <a:buChar char="ü"/>
            </a:pPr>
            <a:r>
              <a:rPr lang="fr-FR" sz="2000" dirty="0">
                <a:solidFill>
                  <a:schemeClr val="bg1"/>
                </a:solidFill>
                <a:latin typeface="Marianne" panose="02000000000000000000" pitchFamily="2" charset="0"/>
              </a:rPr>
              <a:t>Contrôler : vérifier l'application du droit du travail (santé, sécurité, représentation du personnel, durée du travail, travail illégal...)</a:t>
            </a:r>
          </a:p>
          <a:p>
            <a:r>
              <a:rPr lang="fr-FR" sz="2000" dirty="0">
                <a:solidFill>
                  <a:schemeClr val="bg1"/>
                </a:solidFill>
                <a:latin typeface="Marianne" panose="02000000000000000000" pitchFamily="2" charset="0"/>
              </a:rPr>
              <a:t>Dans certaines situations, l'employeur doit obtenir son autorisation avant d'agir (ex : licenciement d’un représentant du personnel).</a:t>
            </a:r>
          </a:p>
        </p:txBody>
      </p:sp>
      <p:sp>
        <p:nvSpPr>
          <p:cNvPr id="6" name="Rectangle : coins arrondis 5">
            <a:extLst>
              <a:ext uri="{FF2B5EF4-FFF2-40B4-BE49-F238E27FC236}">
                <a16:creationId xmlns:a16="http://schemas.microsoft.com/office/drawing/2014/main" id="{AABA1E65-3078-5E37-43F1-DAD0CD64E2F2}"/>
              </a:ext>
            </a:extLst>
          </p:cNvPr>
          <p:cNvSpPr/>
          <p:nvPr/>
        </p:nvSpPr>
        <p:spPr>
          <a:xfrm>
            <a:off x="2391508" y="5627077"/>
            <a:ext cx="3281307" cy="1089633"/>
          </a:xfrm>
          <a:prstGeom prst="round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L’inspecteur du travail de l’entreprise :</a:t>
            </a:r>
          </a:p>
          <a:p>
            <a:pPr algn="ctr"/>
            <a:r>
              <a:rPr lang="fr-FR" sz="1600" dirty="0"/>
              <a:t>Nom</a:t>
            </a:r>
          </a:p>
          <a:p>
            <a:pPr algn="ctr"/>
            <a:r>
              <a:rPr lang="fr-FR" sz="1600" dirty="0"/>
              <a:t>Tel.</a:t>
            </a:r>
          </a:p>
        </p:txBody>
      </p:sp>
    </p:spTree>
    <p:extLst>
      <p:ext uri="{BB962C8B-B14F-4D97-AF65-F5344CB8AC3E}">
        <p14:creationId xmlns:p14="http://schemas.microsoft.com/office/powerpoint/2010/main" val="2450659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94;p16">
            <a:extLst>
              <a:ext uri="{FF2B5EF4-FFF2-40B4-BE49-F238E27FC236}">
                <a16:creationId xmlns:a16="http://schemas.microsoft.com/office/drawing/2014/main" id="{9FBB1E61-068D-355D-4692-FAF5D4194A63}"/>
              </a:ext>
            </a:extLst>
          </p:cNvPr>
          <p:cNvSpPr txBox="1"/>
          <p:nvPr/>
        </p:nvSpPr>
        <p:spPr>
          <a:xfrm>
            <a:off x="467146" y="68995"/>
            <a:ext cx="8944139" cy="641779"/>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fr" sz="3600" b="1" dirty="0">
                <a:solidFill>
                  <a:srgbClr val="65AECC"/>
                </a:solidFill>
                <a:latin typeface="Marianne" panose="02000000000000000000" pitchFamily="2" charset="0"/>
                <a:ea typeface="League Gothic"/>
                <a:cs typeface="League Gothic"/>
                <a:sym typeface="League Gothic"/>
              </a:rPr>
              <a:t>Les ressources mobilisables par le CSE</a:t>
            </a:r>
            <a:endParaRPr sz="3600" b="1" dirty="0">
              <a:solidFill>
                <a:srgbClr val="65AECC"/>
              </a:solidFill>
              <a:latin typeface="Marianne" panose="02000000000000000000" pitchFamily="2" charset="0"/>
              <a:ea typeface="League Gothic"/>
              <a:cs typeface="League Gothic"/>
              <a:sym typeface="League Gothic"/>
            </a:endParaRPr>
          </a:p>
        </p:txBody>
      </p:sp>
      <p:sp>
        <p:nvSpPr>
          <p:cNvPr id="3" name="Google Shape;95;p16">
            <a:extLst>
              <a:ext uri="{FF2B5EF4-FFF2-40B4-BE49-F238E27FC236}">
                <a16:creationId xmlns:a16="http://schemas.microsoft.com/office/drawing/2014/main" id="{E67D8F1B-74C3-D218-66A3-694B380A2B9B}"/>
              </a:ext>
            </a:extLst>
          </p:cNvPr>
          <p:cNvSpPr txBox="1"/>
          <p:nvPr/>
        </p:nvSpPr>
        <p:spPr>
          <a:xfrm>
            <a:off x="344409" y="917154"/>
            <a:ext cx="4523013" cy="2831400"/>
          </a:xfrm>
          <a:prstGeom prst="rect">
            <a:avLst/>
          </a:prstGeom>
          <a:noFill/>
          <a:ln>
            <a:noFill/>
          </a:ln>
        </p:spPr>
        <p:txBody>
          <a:bodyPr spcFirstLastPara="1" wrap="square" lIns="91425" tIns="91425" rIns="91425" bIns="91425" anchor="t" anchorCtr="0">
            <a:noAutofit/>
          </a:bodyPr>
          <a:lstStyle/>
          <a:p>
            <a:pPr marL="0" lvl="0" indent="0" algn="l" rtl="0">
              <a:spcBef>
                <a:spcPts val="800"/>
              </a:spcBef>
              <a:spcAft>
                <a:spcPts val="0"/>
              </a:spcAft>
              <a:buClr>
                <a:schemeClr val="dk1"/>
              </a:buClr>
              <a:buSzPts val="1100"/>
              <a:buFont typeface="Arial"/>
              <a:buNone/>
            </a:pPr>
            <a:r>
              <a:rPr lang="fr-FR" sz="2400" b="1" dirty="0">
                <a:solidFill>
                  <a:srgbClr val="7030A0"/>
                </a:solidFill>
                <a:latin typeface="Marianne" panose="02000000000000000000" pitchFamily="2" charset="0"/>
                <a:ea typeface="League Gothic"/>
                <a:cs typeface="League Gothic"/>
                <a:sym typeface="League Gothic"/>
              </a:rPr>
              <a:t>Les agents des services de prévention des organismes de sécurité sociale (Carsat, MSA) et l’OPPBTP </a:t>
            </a:r>
            <a:r>
              <a:rPr lang="fr-FR" sz="2400" b="1" dirty="0">
                <a:solidFill>
                  <a:srgbClr val="65AECC"/>
                </a:solidFill>
                <a:latin typeface="Marianne" panose="02000000000000000000" pitchFamily="2" charset="0"/>
                <a:ea typeface="League Gothic"/>
                <a:cs typeface="League Gothic"/>
                <a:sym typeface="League Gothic"/>
              </a:rPr>
              <a:t>aident les entreprises à détecter et évaluer et </a:t>
            </a:r>
            <a:r>
              <a:rPr lang="fr-FR" sz="2400" b="1" dirty="0">
                <a:solidFill>
                  <a:srgbClr val="65AECC"/>
                </a:solidFill>
                <a:latin typeface="Marianne" panose="02000000000000000000" pitchFamily="2" charset="0"/>
                <a:sym typeface="League Gothic"/>
              </a:rPr>
              <a:t>prévenir leurs </a:t>
            </a:r>
            <a:r>
              <a:rPr lang="fr-FR" sz="2400" b="1" dirty="0">
                <a:solidFill>
                  <a:srgbClr val="65AECC"/>
                </a:solidFill>
                <a:latin typeface="Marianne" panose="02000000000000000000" pitchFamily="2" charset="0"/>
                <a:ea typeface="League Gothic"/>
                <a:cs typeface="League Gothic"/>
                <a:sym typeface="League Gothic"/>
              </a:rPr>
              <a:t>risques professionnels pour réduire le nombre et la gravité des accidents du travail et des maladies </a:t>
            </a:r>
            <a:r>
              <a:rPr lang="fr-FR" sz="2400" b="1" dirty="0">
                <a:solidFill>
                  <a:srgbClr val="65AECC"/>
                </a:solidFill>
                <a:latin typeface="Marianne" panose="02000000000000000000" pitchFamily="2" charset="0"/>
                <a:sym typeface="League Gothic"/>
              </a:rPr>
              <a:t>professionnelles</a:t>
            </a:r>
            <a:endParaRPr sz="2400" b="1" dirty="0">
              <a:solidFill>
                <a:srgbClr val="65AECC"/>
              </a:solidFill>
              <a:latin typeface="Marianne" panose="02000000000000000000" pitchFamily="2" charset="0"/>
              <a:sym typeface="League Gothic"/>
            </a:endParaRPr>
          </a:p>
        </p:txBody>
      </p:sp>
      <p:sp>
        <p:nvSpPr>
          <p:cNvPr id="4" name="Google Shape;96;p16">
            <a:extLst>
              <a:ext uri="{FF2B5EF4-FFF2-40B4-BE49-F238E27FC236}">
                <a16:creationId xmlns:a16="http://schemas.microsoft.com/office/drawing/2014/main" id="{CE876656-F20D-CCAB-3C51-443D3C46E7FD}"/>
              </a:ext>
            </a:extLst>
          </p:cNvPr>
          <p:cNvSpPr txBox="1"/>
          <p:nvPr/>
        </p:nvSpPr>
        <p:spPr>
          <a:xfrm>
            <a:off x="5858928" y="878645"/>
            <a:ext cx="5657024" cy="4493508"/>
          </a:xfrm>
          <a:prstGeom prst="rect">
            <a:avLst/>
          </a:prstGeom>
          <a:noFill/>
          <a:ln>
            <a:noFill/>
          </a:ln>
        </p:spPr>
        <p:txBody>
          <a:bodyPr spcFirstLastPara="1" wrap="square" lIns="91425" tIns="91425" rIns="91425" bIns="91425" anchor="t" anchorCtr="0">
            <a:spAutoFit/>
          </a:bodyPr>
          <a:lstStyle/>
          <a:p>
            <a:pPr algn="l"/>
            <a:r>
              <a:rPr lang="fr-FR" sz="2000" i="0" dirty="0">
                <a:solidFill>
                  <a:schemeClr val="bg1"/>
                </a:solidFill>
                <a:effectLst/>
                <a:latin typeface="Marianne" panose="02000000000000000000" pitchFamily="2" charset="0"/>
              </a:rPr>
              <a:t>Les services de prévention des Carsat et de la MSA, ainsi que l’OPPBTP :</a:t>
            </a:r>
          </a:p>
          <a:p>
            <a:pPr marL="285750" indent="-285750" algn="l">
              <a:buFont typeface="Wingdings" pitchFamily="2" charset="2"/>
              <a:buChar char="ü"/>
            </a:pPr>
            <a:r>
              <a:rPr lang="fr-FR" sz="2000" i="0" dirty="0">
                <a:solidFill>
                  <a:schemeClr val="bg1"/>
                </a:solidFill>
                <a:effectLst/>
                <a:latin typeface="Marianne" panose="02000000000000000000" pitchFamily="2" charset="0"/>
              </a:rPr>
              <a:t>Conseillent les entreprises en matière de prévention des risques et sur des risques spécifiques (TMS, RPS, chimiques, etc.)</a:t>
            </a:r>
          </a:p>
          <a:p>
            <a:pPr marL="285750" indent="-285750" algn="l">
              <a:buFont typeface="Wingdings" pitchFamily="2" charset="2"/>
              <a:buChar char="ü"/>
            </a:pPr>
            <a:r>
              <a:rPr lang="fr-FR" sz="2000" i="0" dirty="0">
                <a:solidFill>
                  <a:schemeClr val="bg1"/>
                </a:solidFill>
                <a:effectLst/>
                <a:latin typeface="Marianne" panose="02000000000000000000" pitchFamily="2" charset="0"/>
              </a:rPr>
              <a:t>Proposent des actions de sensibilisation et de formation</a:t>
            </a:r>
          </a:p>
          <a:p>
            <a:pPr marL="285750" indent="-285750" algn="l">
              <a:buFont typeface="Wingdings" pitchFamily="2" charset="2"/>
              <a:buChar char="ü"/>
            </a:pPr>
            <a:r>
              <a:rPr lang="fr-FR" sz="2000" dirty="0">
                <a:solidFill>
                  <a:schemeClr val="bg1"/>
                </a:solidFill>
                <a:latin typeface="Marianne" panose="02000000000000000000" pitchFamily="2" charset="0"/>
              </a:rPr>
              <a:t>Mettent à disposition des ressources méthodologiques (guides, dépliants, affiches, aides financières, etc.)</a:t>
            </a:r>
          </a:p>
          <a:p>
            <a:pPr algn="l"/>
            <a:r>
              <a:rPr lang="fr-FR" sz="2000" dirty="0">
                <a:solidFill>
                  <a:schemeClr val="bg1"/>
                </a:solidFill>
                <a:latin typeface="Marianne" panose="02000000000000000000" pitchFamily="2" charset="0"/>
              </a:rPr>
              <a:t>Le service social des Carsat et de la MSA accompagne les salariés en risque de désinsertion professionnelle (inaptitude, arrêt de longue durée, etc.)</a:t>
            </a:r>
          </a:p>
        </p:txBody>
      </p:sp>
      <p:graphicFrame>
        <p:nvGraphicFramePr>
          <p:cNvPr id="5" name="Tableau 4">
            <a:extLst>
              <a:ext uri="{FF2B5EF4-FFF2-40B4-BE49-F238E27FC236}">
                <a16:creationId xmlns:a16="http://schemas.microsoft.com/office/drawing/2014/main" id="{B1E650D2-7B0D-3EC4-F8A1-93EC238C2873}"/>
              </a:ext>
            </a:extLst>
          </p:cNvPr>
          <p:cNvGraphicFramePr>
            <a:graphicFrameLocks noGrp="1"/>
          </p:cNvGraphicFramePr>
          <p:nvPr>
            <p:extLst>
              <p:ext uri="{D42A27DB-BD31-4B8C-83A1-F6EECF244321}">
                <p14:modId xmlns:p14="http://schemas.microsoft.com/office/powerpoint/2010/main" val="877083505"/>
              </p:ext>
            </p:extLst>
          </p:nvPr>
        </p:nvGraphicFramePr>
        <p:xfrm>
          <a:off x="4324183" y="5540024"/>
          <a:ext cx="5203341" cy="1310640"/>
        </p:xfrm>
        <a:graphic>
          <a:graphicData uri="http://schemas.openxmlformats.org/drawingml/2006/table">
            <a:tbl>
              <a:tblPr firstRow="1" bandRow="1">
                <a:tableStyleId>{85BE263C-DBD7-4A20-BB59-AAB30ACAA65A}</a:tableStyleId>
              </a:tblPr>
              <a:tblGrid>
                <a:gridCol w="1393385">
                  <a:extLst>
                    <a:ext uri="{9D8B030D-6E8A-4147-A177-3AD203B41FA5}">
                      <a16:colId xmlns:a16="http://schemas.microsoft.com/office/drawing/2014/main" val="188408373"/>
                    </a:ext>
                  </a:extLst>
                </a:gridCol>
                <a:gridCol w="3809956">
                  <a:extLst>
                    <a:ext uri="{9D8B030D-6E8A-4147-A177-3AD203B41FA5}">
                      <a16:colId xmlns:a16="http://schemas.microsoft.com/office/drawing/2014/main" val="2204440694"/>
                    </a:ext>
                  </a:extLst>
                </a:gridCol>
              </a:tblGrid>
              <a:tr h="266583">
                <a:tc>
                  <a:txBody>
                    <a:bodyPr/>
                    <a:lstStyle/>
                    <a:p>
                      <a:pPr algn="ctr"/>
                      <a:r>
                        <a:rPr lang="fr-FR" sz="1400" dirty="0">
                          <a:latin typeface="Marianne" panose="02000000000000000000" pitchFamily="2" charset="0"/>
                        </a:rPr>
                        <a:t>Organismes</a:t>
                      </a:r>
                    </a:p>
                  </a:txBody>
                  <a:tcPr/>
                </a:tc>
                <a:tc>
                  <a:txBody>
                    <a:bodyPr/>
                    <a:lstStyle/>
                    <a:p>
                      <a:pPr algn="ctr"/>
                      <a:r>
                        <a:rPr lang="fr-FR" sz="1400" dirty="0">
                          <a:latin typeface="Marianne" panose="02000000000000000000" pitchFamily="2" charset="0"/>
                        </a:rPr>
                        <a:t>Périmètre</a:t>
                      </a:r>
                    </a:p>
                  </a:txBody>
                  <a:tcPr/>
                </a:tc>
                <a:extLst>
                  <a:ext uri="{0D108BD9-81ED-4DB2-BD59-A6C34878D82A}">
                    <a16:rowId xmlns:a16="http://schemas.microsoft.com/office/drawing/2014/main" val="1270845213"/>
                  </a:ext>
                </a:extLst>
              </a:tr>
              <a:tr h="243068">
                <a:tc>
                  <a:txBody>
                    <a:bodyPr/>
                    <a:lstStyle/>
                    <a:p>
                      <a:pPr algn="ctr"/>
                      <a:r>
                        <a:rPr lang="fr-FR" sz="1600" b="1" dirty="0">
                          <a:solidFill>
                            <a:schemeClr val="tx1"/>
                          </a:solidFill>
                          <a:latin typeface="Marianne" panose="02000000000000000000" pitchFamily="2" charset="0"/>
                        </a:rPr>
                        <a:t>Carsat</a:t>
                      </a:r>
                    </a:p>
                  </a:txBody>
                  <a:tcPr>
                    <a:solidFill>
                      <a:schemeClr val="accent2">
                        <a:lumMod val="40000"/>
                        <a:lumOff val="60000"/>
                      </a:schemeClr>
                    </a:solidFill>
                  </a:tcPr>
                </a:tc>
                <a:tc>
                  <a:txBody>
                    <a:bodyPr/>
                    <a:lstStyle/>
                    <a:p>
                      <a:r>
                        <a:rPr lang="fr-FR" sz="1200" dirty="0">
                          <a:solidFill>
                            <a:schemeClr val="tx1"/>
                          </a:solidFill>
                          <a:latin typeface="Marianne" panose="02000000000000000000" pitchFamily="2" charset="0"/>
                        </a:rPr>
                        <a:t>Entreprises et salariés du régime général</a:t>
                      </a:r>
                    </a:p>
                  </a:txBody>
                  <a:tcPr>
                    <a:solidFill>
                      <a:schemeClr val="accent2">
                        <a:lumMod val="40000"/>
                        <a:lumOff val="60000"/>
                      </a:schemeClr>
                    </a:solidFill>
                  </a:tcPr>
                </a:tc>
                <a:extLst>
                  <a:ext uri="{0D108BD9-81ED-4DB2-BD59-A6C34878D82A}">
                    <a16:rowId xmlns:a16="http://schemas.microsoft.com/office/drawing/2014/main" val="4082739602"/>
                  </a:ext>
                </a:extLst>
              </a:tr>
              <a:tr h="246251">
                <a:tc>
                  <a:txBody>
                    <a:bodyPr/>
                    <a:lstStyle/>
                    <a:p>
                      <a:pPr algn="ctr"/>
                      <a:r>
                        <a:rPr lang="fr-FR" sz="1600" b="1" dirty="0">
                          <a:solidFill>
                            <a:schemeClr val="tx1"/>
                          </a:solidFill>
                          <a:latin typeface="Marianne" panose="02000000000000000000" pitchFamily="2" charset="0"/>
                        </a:rPr>
                        <a:t>MSA</a:t>
                      </a:r>
                    </a:p>
                  </a:txBody>
                  <a:tcPr>
                    <a:solidFill>
                      <a:schemeClr val="accent2">
                        <a:lumMod val="40000"/>
                        <a:lumOff val="60000"/>
                      </a:schemeClr>
                    </a:solidFill>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200" dirty="0">
                          <a:solidFill>
                            <a:schemeClr val="tx1"/>
                          </a:solidFill>
                          <a:latin typeface="Marianne" panose="02000000000000000000" pitchFamily="2" charset="0"/>
                        </a:rPr>
                        <a:t>Entreprises et salariés du régime agricole</a:t>
                      </a:r>
                    </a:p>
                  </a:txBody>
                  <a:tcPr>
                    <a:solidFill>
                      <a:schemeClr val="accent2">
                        <a:lumMod val="40000"/>
                        <a:lumOff val="60000"/>
                      </a:schemeClr>
                    </a:solidFill>
                  </a:tcPr>
                </a:tc>
                <a:extLst>
                  <a:ext uri="{0D108BD9-81ED-4DB2-BD59-A6C34878D82A}">
                    <a16:rowId xmlns:a16="http://schemas.microsoft.com/office/drawing/2014/main" val="3373066873"/>
                  </a:ext>
                </a:extLst>
              </a:tr>
              <a:tr h="251201">
                <a:tc>
                  <a:txBody>
                    <a:bodyPr/>
                    <a:lstStyle/>
                    <a:p>
                      <a:pPr algn="ctr"/>
                      <a:r>
                        <a:rPr lang="fr-FR" sz="1600" b="1" dirty="0">
                          <a:solidFill>
                            <a:schemeClr val="tx1"/>
                          </a:solidFill>
                          <a:latin typeface="Marianne" panose="02000000000000000000" pitchFamily="2" charset="0"/>
                        </a:rPr>
                        <a:t>OPPBTP</a:t>
                      </a:r>
                    </a:p>
                  </a:txBody>
                  <a:tcPr>
                    <a:solidFill>
                      <a:schemeClr val="accent2">
                        <a:lumMod val="40000"/>
                        <a:lumOff val="60000"/>
                      </a:schemeClr>
                    </a:solidFill>
                  </a:tcPr>
                </a:tc>
                <a:tc>
                  <a:txBody>
                    <a:bodyPr/>
                    <a:lstStyle/>
                    <a:p>
                      <a:r>
                        <a:rPr lang="fr-FR" sz="1200" dirty="0">
                          <a:solidFill>
                            <a:schemeClr val="tx1"/>
                          </a:solidFill>
                          <a:latin typeface="Marianne" panose="02000000000000000000" pitchFamily="2" charset="0"/>
                        </a:rPr>
                        <a:t>Entreprises du bâtiment et des travaux publics</a:t>
                      </a:r>
                    </a:p>
                  </a:txBody>
                  <a:tcPr>
                    <a:solidFill>
                      <a:schemeClr val="accent2">
                        <a:lumMod val="40000"/>
                        <a:lumOff val="60000"/>
                      </a:schemeClr>
                    </a:solidFill>
                  </a:tcPr>
                </a:tc>
                <a:extLst>
                  <a:ext uri="{0D108BD9-81ED-4DB2-BD59-A6C34878D82A}">
                    <a16:rowId xmlns:a16="http://schemas.microsoft.com/office/drawing/2014/main" val="3225503355"/>
                  </a:ext>
                </a:extLst>
              </a:tr>
            </a:tbl>
          </a:graphicData>
        </a:graphic>
      </p:graphicFrame>
      <p:sp>
        <p:nvSpPr>
          <p:cNvPr id="7" name="Rectangle : coins arrondis 6">
            <a:extLst>
              <a:ext uri="{FF2B5EF4-FFF2-40B4-BE49-F238E27FC236}">
                <a16:creationId xmlns:a16="http://schemas.microsoft.com/office/drawing/2014/main" id="{2BD42252-A79E-2AE9-0DA4-36361D073C30}"/>
              </a:ext>
            </a:extLst>
          </p:cNvPr>
          <p:cNvSpPr/>
          <p:nvPr/>
        </p:nvSpPr>
        <p:spPr>
          <a:xfrm>
            <a:off x="251209" y="5448185"/>
            <a:ext cx="3281307" cy="1310640"/>
          </a:xfrm>
          <a:prstGeom prst="roundRect">
            <a:avLst/>
          </a:prstGeom>
          <a:solidFill>
            <a:srgbClr val="7030A0"/>
          </a:solidFill>
          <a:ln>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sz="1600" dirty="0"/>
              <a:t>L’interlocuteur de l’entreprise :</a:t>
            </a:r>
          </a:p>
          <a:p>
            <a:pPr algn="ctr"/>
            <a:r>
              <a:rPr lang="fr-FR" sz="1600" dirty="0"/>
              <a:t>Structure</a:t>
            </a:r>
          </a:p>
          <a:p>
            <a:pPr algn="ctr"/>
            <a:r>
              <a:rPr lang="fr-FR" sz="1600" dirty="0"/>
              <a:t>Nom</a:t>
            </a:r>
          </a:p>
          <a:p>
            <a:pPr algn="ctr"/>
            <a:r>
              <a:rPr lang="fr-FR" sz="1600" dirty="0"/>
              <a:t>Tel.</a:t>
            </a:r>
          </a:p>
        </p:txBody>
      </p:sp>
    </p:spTree>
    <p:extLst>
      <p:ext uri="{BB962C8B-B14F-4D97-AF65-F5344CB8AC3E}">
        <p14:creationId xmlns:p14="http://schemas.microsoft.com/office/powerpoint/2010/main" val="1037984166"/>
      </p:ext>
    </p:extLst>
  </p:cSld>
  <p:clrMapOvr>
    <a:masterClrMapping/>
  </p:clrMapOvr>
</p:sld>
</file>

<file path=ppt/theme/theme1.xml><?xml version="1.0" encoding="utf-8"?>
<a:theme xmlns:a="http://schemas.openxmlformats.org/drawingml/2006/main" name="2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2357</Words>
  <Application>Microsoft Macintosh PowerPoint</Application>
  <PresentationFormat>Grand écran</PresentationFormat>
  <Paragraphs>185</Paragraphs>
  <Slides>9</Slides>
  <Notes>9</Notes>
  <HiddenSlides>0</HiddenSlides>
  <MMClips>0</MMClips>
  <ScaleCrop>false</ScaleCrop>
  <HeadingPairs>
    <vt:vector size="6" baseType="variant">
      <vt:variant>
        <vt:lpstr>Polices utilisées</vt:lpstr>
      </vt:variant>
      <vt:variant>
        <vt:i4>8</vt:i4>
      </vt:variant>
      <vt:variant>
        <vt:lpstr>Thème</vt:lpstr>
      </vt:variant>
      <vt:variant>
        <vt:i4>3</vt:i4>
      </vt:variant>
      <vt:variant>
        <vt:lpstr>Titres des diapositives</vt:lpstr>
      </vt:variant>
      <vt:variant>
        <vt:i4>9</vt:i4>
      </vt:variant>
    </vt:vector>
  </HeadingPairs>
  <TitlesOfParts>
    <vt:vector size="20" baseType="lpstr">
      <vt:lpstr>Arial</vt:lpstr>
      <vt:lpstr>Calibri</vt:lpstr>
      <vt:lpstr>Calibri Light</vt:lpstr>
      <vt:lpstr>Century Gothic</vt:lpstr>
      <vt:lpstr>Marianne</vt:lpstr>
      <vt:lpstr>notosans-bold</vt:lpstr>
      <vt:lpstr>opensans-regular</vt:lpstr>
      <vt:lpstr>Wingdings</vt:lpstr>
      <vt:lpstr>2_Thème Office</vt:lpstr>
      <vt:lpstr>Thème Office</vt:lpstr>
      <vt:lpstr>1_Thème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c.levrat</dc:creator>
  <cp:lastModifiedBy>c.levrat</cp:lastModifiedBy>
  <cp:revision>18</cp:revision>
  <dcterms:created xsi:type="dcterms:W3CDTF">2024-03-22T15:20:09Z</dcterms:created>
  <dcterms:modified xsi:type="dcterms:W3CDTF">2024-04-10T07:29:50Z</dcterms:modified>
</cp:coreProperties>
</file>