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84" r:id="rId2"/>
    <p:sldMasterId id="2147483660" r:id="rId3"/>
  </p:sldMasterIdLst>
  <p:notesMasterIdLst>
    <p:notesMasterId r:id="rId22"/>
  </p:notesMasterIdLst>
  <p:sldIdLst>
    <p:sldId id="256" r:id="rId4"/>
    <p:sldId id="257" r:id="rId5"/>
    <p:sldId id="264" r:id="rId6"/>
    <p:sldId id="1700" r:id="rId7"/>
    <p:sldId id="1701" r:id="rId8"/>
    <p:sldId id="281" r:id="rId9"/>
    <p:sldId id="273" r:id="rId10"/>
    <p:sldId id="276" r:id="rId11"/>
    <p:sldId id="266" r:id="rId12"/>
    <p:sldId id="1695" r:id="rId13"/>
    <p:sldId id="1697" r:id="rId14"/>
    <p:sldId id="267" r:id="rId15"/>
    <p:sldId id="372" r:id="rId16"/>
    <p:sldId id="268" r:id="rId17"/>
    <p:sldId id="1688" r:id="rId18"/>
    <p:sldId id="270" r:id="rId19"/>
    <p:sldId id="271" r:id="rId20"/>
    <p:sldId id="1702"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275F23-5B56-BA14-9011-DB59A5B83903}" name="CHAZAL Nathalie" initials="CN" userId="S::nathalie.chazal@carsat-lr.fr::c59c1ae5-43de-4181-901b-be4ead6382e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44"/>
    <p:restoredTop sz="95048"/>
  </p:normalViewPr>
  <p:slideViewPr>
    <p:cSldViewPr snapToGrid="0">
      <p:cViewPr varScale="1">
        <p:scale>
          <a:sx n="138" d="100"/>
          <a:sy n="138" d="100"/>
        </p:scale>
        <p:origin x="4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9FE1FA-09FA-804A-BDE1-CEF378157F49}" type="doc">
      <dgm:prSet loTypeId="urn:microsoft.com/office/officeart/2005/8/layout/radial5" loCatId="" qsTypeId="urn:microsoft.com/office/officeart/2005/8/quickstyle/simple1" qsCatId="simple" csTypeId="urn:microsoft.com/office/officeart/2005/8/colors/accent1_5" csCatId="accent1" phldr="1"/>
      <dgm:spPr/>
      <dgm:t>
        <a:bodyPr/>
        <a:lstStyle/>
        <a:p>
          <a:endParaRPr lang="fr-FR"/>
        </a:p>
      </dgm:t>
    </dgm:pt>
    <dgm:pt modelId="{D8A8915B-B561-B247-958F-BB0AAD7D0ECC}">
      <dgm:prSet phldrT="[Texte]"/>
      <dgm:spPr/>
      <dgm:t>
        <a:bodyPr/>
        <a:lstStyle/>
        <a:p>
          <a:r>
            <a:rPr lang="fr-FR" dirty="0"/>
            <a:t>Les acteurs mobilisables</a:t>
          </a:r>
        </a:p>
      </dgm:t>
    </dgm:pt>
    <dgm:pt modelId="{75A3D828-C084-984D-A916-EFAEB8894E58}" type="parTrans" cxnId="{3E29D0A9-4160-3A45-9D39-4CD878CA950E}">
      <dgm:prSet/>
      <dgm:spPr/>
      <dgm:t>
        <a:bodyPr/>
        <a:lstStyle/>
        <a:p>
          <a:endParaRPr lang="fr-FR"/>
        </a:p>
      </dgm:t>
    </dgm:pt>
    <dgm:pt modelId="{4D42EB45-4B8F-744D-923C-C7FE0975B3BB}" type="sibTrans" cxnId="{3E29D0A9-4160-3A45-9D39-4CD878CA950E}">
      <dgm:prSet/>
      <dgm:spPr/>
      <dgm:t>
        <a:bodyPr/>
        <a:lstStyle/>
        <a:p>
          <a:endParaRPr lang="fr-FR"/>
        </a:p>
      </dgm:t>
    </dgm:pt>
    <dgm:pt modelId="{902B0EF9-0A30-1645-A71D-7060F3E32B2C}">
      <dgm:prSet phldrT="[Texte]"/>
      <dgm:spPr/>
      <dgm:t>
        <a:bodyPr/>
        <a:lstStyle/>
        <a:p>
          <a:r>
            <a:rPr lang="fr-FR" dirty="0"/>
            <a:t>Le SPSTI et sa cellule PDP</a:t>
          </a:r>
        </a:p>
      </dgm:t>
    </dgm:pt>
    <dgm:pt modelId="{924671F6-5C59-1F42-BB33-73287D9EA956}" type="parTrans" cxnId="{8A357081-66D1-2147-BAF8-78C6916460DB}">
      <dgm:prSet/>
      <dgm:spPr/>
      <dgm:t>
        <a:bodyPr/>
        <a:lstStyle/>
        <a:p>
          <a:endParaRPr lang="fr-FR"/>
        </a:p>
      </dgm:t>
    </dgm:pt>
    <dgm:pt modelId="{E184345A-A6CA-2240-8F59-333BE49DE077}" type="sibTrans" cxnId="{8A357081-66D1-2147-BAF8-78C6916460DB}">
      <dgm:prSet/>
      <dgm:spPr/>
      <dgm:t>
        <a:bodyPr/>
        <a:lstStyle/>
        <a:p>
          <a:endParaRPr lang="fr-FR"/>
        </a:p>
      </dgm:t>
    </dgm:pt>
    <dgm:pt modelId="{D59ACAC6-41EA-6E44-97CE-9C7EE94E8C20}">
      <dgm:prSet phldrT="[Texte]"/>
      <dgm:spPr/>
      <dgm:t>
        <a:bodyPr/>
        <a:lstStyle/>
        <a:p>
          <a:r>
            <a:rPr lang="fr-FR" dirty="0"/>
            <a:t>Assurance maladie (CPAM, Carsat)</a:t>
          </a:r>
        </a:p>
      </dgm:t>
    </dgm:pt>
    <dgm:pt modelId="{DC05AADE-B6AB-F04F-9FDC-EC29365E4CA1}" type="parTrans" cxnId="{19C896B3-C784-184B-9ECB-9C61C4E93225}">
      <dgm:prSet/>
      <dgm:spPr/>
      <dgm:t>
        <a:bodyPr/>
        <a:lstStyle/>
        <a:p>
          <a:endParaRPr lang="fr-FR"/>
        </a:p>
      </dgm:t>
    </dgm:pt>
    <dgm:pt modelId="{E0547EC6-A46C-AD46-B306-9FE6E9DB61FF}" type="sibTrans" cxnId="{19C896B3-C784-184B-9ECB-9C61C4E93225}">
      <dgm:prSet/>
      <dgm:spPr/>
      <dgm:t>
        <a:bodyPr/>
        <a:lstStyle/>
        <a:p>
          <a:endParaRPr lang="fr-FR"/>
        </a:p>
      </dgm:t>
    </dgm:pt>
    <dgm:pt modelId="{DEBF77C5-A8B9-7848-A09E-2A718386686C}">
      <dgm:prSet phldrT="[Texte]"/>
      <dgm:spPr/>
      <dgm:t>
        <a:bodyPr/>
        <a:lstStyle/>
        <a:p>
          <a:r>
            <a:rPr lang="fr-FR" dirty="0"/>
            <a:t>Agefiph</a:t>
          </a:r>
        </a:p>
      </dgm:t>
    </dgm:pt>
    <dgm:pt modelId="{6F3C7B37-D621-0C46-90E3-EDE182F13587}" type="parTrans" cxnId="{AD5DFE21-4200-724E-BFC9-AF5155148558}">
      <dgm:prSet/>
      <dgm:spPr/>
      <dgm:t>
        <a:bodyPr/>
        <a:lstStyle/>
        <a:p>
          <a:endParaRPr lang="fr-FR"/>
        </a:p>
      </dgm:t>
    </dgm:pt>
    <dgm:pt modelId="{88AB8574-DE3E-BF40-B28C-FCF781F782A1}" type="sibTrans" cxnId="{AD5DFE21-4200-724E-BFC9-AF5155148558}">
      <dgm:prSet/>
      <dgm:spPr/>
      <dgm:t>
        <a:bodyPr/>
        <a:lstStyle/>
        <a:p>
          <a:endParaRPr lang="fr-FR"/>
        </a:p>
      </dgm:t>
    </dgm:pt>
    <dgm:pt modelId="{29E7B797-DA4E-F24E-A33F-F2D273DEC1CA}">
      <dgm:prSet phldrT="[Texte]"/>
      <dgm:spPr/>
      <dgm:t>
        <a:bodyPr/>
        <a:lstStyle/>
        <a:p>
          <a:r>
            <a:rPr lang="fr-FR" dirty="0"/>
            <a:t>Cap Emploi</a:t>
          </a:r>
        </a:p>
      </dgm:t>
    </dgm:pt>
    <dgm:pt modelId="{2C6889A9-52B0-8D4B-8366-297945E7AF5B}" type="parTrans" cxnId="{76FFD41D-42CE-4E44-8607-8AA19F5DC3DD}">
      <dgm:prSet/>
      <dgm:spPr/>
      <dgm:t>
        <a:bodyPr/>
        <a:lstStyle/>
        <a:p>
          <a:endParaRPr lang="fr-FR"/>
        </a:p>
      </dgm:t>
    </dgm:pt>
    <dgm:pt modelId="{3FAF8EF1-C639-FF45-AE7E-A35039170331}" type="sibTrans" cxnId="{76FFD41D-42CE-4E44-8607-8AA19F5DC3DD}">
      <dgm:prSet/>
      <dgm:spPr/>
      <dgm:t>
        <a:bodyPr/>
        <a:lstStyle/>
        <a:p>
          <a:endParaRPr lang="fr-FR"/>
        </a:p>
      </dgm:t>
    </dgm:pt>
    <dgm:pt modelId="{2E5F166E-ED39-E947-8241-8200D29248E5}">
      <dgm:prSet phldrT="[Texte]"/>
      <dgm:spPr/>
      <dgm:t>
        <a:bodyPr/>
        <a:lstStyle/>
        <a:p>
          <a:r>
            <a:rPr lang="fr-FR" dirty="0"/>
            <a:t>MSA</a:t>
          </a:r>
        </a:p>
      </dgm:t>
    </dgm:pt>
    <dgm:pt modelId="{0D1464C6-9EFF-A24A-A9AE-DFDE24200877}" type="parTrans" cxnId="{FE4C5CF8-8C49-DE44-918E-6325689307A0}">
      <dgm:prSet/>
      <dgm:spPr/>
      <dgm:t>
        <a:bodyPr/>
        <a:lstStyle/>
        <a:p>
          <a:endParaRPr lang="fr-FR"/>
        </a:p>
      </dgm:t>
    </dgm:pt>
    <dgm:pt modelId="{1B68BB1E-D8C6-D048-B22E-2B26B9EF041E}" type="sibTrans" cxnId="{FE4C5CF8-8C49-DE44-918E-6325689307A0}">
      <dgm:prSet/>
      <dgm:spPr/>
      <dgm:t>
        <a:bodyPr/>
        <a:lstStyle/>
        <a:p>
          <a:endParaRPr lang="fr-FR"/>
        </a:p>
      </dgm:t>
    </dgm:pt>
    <dgm:pt modelId="{08EA4338-D508-B24A-8DC8-64F2C9F66DFC}">
      <dgm:prSet phldrT="[Texte]"/>
      <dgm:spPr/>
      <dgm:t>
        <a:bodyPr/>
        <a:lstStyle/>
        <a:p>
          <a:r>
            <a:rPr lang="fr-FR" dirty="0" err="1"/>
            <a:t>Aract</a:t>
          </a:r>
          <a:endParaRPr lang="fr-FR" dirty="0"/>
        </a:p>
      </dgm:t>
    </dgm:pt>
    <dgm:pt modelId="{538AD2F8-2099-DA48-AF18-440BD48D7765}" type="parTrans" cxnId="{D430904B-DE4F-F449-9790-AA5A0505C9E8}">
      <dgm:prSet/>
      <dgm:spPr/>
      <dgm:t>
        <a:bodyPr/>
        <a:lstStyle/>
        <a:p>
          <a:endParaRPr lang="fr-FR"/>
        </a:p>
      </dgm:t>
    </dgm:pt>
    <dgm:pt modelId="{19A7B954-96E6-2C44-8C9C-072422467213}" type="sibTrans" cxnId="{D430904B-DE4F-F449-9790-AA5A0505C9E8}">
      <dgm:prSet/>
      <dgm:spPr/>
      <dgm:t>
        <a:bodyPr/>
        <a:lstStyle/>
        <a:p>
          <a:endParaRPr lang="fr-FR"/>
        </a:p>
      </dgm:t>
    </dgm:pt>
    <dgm:pt modelId="{19B8F752-D859-0D4E-AB66-55513B5F119B}" type="pres">
      <dgm:prSet presAssocID="{3F9FE1FA-09FA-804A-BDE1-CEF378157F49}" presName="Name0" presStyleCnt="0">
        <dgm:presLayoutVars>
          <dgm:chMax val="1"/>
          <dgm:dir/>
          <dgm:animLvl val="ctr"/>
          <dgm:resizeHandles val="exact"/>
        </dgm:presLayoutVars>
      </dgm:prSet>
      <dgm:spPr/>
    </dgm:pt>
    <dgm:pt modelId="{062984B4-7093-9248-9D40-B42EF5205E94}" type="pres">
      <dgm:prSet presAssocID="{D8A8915B-B561-B247-958F-BB0AAD7D0ECC}" presName="centerShape" presStyleLbl="node0" presStyleIdx="0" presStyleCnt="1"/>
      <dgm:spPr/>
    </dgm:pt>
    <dgm:pt modelId="{4DD0F2CE-0913-A54F-8035-CC39CEB33AC3}" type="pres">
      <dgm:prSet presAssocID="{924671F6-5C59-1F42-BB33-73287D9EA956}" presName="parTrans" presStyleLbl="sibTrans2D1" presStyleIdx="0" presStyleCnt="6"/>
      <dgm:spPr/>
    </dgm:pt>
    <dgm:pt modelId="{382C463C-6B07-CD49-8AAF-1EE7167F2CA4}" type="pres">
      <dgm:prSet presAssocID="{924671F6-5C59-1F42-BB33-73287D9EA956}" presName="connectorText" presStyleLbl="sibTrans2D1" presStyleIdx="0" presStyleCnt="6"/>
      <dgm:spPr/>
    </dgm:pt>
    <dgm:pt modelId="{F68C390C-6D11-7A4F-B72A-97F6A002CCDD}" type="pres">
      <dgm:prSet presAssocID="{902B0EF9-0A30-1645-A71D-7060F3E32B2C}" presName="node" presStyleLbl="node1" presStyleIdx="0" presStyleCnt="6">
        <dgm:presLayoutVars>
          <dgm:bulletEnabled val="1"/>
        </dgm:presLayoutVars>
      </dgm:prSet>
      <dgm:spPr/>
    </dgm:pt>
    <dgm:pt modelId="{4DE726B4-E884-664B-B0CE-C5F6D86714BF}" type="pres">
      <dgm:prSet presAssocID="{DC05AADE-B6AB-F04F-9FDC-EC29365E4CA1}" presName="parTrans" presStyleLbl="sibTrans2D1" presStyleIdx="1" presStyleCnt="6"/>
      <dgm:spPr/>
    </dgm:pt>
    <dgm:pt modelId="{6D2DD475-E470-AF41-9C68-33FC4C583AF7}" type="pres">
      <dgm:prSet presAssocID="{DC05AADE-B6AB-F04F-9FDC-EC29365E4CA1}" presName="connectorText" presStyleLbl="sibTrans2D1" presStyleIdx="1" presStyleCnt="6"/>
      <dgm:spPr/>
    </dgm:pt>
    <dgm:pt modelId="{F6D19555-EE57-2E44-BD28-4C3D61B279B6}" type="pres">
      <dgm:prSet presAssocID="{D59ACAC6-41EA-6E44-97CE-9C7EE94E8C20}" presName="node" presStyleLbl="node1" presStyleIdx="1" presStyleCnt="6">
        <dgm:presLayoutVars>
          <dgm:bulletEnabled val="1"/>
        </dgm:presLayoutVars>
      </dgm:prSet>
      <dgm:spPr/>
    </dgm:pt>
    <dgm:pt modelId="{A85AB5EB-4624-A343-BC46-92D044CA4236}" type="pres">
      <dgm:prSet presAssocID="{0D1464C6-9EFF-A24A-A9AE-DFDE24200877}" presName="parTrans" presStyleLbl="sibTrans2D1" presStyleIdx="2" presStyleCnt="6"/>
      <dgm:spPr/>
    </dgm:pt>
    <dgm:pt modelId="{130FD654-09F5-B344-8168-DDC59EBC33E8}" type="pres">
      <dgm:prSet presAssocID="{0D1464C6-9EFF-A24A-A9AE-DFDE24200877}" presName="connectorText" presStyleLbl="sibTrans2D1" presStyleIdx="2" presStyleCnt="6"/>
      <dgm:spPr/>
    </dgm:pt>
    <dgm:pt modelId="{5681DAEB-E00A-9D46-B05F-F9A0BF3650D1}" type="pres">
      <dgm:prSet presAssocID="{2E5F166E-ED39-E947-8241-8200D29248E5}" presName="node" presStyleLbl="node1" presStyleIdx="2" presStyleCnt="6">
        <dgm:presLayoutVars>
          <dgm:bulletEnabled val="1"/>
        </dgm:presLayoutVars>
      </dgm:prSet>
      <dgm:spPr/>
    </dgm:pt>
    <dgm:pt modelId="{B706C58B-2A60-3E4B-BF7C-39938BB5C6A6}" type="pres">
      <dgm:prSet presAssocID="{2C6889A9-52B0-8D4B-8366-297945E7AF5B}" presName="parTrans" presStyleLbl="sibTrans2D1" presStyleIdx="3" presStyleCnt="6"/>
      <dgm:spPr/>
    </dgm:pt>
    <dgm:pt modelId="{22F3B93A-CBF1-DB4F-8D5F-3A36D1B76F24}" type="pres">
      <dgm:prSet presAssocID="{2C6889A9-52B0-8D4B-8366-297945E7AF5B}" presName="connectorText" presStyleLbl="sibTrans2D1" presStyleIdx="3" presStyleCnt="6"/>
      <dgm:spPr/>
    </dgm:pt>
    <dgm:pt modelId="{ED7F8F2F-5509-8E44-89D3-3E1957B14BEA}" type="pres">
      <dgm:prSet presAssocID="{29E7B797-DA4E-F24E-A33F-F2D273DEC1CA}" presName="node" presStyleLbl="node1" presStyleIdx="3" presStyleCnt="6">
        <dgm:presLayoutVars>
          <dgm:bulletEnabled val="1"/>
        </dgm:presLayoutVars>
      </dgm:prSet>
      <dgm:spPr/>
    </dgm:pt>
    <dgm:pt modelId="{F4F0FDB8-B2F9-F94C-8AF7-48BEFF524EE3}" type="pres">
      <dgm:prSet presAssocID="{6F3C7B37-D621-0C46-90E3-EDE182F13587}" presName="parTrans" presStyleLbl="sibTrans2D1" presStyleIdx="4" presStyleCnt="6"/>
      <dgm:spPr/>
    </dgm:pt>
    <dgm:pt modelId="{1655350C-F150-C542-9217-E478F84E3B55}" type="pres">
      <dgm:prSet presAssocID="{6F3C7B37-D621-0C46-90E3-EDE182F13587}" presName="connectorText" presStyleLbl="sibTrans2D1" presStyleIdx="4" presStyleCnt="6"/>
      <dgm:spPr/>
    </dgm:pt>
    <dgm:pt modelId="{4A5E2EDA-C170-9146-9730-2ED4AE51115C}" type="pres">
      <dgm:prSet presAssocID="{DEBF77C5-A8B9-7848-A09E-2A718386686C}" presName="node" presStyleLbl="node1" presStyleIdx="4" presStyleCnt="6">
        <dgm:presLayoutVars>
          <dgm:bulletEnabled val="1"/>
        </dgm:presLayoutVars>
      </dgm:prSet>
      <dgm:spPr/>
    </dgm:pt>
    <dgm:pt modelId="{BBB5CD11-BE6E-424A-AE63-89B46BE5E996}" type="pres">
      <dgm:prSet presAssocID="{538AD2F8-2099-DA48-AF18-440BD48D7765}" presName="parTrans" presStyleLbl="sibTrans2D1" presStyleIdx="5" presStyleCnt="6"/>
      <dgm:spPr/>
    </dgm:pt>
    <dgm:pt modelId="{4E5BC02C-7AC7-BB41-BC42-D244E44BE2C4}" type="pres">
      <dgm:prSet presAssocID="{538AD2F8-2099-DA48-AF18-440BD48D7765}" presName="connectorText" presStyleLbl="sibTrans2D1" presStyleIdx="5" presStyleCnt="6"/>
      <dgm:spPr/>
    </dgm:pt>
    <dgm:pt modelId="{64B67CEF-6FB3-8A48-ABD7-0CE493EED42E}" type="pres">
      <dgm:prSet presAssocID="{08EA4338-D508-B24A-8DC8-64F2C9F66DFC}" presName="node" presStyleLbl="node1" presStyleIdx="5" presStyleCnt="6">
        <dgm:presLayoutVars>
          <dgm:bulletEnabled val="1"/>
        </dgm:presLayoutVars>
      </dgm:prSet>
      <dgm:spPr/>
    </dgm:pt>
  </dgm:ptLst>
  <dgm:cxnLst>
    <dgm:cxn modelId="{D4B0EC05-C0E9-0B4D-8EB7-A8BA0AC72312}" type="presOf" srcId="{924671F6-5C59-1F42-BB33-73287D9EA956}" destId="{4DD0F2CE-0913-A54F-8035-CC39CEB33AC3}" srcOrd="0" destOrd="0" presId="urn:microsoft.com/office/officeart/2005/8/layout/radial5"/>
    <dgm:cxn modelId="{76FFD41D-42CE-4E44-8607-8AA19F5DC3DD}" srcId="{D8A8915B-B561-B247-958F-BB0AAD7D0ECC}" destId="{29E7B797-DA4E-F24E-A33F-F2D273DEC1CA}" srcOrd="3" destOrd="0" parTransId="{2C6889A9-52B0-8D4B-8366-297945E7AF5B}" sibTransId="{3FAF8EF1-C639-FF45-AE7E-A35039170331}"/>
    <dgm:cxn modelId="{AD5DFE21-4200-724E-BFC9-AF5155148558}" srcId="{D8A8915B-B561-B247-958F-BB0AAD7D0ECC}" destId="{DEBF77C5-A8B9-7848-A09E-2A718386686C}" srcOrd="4" destOrd="0" parTransId="{6F3C7B37-D621-0C46-90E3-EDE182F13587}" sibTransId="{88AB8574-DE3E-BF40-B28C-FCF781F782A1}"/>
    <dgm:cxn modelId="{F3B0A726-DC85-7D43-AEAB-1563EBB4C6BE}" type="presOf" srcId="{D59ACAC6-41EA-6E44-97CE-9C7EE94E8C20}" destId="{F6D19555-EE57-2E44-BD28-4C3D61B279B6}" srcOrd="0" destOrd="0" presId="urn:microsoft.com/office/officeart/2005/8/layout/radial5"/>
    <dgm:cxn modelId="{2946462C-6102-9A44-8FB4-D8172B361FA0}" type="presOf" srcId="{924671F6-5C59-1F42-BB33-73287D9EA956}" destId="{382C463C-6B07-CD49-8AAF-1EE7167F2CA4}" srcOrd="1" destOrd="0" presId="urn:microsoft.com/office/officeart/2005/8/layout/radial5"/>
    <dgm:cxn modelId="{3915B43E-CBEE-4044-B058-27B3CF87C2AD}" type="presOf" srcId="{538AD2F8-2099-DA48-AF18-440BD48D7765}" destId="{BBB5CD11-BE6E-424A-AE63-89B46BE5E996}" srcOrd="0" destOrd="0" presId="urn:microsoft.com/office/officeart/2005/8/layout/radial5"/>
    <dgm:cxn modelId="{3F383447-19DA-7143-8597-61D2821CAC22}" type="presOf" srcId="{0D1464C6-9EFF-A24A-A9AE-DFDE24200877}" destId="{A85AB5EB-4624-A343-BC46-92D044CA4236}" srcOrd="0" destOrd="0" presId="urn:microsoft.com/office/officeart/2005/8/layout/radial5"/>
    <dgm:cxn modelId="{D430904B-DE4F-F449-9790-AA5A0505C9E8}" srcId="{D8A8915B-B561-B247-958F-BB0AAD7D0ECC}" destId="{08EA4338-D508-B24A-8DC8-64F2C9F66DFC}" srcOrd="5" destOrd="0" parTransId="{538AD2F8-2099-DA48-AF18-440BD48D7765}" sibTransId="{19A7B954-96E6-2C44-8C9C-072422467213}"/>
    <dgm:cxn modelId="{CA16A558-7EF7-3747-92FC-D6EE761E0BE1}" type="presOf" srcId="{29E7B797-DA4E-F24E-A33F-F2D273DEC1CA}" destId="{ED7F8F2F-5509-8E44-89D3-3E1957B14BEA}" srcOrd="0" destOrd="0" presId="urn:microsoft.com/office/officeart/2005/8/layout/radial5"/>
    <dgm:cxn modelId="{FD23E968-D750-2945-8E2D-67564751B752}" type="presOf" srcId="{3F9FE1FA-09FA-804A-BDE1-CEF378157F49}" destId="{19B8F752-D859-0D4E-AB66-55513B5F119B}" srcOrd="0" destOrd="0" presId="urn:microsoft.com/office/officeart/2005/8/layout/radial5"/>
    <dgm:cxn modelId="{CEC1636D-1ABF-F14B-96C3-C96A792DDCA4}" type="presOf" srcId="{DC05AADE-B6AB-F04F-9FDC-EC29365E4CA1}" destId="{4DE726B4-E884-664B-B0CE-C5F6D86714BF}" srcOrd="0" destOrd="0" presId="urn:microsoft.com/office/officeart/2005/8/layout/radial5"/>
    <dgm:cxn modelId="{ADDC9875-0250-A446-BCC5-CD3CD63543E0}" type="presOf" srcId="{6F3C7B37-D621-0C46-90E3-EDE182F13587}" destId="{F4F0FDB8-B2F9-F94C-8AF7-48BEFF524EE3}" srcOrd="0" destOrd="0" presId="urn:microsoft.com/office/officeart/2005/8/layout/radial5"/>
    <dgm:cxn modelId="{9806437B-DDE7-5242-8CA9-7BF8A66CB5A4}" type="presOf" srcId="{2C6889A9-52B0-8D4B-8366-297945E7AF5B}" destId="{B706C58B-2A60-3E4B-BF7C-39938BB5C6A6}" srcOrd="0" destOrd="0" presId="urn:microsoft.com/office/officeart/2005/8/layout/radial5"/>
    <dgm:cxn modelId="{8A357081-66D1-2147-BAF8-78C6916460DB}" srcId="{D8A8915B-B561-B247-958F-BB0AAD7D0ECC}" destId="{902B0EF9-0A30-1645-A71D-7060F3E32B2C}" srcOrd="0" destOrd="0" parTransId="{924671F6-5C59-1F42-BB33-73287D9EA956}" sibTransId="{E184345A-A6CA-2240-8F59-333BE49DE077}"/>
    <dgm:cxn modelId="{9213A389-F59E-1D49-948F-B806073C2F22}" type="presOf" srcId="{0D1464C6-9EFF-A24A-A9AE-DFDE24200877}" destId="{130FD654-09F5-B344-8168-DDC59EBC33E8}" srcOrd="1" destOrd="0" presId="urn:microsoft.com/office/officeart/2005/8/layout/radial5"/>
    <dgm:cxn modelId="{D86A0AA9-F31C-8442-828A-E22854A0B284}" type="presOf" srcId="{6F3C7B37-D621-0C46-90E3-EDE182F13587}" destId="{1655350C-F150-C542-9217-E478F84E3B55}" srcOrd="1" destOrd="0" presId="urn:microsoft.com/office/officeart/2005/8/layout/radial5"/>
    <dgm:cxn modelId="{3E29D0A9-4160-3A45-9D39-4CD878CA950E}" srcId="{3F9FE1FA-09FA-804A-BDE1-CEF378157F49}" destId="{D8A8915B-B561-B247-958F-BB0AAD7D0ECC}" srcOrd="0" destOrd="0" parTransId="{75A3D828-C084-984D-A916-EFAEB8894E58}" sibTransId="{4D42EB45-4B8F-744D-923C-C7FE0975B3BB}"/>
    <dgm:cxn modelId="{19C896B3-C784-184B-9ECB-9C61C4E93225}" srcId="{D8A8915B-B561-B247-958F-BB0AAD7D0ECC}" destId="{D59ACAC6-41EA-6E44-97CE-9C7EE94E8C20}" srcOrd="1" destOrd="0" parTransId="{DC05AADE-B6AB-F04F-9FDC-EC29365E4CA1}" sibTransId="{E0547EC6-A46C-AD46-B306-9FE6E9DB61FF}"/>
    <dgm:cxn modelId="{E69566BC-C75B-7442-B318-2F06E8DEA2F5}" type="presOf" srcId="{538AD2F8-2099-DA48-AF18-440BD48D7765}" destId="{4E5BC02C-7AC7-BB41-BC42-D244E44BE2C4}" srcOrd="1" destOrd="0" presId="urn:microsoft.com/office/officeart/2005/8/layout/radial5"/>
    <dgm:cxn modelId="{B5F49BC7-9088-694B-8940-5698460BCE06}" type="presOf" srcId="{DC05AADE-B6AB-F04F-9FDC-EC29365E4CA1}" destId="{6D2DD475-E470-AF41-9C68-33FC4C583AF7}" srcOrd="1" destOrd="0" presId="urn:microsoft.com/office/officeart/2005/8/layout/radial5"/>
    <dgm:cxn modelId="{382DFDCB-D601-7048-A417-7025ED906CF8}" type="presOf" srcId="{902B0EF9-0A30-1645-A71D-7060F3E32B2C}" destId="{F68C390C-6D11-7A4F-B72A-97F6A002CCDD}" srcOrd="0" destOrd="0" presId="urn:microsoft.com/office/officeart/2005/8/layout/radial5"/>
    <dgm:cxn modelId="{FD6CB4DB-A256-8F4D-8C12-CCB9760E5066}" type="presOf" srcId="{08EA4338-D508-B24A-8DC8-64F2C9F66DFC}" destId="{64B67CEF-6FB3-8A48-ABD7-0CE493EED42E}" srcOrd="0" destOrd="0" presId="urn:microsoft.com/office/officeart/2005/8/layout/radial5"/>
    <dgm:cxn modelId="{F63669DD-45DF-DD46-B565-C8285DB7EE6A}" type="presOf" srcId="{D8A8915B-B561-B247-958F-BB0AAD7D0ECC}" destId="{062984B4-7093-9248-9D40-B42EF5205E94}" srcOrd="0" destOrd="0" presId="urn:microsoft.com/office/officeart/2005/8/layout/radial5"/>
    <dgm:cxn modelId="{7EC7CADD-8507-3142-8F3F-5C6B3D561365}" type="presOf" srcId="{DEBF77C5-A8B9-7848-A09E-2A718386686C}" destId="{4A5E2EDA-C170-9146-9730-2ED4AE51115C}" srcOrd="0" destOrd="0" presId="urn:microsoft.com/office/officeart/2005/8/layout/radial5"/>
    <dgm:cxn modelId="{FE4C5CF8-8C49-DE44-918E-6325689307A0}" srcId="{D8A8915B-B561-B247-958F-BB0AAD7D0ECC}" destId="{2E5F166E-ED39-E947-8241-8200D29248E5}" srcOrd="2" destOrd="0" parTransId="{0D1464C6-9EFF-A24A-A9AE-DFDE24200877}" sibTransId="{1B68BB1E-D8C6-D048-B22E-2B26B9EF041E}"/>
    <dgm:cxn modelId="{90540EFC-AFDF-7141-BB17-5B5C75AF97EB}" type="presOf" srcId="{2E5F166E-ED39-E947-8241-8200D29248E5}" destId="{5681DAEB-E00A-9D46-B05F-F9A0BF3650D1}" srcOrd="0" destOrd="0" presId="urn:microsoft.com/office/officeart/2005/8/layout/radial5"/>
    <dgm:cxn modelId="{E5427AFF-6612-6445-B143-6775CD737407}" type="presOf" srcId="{2C6889A9-52B0-8D4B-8366-297945E7AF5B}" destId="{22F3B93A-CBF1-DB4F-8D5F-3A36D1B76F24}" srcOrd="1" destOrd="0" presId="urn:microsoft.com/office/officeart/2005/8/layout/radial5"/>
    <dgm:cxn modelId="{2B953E11-0B98-4F44-BE0C-62020E06DD61}" type="presParOf" srcId="{19B8F752-D859-0D4E-AB66-55513B5F119B}" destId="{062984B4-7093-9248-9D40-B42EF5205E94}" srcOrd="0" destOrd="0" presId="urn:microsoft.com/office/officeart/2005/8/layout/radial5"/>
    <dgm:cxn modelId="{33EF8A3A-E31D-C24E-B709-2EBD51806C64}" type="presParOf" srcId="{19B8F752-D859-0D4E-AB66-55513B5F119B}" destId="{4DD0F2CE-0913-A54F-8035-CC39CEB33AC3}" srcOrd="1" destOrd="0" presId="urn:microsoft.com/office/officeart/2005/8/layout/radial5"/>
    <dgm:cxn modelId="{4046B6A2-2A2B-DB4D-BAB8-66D32AAA0346}" type="presParOf" srcId="{4DD0F2CE-0913-A54F-8035-CC39CEB33AC3}" destId="{382C463C-6B07-CD49-8AAF-1EE7167F2CA4}" srcOrd="0" destOrd="0" presId="urn:microsoft.com/office/officeart/2005/8/layout/radial5"/>
    <dgm:cxn modelId="{FC115646-F70D-384F-9C1B-34982434420B}" type="presParOf" srcId="{19B8F752-D859-0D4E-AB66-55513B5F119B}" destId="{F68C390C-6D11-7A4F-B72A-97F6A002CCDD}" srcOrd="2" destOrd="0" presId="urn:microsoft.com/office/officeart/2005/8/layout/radial5"/>
    <dgm:cxn modelId="{4CA38247-0F23-0549-9415-7733CF09F3AD}" type="presParOf" srcId="{19B8F752-D859-0D4E-AB66-55513B5F119B}" destId="{4DE726B4-E884-664B-B0CE-C5F6D86714BF}" srcOrd="3" destOrd="0" presId="urn:microsoft.com/office/officeart/2005/8/layout/radial5"/>
    <dgm:cxn modelId="{0BE53CDA-4CDE-D04C-9160-29C8647A0B5F}" type="presParOf" srcId="{4DE726B4-E884-664B-B0CE-C5F6D86714BF}" destId="{6D2DD475-E470-AF41-9C68-33FC4C583AF7}" srcOrd="0" destOrd="0" presId="urn:microsoft.com/office/officeart/2005/8/layout/radial5"/>
    <dgm:cxn modelId="{E10F23B8-0F50-4F4E-ACED-3C0455DB34F9}" type="presParOf" srcId="{19B8F752-D859-0D4E-AB66-55513B5F119B}" destId="{F6D19555-EE57-2E44-BD28-4C3D61B279B6}" srcOrd="4" destOrd="0" presId="urn:microsoft.com/office/officeart/2005/8/layout/radial5"/>
    <dgm:cxn modelId="{A8C9778E-63B6-BA4B-8D80-74C38352C5FB}" type="presParOf" srcId="{19B8F752-D859-0D4E-AB66-55513B5F119B}" destId="{A85AB5EB-4624-A343-BC46-92D044CA4236}" srcOrd="5" destOrd="0" presId="urn:microsoft.com/office/officeart/2005/8/layout/radial5"/>
    <dgm:cxn modelId="{CF8999EA-02DD-B34B-B1EE-627A04802872}" type="presParOf" srcId="{A85AB5EB-4624-A343-BC46-92D044CA4236}" destId="{130FD654-09F5-B344-8168-DDC59EBC33E8}" srcOrd="0" destOrd="0" presId="urn:microsoft.com/office/officeart/2005/8/layout/radial5"/>
    <dgm:cxn modelId="{66360577-CDA3-B04D-9565-5ADFA3CB0B1B}" type="presParOf" srcId="{19B8F752-D859-0D4E-AB66-55513B5F119B}" destId="{5681DAEB-E00A-9D46-B05F-F9A0BF3650D1}" srcOrd="6" destOrd="0" presId="urn:microsoft.com/office/officeart/2005/8/layout/radial5"/>
    <dgm:cxn modelId="{93B3B311-2526-554B-B65F-FD537A8AC5E6}" type="presParOf" srcId="{19B8F752-D859-0D4E-AB66-55513B5F119B}" destId="{B706C58B-2A60-3E4B-BF7C-39938BB5C6A6}" srcOrd="7" destOrd="0" presId="urn:microsoft.com/office/officeart/2005/8/layout/radial5"/>
    <dgm:cxn modelId="{EE67D45C-0EF9-7245-88C0-61B6267F7EA0}" type="presParOf" srcId="{B706C58B-2A60-3E4B-BF7C-39938BB5C6A6}" destId="{22F3B93A-CBF1-DB4F-8D5F-3A36D1B76F24}" srcOrd="0" destOrd="0" presId="urn:microsoft.com/office/officeart/2005/8/layout/radial5"/>
    <dgm:cxn modelId="{1552317F-1718-FB4D-B301-A55A2A4A84DB}" type="presParOf" srcId="{19B8F752-D859-0D4E-AB66-55513B5F119B}" destId="{ED7F8F2F-5509-8E44-89D3-3E1957B14BEA}" srcOrd="8" destOrd="0" presId="urn:microsoft.com/office/officeart/2005/8/layout/radial5"/>
    <dgm:cxn modelId="{FC518289-F6E4-104B-A0EC-EB07E60729E8}" type="presParOf" srcId="{19B8F752-D859-0D4E-AB66-55513B5F119B}" destId="{F4F0FDB8-B2F9-F94C-8AF7-48BEFF524EE3}" srcOrd="9" destOrd="0" presId="urn:microsoft.com/office/officeart/2005/8/layout/radial5"/>
    <dgm:cxn modelId="{A56E886D-D301-B849-AD6F-34A1FC60602D}" type="presParOf" srcId="{F4F0FDB8-B2F9-F94C-8AF7-48BEFF524EE3}" destId="{1655350C-F150-C542-9217-E478F84E3B55}" srcOrd="0" destOrd="0" presId="urn:microsoft.com/office/officeart/2005/8/layout/radial5"/>
    <dgm:cxn modelId="{99777D02-332D-1344-8BC4-890DDE23D424}" type="presParOf" srcId="{19B8F752-D859-0D4E-AB66-55513B5F119B}" destId="{4A5E2EDA-C170-9146-9730-2ED4AE51115C}" srcOrd="10" destOrd="0" presId="urn:microsoft.com/office/officeart/2005/8/layout/radial5"/>
    <dgm:cxn modelId="{AE492FCE-973A-A544-81E9-EC9C96437168}" type="presParOf" srcId="{19B8F752-D859-0D4E-AB66-55513B5F119B}" destId="{BBB5CD11-BE6E-424A-AE63-89B46BE5E996}" srcOrd="11" destOrd="0" presId="urn:microsoft.com/office/officeart/2005/8/layout/radial5"/>
    <dgm:cxn modelId="{A21075D7-E97B-9D4A-B8C8-BBBDC75A8890}" type="presParOf" srcId="{BBB5CD11-BE6E-424A-AE63-89B46BE5E996}" destId="{4E5BC02C-7AC7-BB41-BC42-D244E44BE2C4}" srcOrd="0" destOrd="0" presId="urn:microsoft.com/office/officeart/2005/8/layout/radial5"/>
    <dgm:cxn modelId="{07E22F0D-D1B7-0C41-92A9-8C7AA59AE1AB}" type="presParOf" srcId="{19B8F752-D859-0D4E-AB66-55513B5F119B}" destId="{64B67CEF-6FB3-8A48-ABD7-0CE493EED42E}" srcOrd="12"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9F9E79-80F3-7047-BDE8-3002B56C0C90}" type="doc">
      <dgm:prSet loTypeId="urn:microsoft.com/office/officeart/2005/8/layout/funnel1" loCatId="" qsTypeId="urn:microsoft.com/office/officeart/2005/8/quickstyle/simple1" qsCatId="simple" csTypeId="urn:microsoft.com/office/officeart/2005/8/colors/accent1_2" csCatId="accent1" phldr="1"/>
      <dgm:spPr/>
      <dgm:t>
        <a:bodyPr/>
        <a:lstStyle/>
        <a:p>
          <a:endParaRPr lang="fr-FR"/>
        </a:p>
      </dgm:t>
    </dgm:pt>
    <dgm:pt modelId="{31D6DBAA-8662-784B-9C47-C758CFC901CF}">
      <dgm:prSet phldrT="[Texte]"/>
      <dgm:spPr/>
      <dgm:t>
        <a:bodyPr/>
        <a:lstStyle/>
        <a:p>
          <a:r>
            <a:rPr lang="fr-FR" dirty="0"/>
            <a:t>Conditions de travail</a:t>
          </a:r>
        </a:p>
      </dgm:t>
    </dgm:pt>
    <dgm:pt modelId="{389BE162-A736-7744-8F6A-28AC0263B955}" type="parTrans" cxnId="{35113D18-F452-BF4A-87E0-3254871F1409}">
      <dgm:prSet/>
      <dgm:spPr/>
      <dgm:t>
        <a:bodyPr/>
        <a:lstStyle/>
        <a:p>
          <a:endParaRPr lang="fr-FR"/>
        </a:p>
      </dgm:t>
    </dgm:pt>
    <dgm:pt modelId="{286D0B49-CD7C-B245-9F9F-C94531AD4E08}" type="sibTrans" cxnId="{35113D18-F452-BF4A-87E0-3254871F1409}">
      <dgm:prSet/>
      <dgm:spPr/>
      <dgm:t>
        <a:bodyPr/>
        <a:lstStyle/>
        <a:p>
          <a:endParaRPr lang="fr-FR"/>
        </a:p>
      </dgm:t>
    </dgm:pt>
    <dgm:pt modelId="{F2F4DC51-7DAB-3D48-9A3F-67C63B9DAE76}">
      <dgm:prSet phldrT="[Texte]"/>
      <dgm:spPr/>
      <dgm:t>
        <a:bodyPr/>
        <a:lstStyle/>
        <a:p>
          <a:r>
            <a:rPr lang="fr-FR" dirty="0"/>
            <a:t>Travail</a:t>
          </a:r>
        </a:p>
      </dgm:t>
    </dgm:pt>
    <dgm:pt modelId="{929910C9-A9E8-354D-99D5-E1E42F16FDC3}" type="parTrans" cxnId="{D8C95DEC-E09B-E64A-BE3B-FD85738F4F80}">
      <dgm:prSet/>
      <dgm:spPr/>
      <dgm:t>
        <a:bodyPr/>
        <a:lstStyle/>
        <a:p>
          <a:endParaRPr lang="fr-FR"/>
        </a:p>
      </dgm:t>
    </dgm:pt>
    <dgm:pt modelId="{CF62062B-BD9B-0F42-8B58-8BAD680F6F4E}" type="sibTrans" cxnId="{D8C95DEC-E09B-E64A-BE3B-FD85738F4F80}">
      <dgm:prSet/>
      <dgm:spPr/>
      <dgm:t>
        <a:bodyPr/>
        <a:lstStyle/>
        <a:p>
          <a:endParaRPr lang="fr-FR"/>
        </a:p>
      </dgm:t>
    </dgm:pt>
    <dgm:pt modelId="{E9454E97-4FE0-AA4B-BE3B-8EA64BE01E16}">
      <dgm:prSet phldrT="[Texte]"/>
      <dgm:spPr/>
      <dgm:t>
        <a:bodyPr/>
        <a:lstStyle/>
        <a:p>
          <a:r>
            <a:rPr lang="fr-FR" dirty="0"/>
            <a:t>Maintien dans l'emploi</a:t>
          </a:r>
        </a:p>
      </dgm:t>
    </dgm:pt>
    <dgm:pt modelId="{30E5E768-A7B1-A94C-B0A2-F629DE7ECE78}" type="parTrans" cxnId="{63BF8AC2-6D1F-F54D-903F-BCECC64CBB5B}">
      <dgm:prSet/>
      <dgm:spPr/>
      <dgm:t>
        <a:bodyPr/>
        <a:lstStyle/>
        <a:p>
          <a:endParaRPr lang="fr-FR"/>
        </a:p>
      </dgm:t>
    </dgm:pt>
    <dgm:pt modelId="{896E07B5-0FD1-FD40-8E6B-B5261C1E9485}" type="sibTrans" cxnId="{63BF8AC2-6D1F-F54D-903F-BCECC64CBB5B}">
      <dgm:prSet/>
      <dgm:spPr/>
      <dgm:t>
        <a:bodyPr/>
        <a:lstStyle/>
        <a:p>
          <a:endParaRPr lang="fr-FR"/>
        </a:p>
      </dgm:t>
    </dgm:pt>
    <dgm:pt modelId="{C7D36550-2DE4-1C48-9F21-C54BD53BB88A}">
      <dgm:prSet phldrT="[Texte]" custT="1"/>
      <dgm:spPr/>
      <dgm:t>
        <a:bodyPr/>
        <a:lstStyle/>
        <a:p>
          <a:r>
            <a:rPr lang="fr-FR" sz="2400" b="1" kern="1200" dirty="0">
              <a:solidFill>
                <a:srgbClr val="65AECC"/>
              </a:solidFill>
              <a:latin typeface="Marianne" panose="02000000000000000000" pitchFamily="2" charset="0"/>
              <a:ea typeface="+mn-ea"/>
              <a:cs typeface="+mn-cs"/>
            </a:rPr>
            <a:t>Des objets du dialogue social</a:t>
          </a:r>
        </a:p>
        <a:p>
          <a:r>
            <a:rPr lang="fr-FR" sz="1600" b="1" kern="1200" dirty="0">
              <a:solidFill>
                <a:srgbClr val="65AECC"/>
              </a:solidFill>
              <a:latin typeface="Marianne" panose="02000000000000000000" pitchFamily="2" charset="0"/>
              <a:ea typeface="+mn-ea"/>
              <a:cs typeface="+mn-cs"/>
            </a:rPr>
            <a:t>- Au niveau des attributions du CSE</a:t>
          </a:r>
        </a:p>
        <a:p>
          <a:r>
            <a:rPr lang="fr-FR" sz="1600" b="1" kern="1200" dirty="0">
              <a:solidFill>
                <a:srgbClr val="65AECC"/>
              </a:solidFill>
              <a:latin typeface="Marianne" panose="02000000000000000000" pitchFamily="2" charset="0"/>
              <a:ea typeface="+mn-ea"/>
              <a:cs typeface="+mn-cs"/>
            </a:rPr>
            <a:t>- Un objet possible de négociation collective</a:t>
          </a:r>
        </a:p>
      </dgm:t>
    </dgm:pt>
    <dgm:pt modelId="{95E43233-70B2-554D-BFE5-68FB64372C2B}" type="parTrans" cxnId="{794C6B4D-BE10-3B43-8134-21B5BC6128EE}">
      <dgm:prSet/>
      <dgm:spPr/>
      <dgm:t>
        <a:bodyPr/>
        <a:lstStyle/>
        <a:p>
          <a:endParaRPr lang="fr-FR"/>
        </a:p>
      </dgm:t>
    </dgm:pt>
    <dgm:pt modelId="{0E88C426-F410-1742-AD03-3A1E265C3A7D}" type="sibTrans" cxnId="{794C6B4D-BE10-3B43-8134-21B5BC6128EE}">
      <dgm:prSet/>
      <dgm:spPr/>
      <dgm:t>
        <a:bodyPr/>
        <a:lstStyle/>
        <a:p>
          <a:endParaRPr lang="fr-FR"/>
        </a:p>
      </dgm:t>
    </dgm:pt>
    <dgm:pt modelId="{CED9B1E8-509F-CB40-B78A-2AFCEF5E32B4}" type="pres">
      <dgm:prSet presAssocID="{C09F9E79-80F3-7047-BDE8-3002B56C0C90}" presName="Name0" presStyleCnt="0">
        <dgm:presLayoutVars>
          <dgm:chMax val="4"/>
          <dgm:resizeHandles val="exact"/>
        </dgm:presLayoutVars>
      </dgm:prSet>
      <dgm:spPr/>
    </dgm:pt>
    <dgm:pt modelId="{149AA1B3-384B-134A-A8DA-B926CF837B7F}" type="pres">
      <dgm:prSet presAssocID="{C09F9E79-80F3-7047-BDE8-3002B56C0C90}" presName="ellipse" presStyleLbl="trBgShp" presStyleIdx="0" presStyleCnt="1"/>
      <dgm:spPr/>
    </dgm:pt>
    <dgm:pt modelId="{1EBCA58B-3467-EB44-B458-80FD9A96FB7D}" type="pres">
      <dgm:prSet presAssocID="{C09F9E79-80F3-7047-BDE8-3002B56C0C90}" presName="arrow1" presStyleLbl="fgShp" presStyleIdx="0" presStyleCnt="1"/>
      <dgm:spPr/>
    </dgm:pt>
    <dgm:pt modelId="{5E6B4A71-8CE8-2440-BB59-F8E643C08BB3}" type="pres">
      <dgm:prSet presAssocID="{C09F9E79-80F3-7047-BDE8-3002B56C0C90}" presName="rectangle" presStyleLbl="revTx" presStyleIdx="0" presStyleCnt="1" custScaleX="158163" custLinFactNeighborY="27696">
        <dgm:presLayoutVars>
          <dgm:bulletEnabled val="1"/>
        </dgm:presLayoutVars>
      </dgm:prSet>
      <dgm:spPr/>
    </dgm:pt>
    <dgm:pt modelId="{6762806C-15EC-0B47-9DB1-4C3F4D3779CF}" type="pres">
      <dgm:prSet presAssocID="{F2F4DC51-7DAB-3D48-9A3F-67C63B9DAE76}" presName="item1" presStyleLbl="node1" presStyleIdx="0" presStyleCnt="3">
        <dgm:presLayoutVars>
          <dgm:bulletEnabled val="1"/>
        </dgm:presLayoutVars>
      </dgm:prSet>
      <dgm:spPr/>
    </dgm:pt>
    <dgm:pt modelId="{64230E06-D5BD-3943-B7F0-370A6DA3359C}" type="pres">
      <dgm:prSet presAssocID="{E9454E97-4FE0-AA4B-BE3B-8EA64BE01E16}" presName="item2" presStyleLbl="node1" presStyleIdx="1" presStyleCnt="3">
        <dgm:presLayoutVars>
          <dgm:bulletEnabled val="1"/>
        </dgm:presLayoutVars>
      </dgm:prSet>
      <dgm:spPr/>
    </dgm:pt>
    <dgm:pt modelId="{BBA6BC7B-36DD-D645-87EF-77C70F93D3A1}" type="pres">
      <dgm:prSet presAssocID="{C7D36550-2DE4-1C48-9F21-C54BD53BB88A}" presName="item3" presStyleLbl="node1" presStyleIdx="2" presStyleCnt="3">
        <dgm:presLayoutVars>
          <dgm:bulletEnabled val="1"/>
        </dgm:presLayoutVars>
      </dgm:prSet>
      <dgm:spPr/>
    </dgm:pt>
    <dgm:pt modelId="{206CF731-F43D-5440-91A7-5E5F84A709E5}" type="pres">
      <dgm:prSet presAssocID="{C09F9E79-80F3-7047-BDE8-3002B56C0C90}" presName="funnel" presStyleLbl="trAlignAcc1" presStyleIdx="0" presStyleCnt="1"/>
      <dgm:spPr/>
    </dgm:pt>
  </dgm:ptLst>
  <dgm:cxnLst>
    <dgm:cxn modelId="{85F4A712-CB56-3645-90B2-D15EAE5FA09D}" type="presOf" srcId="{C7D36550-2DE4-1C48-9F21-C54BD53BB88A}" destId="{5E6B4A71-8CE8-2440-BB59-F8E643C08BB3}" srcOrd="0" destOrd="0" presId="urn:microsoft.com/office/officeart/2005/8/layout/funnel1"/>
    <dgm:cxn modelId="{35113D18-F452-BF4A-87E0-3254871F1409}" srcId="{C09F9E79-80F3-7047-BDE8-3002B56C0C90}" destId="{31D6DBAA-8662-784B-9C47-C758CFC901CF}" srcOrd="0" destOrd="0" parTransId="{389BE162-A736-7744-8F6A-28AC0263B955}" sibTransId="{286D0B49-CD7C-B245-9F9F-C94531AD4E08}"/>
    <dgm:cxn modelId="{606E951A-FC61-FC4B-BC02-352341BF6668}" type="presOf" srcId="{31D6DBAA-8662-784B-9C47-C758CFC901CF}" destId="{BBA6BC7B-36DD-D645-87EF-77C70F93D3A1}" srcOrd="0" destOrd="0" presId="urn:microsoft.com/office/officeart/2005/8/layout/funnel1"/>
    <dgm:cxn modelId="{2534C539-A0E2-C845-9BC7-97E8942256D6}" type="presOf" srcId="{F2F4DC51-7DAB-3D48-9A3F-67C63B9DAE76}" destId="{64230E06-D5BD-3943-B7F0-370A6DA3359C}" srcOrd="0" destOrd="0" presId="urn:microsoft.com/office/officeart/2005/8/layout/funnel1"/>
    <dgm:cxn modelId="{794C6B4D-BE10-3B43-8134-21B5BC6128EE}" srcId="{C09F9E79-80F3-7047-BDE8-3002B56C0C90}" destId="{C7D36550-2DE4-1C48-9F21-C54BD53BB88A}" srcOrd="3" destOrd="0" parTransId="{95E43233-70B2-554D-BFE5-68FB64372C2B}" sibTransId="{0E88C426-F410-1742-AD03-3A1E265C3A7D}"/>
    <dgm:cxn modelId="{63BF8AC2-6D1F-F54D-903F-BCECC64CBB5B}" srcId="{C09F9E79-80F3-7047-BDE8-3002B56C0C90}" destId="{E9454E97-4FE0-AA4B-BE3B-8EA64BE01E16}" srcOrd="2" destOrd="0" parTransId="{30E5E768-A7B1-A94C-B0A2-F629DE7ECE78}" sibTransId="{896E07B5-0FD1-FD40-8E6B-B5261C1E9485}"/>
    <dgm:cxn modelId="{F93047D5-DB1E-764C-B713-72E0D143E160}" type="presOf" srcId="{C09F9E79-80F3-7047-BDE8-3002B56C0C90}" destId="{CED9B1E8-509F-CB40-B78A-2AFCEF5E32B4}" srcOrd="0" destOrd="0" presId="urn:microsoft.com/office/officeart/2005/8/layout/funnel1"/>
    <dgm:cxn modelId="{D8C95DEC-E09B-E64A-BE3B-FD85738F4F80}" srcId="{C09F9E79-80F3-7047-BDE8-3002B56C0C90}" destId="{F2F4DC51-7DAB-3D48-9A3F-67C63B9DAE76}" srcOrd="1" destOrd="0" parTransId="{929910C9-A9E8-354D-99D5-E1E42F16FDC3}" sibTransId="{CF62062B-BD9B-0F42-8B58-8BAD680F6F4E}"/>
    <dgm:cxn modelId="{C3968EEF-2366-7E40-83BF-68EEACA2472C}" type="presOf" srcId="{E9454E97-4FE0-AA4B-BE3B-8EA64BE01E16}" destId="{6762806C-15EC-0B47-9DB1-4C3F4D3779CF}" srcOrd="0" destOrd="0" presId="urn:microsoft.com/office/officeart/2005/8/layout/funnel1"/>
    <dgm:cxn modelId="{3E777E0F-54C7-C244-A654-8BFB1D68486F}" type="presParOf" srcId="{CED9B1E8-509F-CB40-B78A-2AFCEF5E32B4}" destId="{149AA1B3-384B-134A-A8DA-B926CF837B7F}" srcOrd="0" destOrd="0" presId="urn:microsoft.com/office/officeart/2005/8/layout/funnel1"/>
    <dgm:cxn modelId="{D29FFE86-1EFF-9F46-8402-F23500C804B0}" type="presParOf" srcId="{CED9B1E8-509F-CB40-B78A-2AFCEF5E32B4}" destId="{1EBCA58B-3467-EB44-B458-80FD9A96FB7D}" srcOrd="1" destOrd="0" presId="urn:microsoft.com/office/officeart/2005/8/layout/funnel1"/>
    <dgm:cxn modelId="{45AF423B-0958-4D40-93E6-FB8CF39A5D83}" type="presParOf" srcId="{CED9B1E8-509F-CB40-B78A-2AFCEF5E32B4}" destId="{5E6B4A71-8CE8-2440-BB59-F8E643C08BB3}" srcOrd="2" destOrd="0" presId="urn:microsoft.com/office/officeart/2005/8/layout/funnel1"/>
    <dgm:cxn modelId="{8FE9B7CC-B4BB-3F4E-9633-FD59993E273D}" type="presParOf" srcId="{CED9B1E8-509F-CB40-B78A-2AFCEF5E32B4}" destId="{6762806C-15EC-0B47-9DB1-4C3F4D3779CF}" srcOrd="3" destOrd="0" presId="urn:microsoft.com/office/officeart/2005/8/layout/funnel1"/>
    <dgm:cxn modelId="{77D83761-FE2C-6542-B541-2733C61B340F}" type="presParOf" srcId="{CED9B1E8-509F-CB40-B78A-2AFCEF5E32B4}" destId="{64230E06-D5BD-3943-B7F0-370A6DA3359C}" srcOrd="4" destOrd="0" presId="urn:microsoft.com/office/officeart/2005/8/layout/funnel1"/>
    <dgm:cxn modelId="{D27D93C5-28CD-CC4E-9D7F-DD9EE7B961AD}" type="presParOf" srcId="{CED9B1E8-509F-CB40-B78A-2AFCEF5E32B4}" destId="{BBA6BC7B-36DD-D645-87EF-77C70F93D3A1}" srcOrd="5" destOrd="0" presId="urn:microsoft.com/office/officeart/2005/8/layout/funnel1"/>
    <dgm:cxn modelId="{F87E5421-2DA5-A14C-8739-16AFE70BAB2B}" type="presParOf" srcId="{CED9B1E8-509F-CB40-B78A-2AFCEF5E32B4}" destId="{206CF731-F43D-5440-91A7-5E5F84A709E5}"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E48702-5B09-0A4B-9E8F-7E51CFF0A73B}" type="doc">
      <dgm:prSet loTypeId="urn:microsoft.com/office/officeart/2005/8/layout/bProcess4" loCatId="" qsTypeId="urn:microsoft.com/office/officeart/2005/8/quickstyle/simple1" qsCatId="simple" csTypeId="urn:microsoft.com/office/officeart/2005/8/colors/accent1_2" csCatId="accent1" phldr="1"/>
      <dgm:spPr/>
      <dgm:t>
        <a:bodyPr/>
        <a:lstStyle/>
        <a:p>
          <a:endParaRPr lang="fr-FR"/>
        </a:p>
      </dgm:t>
    </dgm:pt>
    <dgm:pt modelId="{31A218F9-DB81-D142-AC68-AD1D1911E7EE}">
      <dgm:prSet phldrT="[Texte]" custT="1"/>
      <dgm:spPr/>
      <dgm:t>
        <a:bodyPr/>
        <a:lstStyle/>
        <a:p>
          <a:r>
            <a:rPr lang="fr-FR" sz="1800" dirty="0"/>
            <a:t>Rôle d’alerte (individuelles, collectives)</a:t>
          </a:r>
        </a:p>
      </dgm:t>
    </dgm:pt>
    <dgm:pt modelId="{8ED9CB6C-C398-914D-B62B-01B5DF8BDB2C}" type="parTrans" cxnId="{9930A2A8-4B94-114C-AA80-19A93C92C870}">
      <dgm:prSet/>
      <dgm:spPr/>
      <dgm:t>
        <a:bodyPr/>
        <a:lstStyle/>
        <a:p>
          <a:endParaRPr lang="fr-FR" sz="1400"/>
        </a:p>
      </dgm:t>
    </dgm:pt>
    <dgm:pt modelId="{0BEB2677-81EA-1844-B60E-AB1DFD8E9E9F}" type="sibTrans" cxnId="{9930A2A8-4B94-114C-AA80-19A93C92C870}">
      <dgm:prSet/>
      <dgm:spPr/>
      <dgm:t>
        <a:bodyPr/>
        <a:lstStyle/>
        <a:p>
          <a:endParaRPr lang="fr-FR" sz="1400"/>
        </a:p>
      </dgm:t>
    </dgm:pt>
    <dgm:pt modelId="{95197F99-7CAD-2E44-A168-49B6B2E79E7D}">
      <dgm:prSet phldrT="[Texte]" custT="1"/>
      <dgm:spPr/>
      <dgm:t>
        <a:bodyPr/>
        <a:lstStyle/>
        <a:p>
          <a:r>
            <a:rPr lang="fr-FR" sz="1800" dirty="0"/>
            <a:t>Travail d’analyse de terrain </a:t>
          </a:r>
        </a:p>
      </dgm:t>
    </dgm:pt>
    <dgm:pt modelId="{8EE30ECE-11D7-F141-9CCA-558225D841BA}" type="parTrans" cxnId="{ABEC1F46-1812-C049-BE44-A67EFCE22D61}">
      <dgm:prSet/>
      <dgm:spPr/>
      <dgm:t>
        <a:bodyPr/>
        <a:lstStyle/>
        <a:p>
          <a:endParaRPr lang="fr-FR" sz="1400"/>
        </a:p>
      </dgm:t>
    </dgm:pt>
    <dgm:pt modelId="{CB52C8AA-98D5-0045-81B0-C38750DAC1FC}" type="sibTrans" cxnId="{ABEC1F46-1812-C049-BE44-A67EFCE22D61}">
      <dgm:prSet/>
      <dgm:spPr/>
      <dgm:t>
        <a:bodyPr/>
        <a:lstStyle/>
        <a:p>
          <a:endParaRPr lang="fr-FR" sz="1400"/>
        </a:p>
      </dgm:t>
    </dgm:pt>
    <dgm:pt modelId="{28DA9B32-2F29-C641-A551-3F663CBF95EE}">
      <dgm:prSet phldrT="[Texte]" custT="1"/>
      <dgm:spPr/>
      <dgm:t>
        <a:bodyPr/>
        <a:lstStyle/>
        <a:p>
          <a:r>
            <a:rPr lang="fr-FR" sz="1800" dirty="0"/>
            <a:t>Analyse et enquête des AT/MP</a:t>
          </a:r>
        </a:p>
      </dgm:t>
    </dgm:pt>
    <dgm:pt modelId="{D36C9FC3-167F-744A-9FE0-99B1B862DCF9}" type="parTrans" cxnId="{6A0EB8BF-3495-A749-9EA2-67621585F50C}">
      <dgm:prSet/>
      <dgm:spPr/>
      <dgm:t>
        <a:bodyPr/>
        <a:lstStyle/>
        <a:p>
          <a:endParaRPr lang="fr-FR" sz="1400"/>
        </a:p>
      </dgm:t>
    </dgm:pt>
    <dgm:pt modelId="{B992FC62-F086-5E4D-97D6-FFCD0AC0CDE8}" type="sibTrans" cxnId="{6A0EB8BF-3495-A749-9EA2-67621585F50C}">
      <dgm:prSet/>
      <dgm:spPr/>
      <dgm:t>
        <a:bodyPr/>
        <a:lstStyle/>
        <a:p>
          <a:endParaRPr lang="fr-FR" sz="1400"/>
        </a:p>
      </dgm:t>
    </dgm:pt>
    <dgm:pt modelId="{42DE81C4-D403-6746-B1C4-F535CB6830ED}">
      <dgm:prSet phldrT="[Texte]" custT="1"/>
      <dgm:spPr/>
      <dgm:t>
        <a:bodyPr/>
        <a:lstStyle/>
        <a:p>
          <a:r>
            <a:rPr lang="fr-FR" sz="1800" dirty="0"/>
            <a:t>Réalisation d’inspections et de visites</a:t>
          </a:r>
        </a:p>
      </dgm:t>
    </dgm:pt>
    <dgm:pt modelId="{C11D0D79-A315-7248-91C4-8CE401B1306C}" type="parTrans" cxnId="{8A30D0BD-286A-7945-ADEC-CBF40508D9A7}">
      <dgm:prSet/>
      <dgm:spPr/>
      <dgm:t>
        <a:bodyPr/>
        <a:lstStyle/>
        <a:p>
          <a:endParaRPr lang="fr-FR" sz="1400"/>
        </a:p>
      </dgm:t>
    </dgm:pt>
    <dgm:pt modelId="{21224A58-778E-904A-BB10-5ADEC91D171E}" type="sibTrans" cxnId="{8A30D0BD-286A-7945-ADEC-CBF40508D9A7}">
      <dgm:prSet/>
      <dgm:spPr/>
      <dgm:t>
        <a:bodyPr/>
        <a:lstStyle/>
        <a:p>
          <a:endParaRPr lang="fr-FR" sz="1400"/>
        </a:p>
      </dgm:t>
    </dgm:pt>
    <dgm:pt modelId="{E0143EAA-9473-BA4E-831E-DB8874564744}">
      <dgm:prSet custT="1"/>
      <dgm:spPr/>
      <dgm:t>
        <a:bodyPr/>
        <a:lstStyle/>
        <a:p>
          <a:r>
            <a:rPr lang="fr-FR" sz="1800" dirty="0"/>
            <a:t>Réunions sur SSCT</a:t>
          </a:r>
        </a:p>
      </dgm:t>
    </dgm:pt>
    <dgm:pt modelId="{35E9C253-88AA-2248-AF6F-BBBDF6E9A913}" type="parTrans" cxnId="{12FE2D97-A558-C649-BC92-87A36A96919F}">
      <dgm:prSet/>
      <dgm:spPr/>
      <dgm:t>
        <a:bodyPr/>
        <a:lstStyle/>
        <a:p>
          <a:endParaRPr lang="fr-FR" sz="1400"/>
        </a:p>
      </dgm:t>
    </dgm:pt>
    <dgm:pt modelId="{57AADFDB-710F-C149-A9A9-538D2E3EDCAA}" type="sibTrans" cxnId="{12FE2D97-A558-C649-BC92-87A36A96919F}">
      <dgm:prSet/>
      <dgm:spPr/>
      <dgm:t>
        <a:bodyPr/>
        <a:lstStyle/>
        <a:p>
          <a:endParaRPr lang="fr-FR" sz="1400"/>
        </a:p>
      </dgm:t>
    </dgm:pt>
    <dgm:pt modelId="{A19E080F-6514-6643-86C9-359013457AD1}">
      <dgm:prSet custT="1"/>
      <dgm:spPr/>
      <dgm:t>
        <a:bodyPr/>
        <a:lstStyle/>
        <a:p>
          <a:r>
            <a:rPr lang="fr-FR" sz="1800" dirty="0"/>
            <a:t>Exploitation des informations de la BDESE</a:t>
          </a:r>
        </a:p>
      </dgm:t>
    </dgm:pt>
    <dgm:pt modelId="{65F7DBCA-70EE-D84E-AB6B-3274AC4ECB4B}" type="parTrans" cxnId="{F736DDF3-EF19-A04E-97E7-47437890A8E9}">
      <dgm:prSet/>
      <dgm:spPr/>
      <dgm:t>
        <a:bodyPr/>
        <a:lstStyle/>
        <a:p>
          <a:endParaRPr lang="fr-FR" sz="1400"/>
        </a:p>
      </dgm:t>
    </dgm:pt>
    <dgm:pt modelId="{0535EC9C-AFC5-1147-A9B7-500D7CFB22B0}" type="sibTrans" cxnId="{F736DDF3-EF19-A04E-97E7-47437890A8E9}">
      <dgm:prSet/>
      <dgm:spPr/>
      <dgm:t>
        <a:bodyPr/>
        <a:lstStyle/>
        <a:p>
          <a:endParaRPr lang="fr-FR" sz="1400"/>
        </a:p>
      </dgm:t>
    </dgm:pt>
    <dgm:pt modelId="{DBFCB179-605F-7B4C-B432-7082E23E2348}">
      <dgm:prSet custT="1"/>
      <dgm:spPr/>
      <dgm:t>
        <a:bodyPr/>
        <a:lstStyle/>
        <a:p>
          <a:r>
            <a:rPr lang="fr-FR" sz="1800" dirty="0"/>
            <a:t>Travail sur le DUERP et le plan d’actions de prévention (PAPRIPACT)</a:t>
          </a:r>
        </a:p>
      </dgm:t>
    </dgm:pt>
    <dgm:pt modelId="{8C31ED7D-F2C0-6B4E-849A-F56FD09DB0A0}" type="parTrans" cxnId="{C0E74745-07DF-D842-A576-1A65E48BA541}">
      <dgm:prSet/>
      <dgm:spPr/>
      <dgm:t>
        <a:bodyPr/>
        <a:lstStyle/>
        <a:p>
          <a:endParaRPr lang="fr-FR" sz="1400"/>
        </a:p>
      </dgm:t>
    </dgm:pt>
    <dgm:pt modelId="{B3150332-9705-2B45-AA23-38B1FDF21BA1}" type="sibTrans" cxnId="{C0E74745-07DF-D842-A576-1A65E48BA541}">
      <dgm:prSet/>
      <dgm:spPr/>
      <dgm:t>
        <a:bodyPr/>
        <a:lstStyle/>
        <a:p>
          <a:endParaRPr lang="fr-FR" sz="1400"/>
        </a:p>
      </dgm:t>
    </dgm:pt>
    <dgm:pt modelId="{EE4FD520-5FE0-4F4C-9212-B82358313346}">
      <dgm:prSet custT="1"/>
      <dgm:spPr/>
      <dgm:t>
        <a:bodyPr/>
        <a:lstStyle/>
        <a:p>
          <a:r>
            <a:rPr lang="fr-FR" sz="1800" dirty="0"/>
            <a:t>Négociation d’accords </a:t>
          </a:r>
        </a:p>
      </dgm:t>
    </dgm:pt>
    <dgm:pt modelId="{ACC9ADEC-BC3A-814D-B2A5-F98EA2575156}" type="parTrans" cxnId="{88AE9AAF-CE74-634B-AD73-EFAF3B621B0C}">
      <dgm:prSet/>
      <dgm:spPr/>
      <dgm:t>
        <a:bodyPr/>
        <a:lstStyle/>
        <a:p>
          <a:endParaRPr lang="fr-FR" sz="1400"/>
        </a:p>
      </dgm:t>
    </dgm:pt>
    <dgm:pt modelId="{BC67CC18-1D2C-4845-A4E4-CEA04143A627}" type="sibTrans" cxnId="{88AE9AAF-CE74-634B-AD73-EFAF3B621B0C}">
      <dgm:prSet/>
      <dgm:spPr/>
      <dgm:t>
        <a:bodyPr/>
        <a:lstStyle/>
        <a:p>
          <a:endParaRPr lang="fr-FR" sz="1400"/>
        </a:p>
      </dgm:t>
    </dgm:pt>
    <dgm:pt modelId="{D26B351B-1CFC-6F44-BF33-AEF07909B076}">
      <dgm:prSet custT="1"/>
      <dgm:spPr/>
      <dgm:t>
        <a:bodyPr/>
        <a:lstStyle/>
        <a:p>
          <a:r>
            <a:rPr lang="fr-FR" sz="1800" dirty="0"/>
            <a:t>Formation des élus et des employeurs mais aussi des personnes ressources dans l’entreprise</a:t>
          </a:r>
        </a:p>
      </dgm:t>
    </dgm:pt>
    <dgm:pt modelId="{49E96C64-988C-5448-86AB-655F7CC257A2}" type="parTrans" cxnId="{A97A725D-8790-FA47-AB8B-FB2DF2A77AF0}">
      <dgm:prSet/>
      <dgm:spPr/>
      <dgm:t>
        <a:bodyPr/>
        <a:lstStyle/>
        <a:p>
          <a:endParaRPr lang="fr-FR" sz="1400"/>
        </a:p>
      </dgm:t>
    </dgm:pt>
    <dgm:pt modelId="{CE652B81-2836-0645-909D-692E49BDA829}" type="sibTrans" cxnId="{A97A725D-8790-FA47-AB8B-FB2DF2A77AF0}">
      <dgm:prSet/>
      <dgm:spPr/>
      <dgm:t>
        <a:bodyPr/>
        <a:lstStyle/>
        <a:p>
          <a:endParaRPr lang="fr-FR" sz="1400"/>
        </a:p>
      </dgm:t>
    </dgm:pt>
    <dgm:pt modelId="{2A162B3F-BFF1-F844-AB79-99E39B738F73}">
      <dgm:prSet custT="1"/>
      <dgm:spPr/>
      <dgm:t>
        <a:bodyPr/>
        <a:lstStyle/>
        <a:p>
          <a:r>
            <a:rPr lang="fr-FR" sz="1800" dirty="0"/>
            <a:t>Actions de sensibilisation des salariés et de l’encadrement </a:t>
          </a:r>
        </a:p>
      </dgm:t>
    </dgm:pt>
    <dgm:pt modelId="{EA6E7E60-326A-E14D-A1DE-4C04DCDF6BF3}" type="parTrans" cxnId="{755B326D-8D22-8B4C-B820-74984CC83EE9}">
      <dgm:prSet/>
      <dgm:spPr/>
      <dgm:t>
        <a:bodyPr/>
        <a:lstStyle/>
        <a:p>
          <a:endParaRPr lang="fr-FR" sz="1400"/>
        </a:p>
      </dgm:t>
    </dgm:pt>
    <dgm:pt modelId="{87F8AABF-303F-8E46-AC88-BD124CF8F513}" type="sibTrans" cxnId="{755B326D-8D22-8B4C-B820-74984CC83EE9}">
      <dgm:prSet/>
      <dgm:spPr/>
      <dgm:t>
        <a:bodyPr/>
        <a:lstStyle/>
        <a:p>
          <a:endParaRPr lang="fr-FR" sz="1400"/>
        </a:p>
      </dgm:t>
    </dgm:pt>
    <dgm:pt modelId="{0E7D5B1D-D1CF-0446-8422-AEDF2805BD34}">
      <dgm:prSet phldrT="[Texte]" custT="1"/>
      <dgm:spPr/>
      <dgm:t>
        <a:bodyPr/>
        <a:lstStyle/>
        <a:p>
          <a:r>
            <a:rPr lang="fr-FR" sz="1800" dirty="0"/>
            <a:t>Information, consultation</a:t>
          </a:r>
        </a:p>
      </dgm:t>
    </dgm:pt>
    <dgm:pt modelId="{E7308984-9C38-FE45-841C-6B82E6A93904}" type="parTrans" cxnId="{64DD4B68-5322-FD42-8482-2B3004F9A5BF}">
      <dgm:prSet/>
      <dgm:spPr/>
      <dgm:t>
        <a:bodyPr/>
        <a:lstStyle/>
        <a:p>
          <a:endParaRPr lang="fr-FR"/>
        </a:p>
      </dgm:t>
    </dgm:pt>
    <dgm:pt modelId="{3D281007-26E2-3541-80E0-B87563E9322D}" type="sibTrans" cxnId="{64DD4B68-5322-FD42-8482-2B3004F9A5BF}">
      <dgm:prSet/>
      <dgm:spPr/>
      <dgm:t>
        <a:bodyPr/>
        <a:lstStyle/>
        <a:p>
          <a:endParaRPr lang="fr-FR"/>
        </a:p>
      </dgm:t>
    </dgm:pt>
    <dgm:pt modelId="{DE7B303E-B8AE-CE4F-AB21-CCFD9A89998A}" type="pres">
      <dgm:prSet presAssocID="{29E48702-5B09-0A4B-9E8F-7E51CFF0A73B}" presName="Name0" presStyleCnt="0">
        <dgm:presLayoutVars>
          <dgm:dir/>
          <dgm:resizeHandles/>
        </dgm:presLayoutVars>
      </dgm:prSet>
      <dgm:spPr/>
    </dgm:pt>
    <dgm:pt modelId="{AC7290A6-1C7A-A745-867D-228D033C168D}" type="pres">
      <dgm:prSet presAssocID="{0E7D5B1D-D1CF-0446-8422-AEDF2805BD34}" presName="compNode" presStyleCnt="0"/>
      <dgm:spPr/>
    </dgm:pt>
    <dgm:pt modelId="{D5B071C1-A84E-E74C-850B-AAB908AB2FE2}" type="pres">
      <dgm:prSet presAssocID="{0E7D5B1D-D1CF-0446-8422-AEDF2805BD34}" presName="dummyConnPt" presStyleCnt="0"/>
      <dgm:spPr/>
    </dgm:pt>
    <dgm:pt modelId="{73E66315-A255-CD43-B9D2-DB0F815636C9}" type="pres">
      <dgm:prSet presAssocID="{0E7D5B1D-D1CF-0446-8422-AEDF2805BD34}" presName="node" presStyleLbl="node1" presStyleIdx="0" presStyleCnt="11" custScaleX="148102">
        <dgm:presLayoutVars>
          <dgm:bulletEnabled val="1"/>
        </dgm:presLayoutVars>
      </dgm:prSet>
      <dgm:spPr/>
    </dgm:pt>
    <dgm:pt modelId="{716304AC-2FCD-7D46-AC99-9D9638D8C284}" type="pres">
      <dgm:prSet presAssocID="{3D281007-26E2-3541-80E0-B87563E9322D}" presName="sibTrans" presStyleLbl="bgSibTrans2D1" presStyleIdx="0" presStyleCnt="10"/>
      <dgm:spPr/>
    </dgm:pt>
    <dgm:pt modelId="{4B9C2517-2BE2-2042-9DED-66002AEF74B6}" type="pres">
      <dgm:prSet presAssocID="{31A218F9-DB81-D142-AC68-AD1D1911E7EE}" presName="compNode" presStyleCnt="0"/>
      <dgm:spPr/>
    </dgm:pt>
    <dgm:pt modelId="{4C7F3A74-CBB5-3444-AFE1-C598897112C7}" type="pres">
      <dgm:prSet presAssocID="{31A218F9-DB81-D142-AC68-AD1D1911E7EE}" presName="dummyConnPt" presStyleCnt="0"/>
      <dgm:spPr/>
    </dgm:pt>
    <dgm:pt modelId="{AFEA18AF-CA9E-B64B-810C-A2656FA98021}" type="pres">
      <dgm:prSet presAssocID="{31A218F9-DB81-D142-AC68-AD1D1911E7EE}" presName="node" presStyleLbl="node1" presStyleIdx="1" presStyleCnt="11" custScaleX="150307">
        <dgm:presLayoutVars>
          <dgm:bulletEnabled val="1"/>
        </dgm:presLayoutVars>
      </dgm:prSet>
      <dgm:spPr/>
    </dgm:pt>
    <dgm:pt modelId="{08BF678C-B11A-6B4F-A6F9-8F4B44FEAC1C}" type="pres">
      <dgm:prSet presAssocID="{0BEB2677-81EA-1844-B60E-AB1DFD8E9E9F}" presName="sibTrans" presStyleLbl="bgSibTrans2D1" presStyleIdx="1" presStyleCnt="10"/>
      <dgm:spPr/>
    </dgm:pt>
    <dgm:pt modelId="{F133BBC3-AE4B-1448-917A-EEF070F4247A}" type="pres">
      <dgm:prSet presAssocID="{95197F99-7CAD-2E44-A168-49B6B2E79E7D}" presName="compNode" presStyleCnt="0"/>
      <dgm:spPr/>
    </dgm:pt>
    <dgm:pt modelId="{6FF8E90F-BEEF-8D4F-B040-4D471AE453EE}" type="pres">
      <dgm:prSet presAssocID="{95197F99-7CAD-2E44-A168-49B6B2E79E7D}" presName="dummyConnPt" presStyleCnt="0"/>
      <dgm:spPr/>
    </dgm:pt>
    <dgm:pt modelId="{348B4014-2FD5-D749-A082-CA66E9473FEE}" type="pres">
      <dgm:prSet presAssocID="{95197F99-7CAD-2E44-A168-49B6B2E79E7D}" presName="node" presStyleLbl="node1" presStyleIdx="2" presStyleCnt="11" custScaleX="150307">
        <dgm:presLayoutVars>
          <dgm:bulletEnabled val="1"/>
        </dgm:presLayoutVars>
      </dgm:prSet>
      <dgm:spPr/>
    </dgm:pt>
    <dgm:pt modelId="{42C0534E-B5B3-C24C-B914-F6F90094F762}" type="pres">
      <dgm:prSet presAssocID="{CB52C8AA-98D5-0045-81B0-C38750DAC1FC}" presName="sibTrans" presStyleLbl="bgSibTrans2D1" presStyleIdx="2" presStyleCnt="10"/>
      <dgm:spPr/>
    </dgm:pt>
    <dgm:pt modelId="{6A764E62-7B2D-D443-B646-D6683D25545B}" type="pres">
      <dgm:prSet presAssocID="{28DA9B32-2F29-C641-A551-3F663CBF95EE}" presName="compNode" presStyleCnt="0"/>
      <dgm:spPr/>
    </dgm:pt>
    <dgm:pt modelId="{0808BE19-198D-964C-9354-644A19BCD714}" type="pres">
      <dgm:prSet presAssocID="{28DA9B32-2F29-C641-A551-3F663CBF95EE}" presName="dummyConnPt" presStyleCnt="0"/>
      <dgm:spPr/>
    </dgm:pt>
    <dgm:pt modelId="{94D0CB83-EF77-844E-B6D6-231DF2CCF371}" type="pres">
      <dgm:prSet presAssocID="{28DA9B32-2F29-C641-A551-3F663CBF95EE}" presName="node" presStyleLbl="node1" presStyleIdx="3" presStyleCnt="11" custScaleX="150307">
        <dgm:presLayoutVars>
          <dgm:bulletEnabled val="1"/>
        </dgm:presLayoutVars>
      </dgm:prSet>
      <dgm:spPr/>
    </dgm:pt>
    <dgm:pt modelId="{E8D5F2E3-8711-6B43-86BF-37096B585587}" type="pres">
      <dgm:prSet presAssocID="{B992FC62-F086-5E4D-97D6-FFCD0AC0CDE8}" presName="sibTrans" presStyleLbl="bgSibTrans2D1" presStyleIdx="3" presStyleCnt="10"/>
      <dgm:spPr/>
    </dgm:pt>
    <dgm:pt modelId="{41D40BE0-1C7A-084C-A909-BDC8B0665245}" type="pres">
      <dgm:prSet presAssocID="{42DE81C4-D403-6746-B1C4-F535CB6830ED}" presName="compNode" presStyleCnt="0"/>
      <dgm:spPr/>
    </dgm:pt>
    <dgm:pt modelId="{F7FECE95-CA07-9A49-980F-34D01EA091E6}" type="pres">
      <dgm:prSet presAssocID="{42DE81C4-D403-6746-B1C4-F535CB6830ED}" presName="dummyConnPt" presStyleCnt="0"/>
      <dgm:spPr/>
    </dgm:pt>
    <dgm:pt modelId="{7D981841-A759-3447-ACBB-B06B6E113C2C}" type="pres">
      <dgm:prSet presAssocID="{42DE81C4-D403-6746-B1C4-F535CB6830ED}" presName="node" presStyleLbl="node1" presStyleIdx="4" presStyleCnt="11" custScaleX="150307">
        <dgm:presLayoutVars>
          <dgm:bulletEnabled val="1"/>
        </dgm:presLayoutVars>
      </dgm:prSet>
      <dgm:spPr/>
    </dgm:pt>
    <dgm:pt modelId="{65475DB3-E3DD-4B44-8FBA-8B2DCAB25D4B}" type="pres">
      <dgm:prSet presAssocID="{21224A58-778E-904A-BB10-5ADEC91D171E}" presName="sibTrans" presStyleLbl="bgSibTrans2D1" presStyleIdx="4" presStyleCnt="10"/>
      <dgm:spPr/>
    </dgm:pt>
    <dgm:pt modelId="{D92BFB0E-7E6C-D34F-B163-839D403172F3}" type="pres">
      <dgm:prSet presAssocID="{A19E080F-6514-6643-86C9-359013457AD1}" presName="compNode" presStyleCnt="0"/>
      <dgm:spPr/>
    </dgm:pt>
    <dgm:pt modelId="{61EA3AD3-5E62-1A40-9062-D6B324156F9F}" type="pres">
      <dgm:prSet presAssocID="{A19E080F-6514-6643-86C9-359013457AD1}" presName="dummyConnPt" presStyleCnt="0"/>
      <dgm:spPr/>
    </dgm:pt>
    <dgm:pt modelId="{48FEAEBB-6BC5-BF4B-A4C3-8B0527771AE9}" type="pres">
      <dgm:prSet presAssocID="{A19E080F-6514-6643-86C9-359013457AD1}" presName="node" presStyleLbl="node1" presStyleIdx="5" presStyleCnt="11" custScaleX="150307">
        <dgm:presLayoutVars>
          <dgm:bulletEnabled val="1"/>
        </dgm:presLayoutVars>
      </dgm:prSet>
      <dgm:spPr/>
    </dgm:pt>
    <dgm:pt modelId="{1B8DC6E1-4F73-894B-82E4-9E703D9E095C}" type="pres">
      <dgm:prSet presAssocID="{0535EC9C-AFC5-1147-A9B7-500D7CFB22B0}" presName="sibTrans" presStyleLbl="bgSibTrans2D1" presStyleIdx="5" presStyleCnt="10"/>
      <dgm:spPr/>
    </dgm:pt>
    <dgm:pt modelId="{E1B11D63-242D-1F4E-A549-45BF5477CC11}" type="pres">
      <dgm:prSet presAssocID="{E0143EAA-9473-BA4E-831E-DB8874564744}" presName="compNode" presStyleCnt="0"/>
      <dgm:spPr/>
    </dgm:pt>
    <dgm:pt modelId="{A350EFF0-677E-9146-87AF-5A04C9702FD9}" type="pres">
      <dgm:prSet presAssocID="{E0143EAA-9473-BA4E-831E-DB8874564744}" presName="dummyConnPt" presStyleCnt="0"/>
      <dgm:spPr/>
    </dgm:pt>
    <dgm:pt modelId="{817B2033-7DF5-2A41-96DA-F4B35E848B37}" type="pres">
      <dgm:prSet presAssocID="{E0143EAA-9473-BA4E-831E-DB8874564744}" presName="node" presStyleLbl="node1" presStyleIdx="6" presStyleCnt="11" custScaleX="150307">
        <dgm:presLayoutVars>
          <dgm:bulletEnabled val="1"/>
        </dgm:presLayoutVars>
      </dgm:prSet>
      <dgm:spPr/>
    </dgm:pt>
    <dgm:pt modelId="{820E85FA-AA8B-7F40-A0B2-A1E99EE6E618}" type="pres">
      <dgm:prSet presAssocID="{57AADFDB-710F-C149-A9A9-538D2E3EDCAA}" presName="sibTrans" presStyleLbl="bgSibTrans2D1" presStyleIdx="6" presStyleCnt="10"/>
      <dgm:spPr/>
    </dgm:pt>
    <dgm:pt modelId="{52DA7C1C-C97D-3947-A695-636CE4C3AE0E}" type="pres">
      <dgm:prSet presAssocID="{DBFCB179-605F-7B4C-B432-7082E23E2348}" presName="compNode" presStyleCnt="0"/>
      <dgm:spPr/>
    </dgm:pt>
    <dgm:pt modelId="{DFE69CC2-8F94-E84E-BAE0-D2CDE3CA6396}" type="pres">
      <dgm:prSet presAssocID="{DBFCB179-605F-7B4C-B432-7082E23E2348}" presName="dummyConnPt" presStyleCnt="0"/>
      <dgm:spPr/>
    </dgm:pt>
    <dgm:pt modelId="{42F22D7B-A695-E64B-9417-C0B0F4DA0F39}" type="pres">
      <dgm:prSet presAssocID="{DBFCB179-605F-7B4C-B432-7082E23E2348}" presName="node" presStyleLbl="node1" presStyleIdx="7" presStyleCnt="11" custScaleX="150307">
        <dgm:presLayoutVars>
          <dgm:bulletEnabled val="1"/>
        </dgm:presLayoutVars>
      </dgm:prSet>
      <dgm:spPr/>
    </dgm:pt>
    <dgm:pt modelId="{4A39D1EF-B54F-6446-B8BD-A0CAB6E8E031}" type="pres">
      <dgm:prSet presAssocID="{B3150332-9705-2B45-AA23-38B1FDF21BA1}" presName="sibTrans" presStyleLbl="bgSibTrans2D1" presStyleIdx="7" presStyleCnt="10"/>
      <dgm:spPr/>
    </dgm:pt>
    <dgm:pt modelId="{A06FC6CD-6E68-5A4C-A8DA-8533981BA4CE}" type="pres">
      <dgm:prSet presAssocID="{EE4FD520-5FE0-4F4C-9212-B82358313346}" presName="compNode" presStyleCnt="0"/>
      <dgm:spPr/>
    </dgm:pt>
    <dgm:pt modelId="{DC054D4B-9096-BC46-9CF6-E83C9FF32B87}" type="pres">
      <dgm:prSet presAssocID="{EE4FD520-5FE0-4F4C-9212-B82358313346}" presName="dummyConnPt" presStyleCnt="0"/>
      <dgm:spPr/>
    </dgm:pt>
    <dgm:pt modelId="{CC69BB88-F7C4-5546-B071-126DB6197BDB}" type="pres">
      <dgm:prSet presAssocID="{EE4FD520-5FE0-4F4C-9212-B82358313346}" presName="node" presStyleLbl="node1" presStyleIdx="8" presStyleCnt="11" custScaleX="150307">
        <dgm:presLayoutVars>
          <dgm:bulletEnabled val="1"/>
        </dgm:presLayoutVars>
      </dgm:prSet>
      <dgm:spPr/>
    </dgm:pt>
    <dgm:pt modelId="{D9E0AA41-7BF8-644F-8E58-C710733DCA07}" type="pres">
      <dgm:prSet presAssocID="{BC67CC18-1D2C-4845-A4E4-CEA04143A627}" presName="sibTrans" presStyleLbl="bgSibTrans2D1" presStyleIdx="8" presStyleCnt="10"/>
      <dgm:spPr/>
    </dgm:pt>
    <dgm:pt modelId="{49B45D24-A6DC-894A-B7BD-7DB6707FD3F7}" type="pres">
      <dgm:prSet presAssocID="{D26B351B-1CFC-6F44-BF33-AEF07909B076}" presName="compNode" presStyleCnt="0"/>
      <dgm:spPr/>
    </dgm:pt>
    <dgm:pt modelId="{619EA31E-DC55-7D43-AB9A-11A1D342D2BB}" type="pres">
      <dgm:prSet presAssocID="{D26B351B-1CFC-6F44-BF33-AEF07909B076}" presName="dummyConnPt" presStyleCnt="0"/>
      <dgm:spPr/>
    </dgm:pt>
    <dgm:pt modelId="{84DB3C49-B131-B34E-A7FC-D1602A72AB53}" type="pres">
      <dgm:prSet presAssocID="{D26B351B-1CFC-6F44-BF33-AEF07909B076}" presName="node" presStyleLbl="node1" presStyleIdx="9" presStyleCnt="11" custScaleX="150307">
        <dgm:presLayoutVars>
          <dgm:bulletEnabled val="1"/>
        </dgm:presLayoutVars>
      </dgm:prSet>
      <dgm:spPr/>
    </dgm:pt>
    <dgm:pt modelId="{D0AE6C7B-6A6B-D74C-A155-8A2E5D8BD3DE}" type="pres">
      <dgm:prSet presAssocID="{CE652B81-2836-0645-909D-692E49BDA829}" presName="sibTrans" presStyleLbl="bgSibTrans2D1" presStyleIdx="9" presStyleCnt="10"/>
      <dgm:spPr/>
    </dgm:pt>
    <dgm:pt modelId="{6E298DB0-6263-2848-9E22-3E55215B0354}" type="pres">
      <dgm:prSet presAssocID="{2A162B3F-BFF1-F844-AB79-99E39B738F73}" presName="compNode" presStyleCnt="0"/>
      <dgm:spPr/>
    </dgm:pt>
    <dgm:pt modelId="{B99DF6CD-B682-C444-A909-5E457D1D733C}" type="pres">
      <dgm:prSet presAssocID="{2A162B3F-BFF1-F844-AB79-99E39B738F73}" presName="dummyConnPt" presStyleCnt="0"/>
      <dgm:spPr/>
    </dgm:pt>
    <dgm:pt modelId="{8308DCC7-79B4-8A4C-A3A3-46AD6F2451DE}" type="pres">
      <dgm:prSet presAssocID="{2A162B3F-BFF1-F844-AB79-99E39B738F73}" presName="node" presStyleLbl="node1" presStyleIdx="10" presStyleCnt="11" custScaleX="150307">
        <dgm:presLayoutVars>
          <dgm:bulletEnabled val="1"/>
        </dgm:presLayoutVars>
      </dgm:prSet>
      <dgm:spPr/>
    </dgm:pt>
  </dgm:ptLst>
  <dgm:cxnLst>
    <dgm:cxn modelId="{DE700A03-E503-EA41-9F01-767D0F4DBAE9}" type="presOf" srcId="{CE652B81-2836-0645-909D-692E49BDA829}" destId="{D0AE6C7B-6A6B-D74C-A155-8A2E5D8BD3DE}" srcOrd="0" destOrd="0" presId="urn:microsoft.com/office/officeart/2005/8/layout/bProcess4"/>
    <dgm:cxn modelId="{2B5E2731-00EF-4644-9CF0-9B90F3FB05B6}" type="presOf" srcId="{57AADFDB-710F-C149-A9A9-538D2E3EDCAA}" destId="{820E85FA-AA8B-7F40-A0B2-A1E99EE6E618}" srcOrd="0" destOrd="0" presId="urn:microsoft.com/office/officeart/2005/8/layout/bProcess4"/>
    <dgm:cxn modelId="{161DA233-BA46-1C46-A1F8-E94CB513A49F}" type="presOf" srcId="{B992FC62-F086-5E4D-97D6-FFCD0AC0CDE8}" destId="{E8D5F2E3-8711-6B43-86BF-37096B585587}" srcOrd="0" destOrd="0" presId="urn:microsoft.com/office/officeart/2005/8/layout/bProcess4"/>
    <dgm:cxn modelId="{4EF3F73B-BE45-3C42-A538-1961F8C92048}" type="presOf" srcId="{B3150332-9705-2B45-AA23-38B1FDF21BA1}" destId="{4A39D1EF-B54F-6446-B8BD-A0CAB6E8E031}" srcOrd="0" destOrd="0" presId="urn:microsoft.com/office/officeart/2005/8/layout/bProcess4"/>
    <dgm:cxn modelId="{1AAB5840-5C62-E44E-80DB-D4D1428B3715}" type="presOf" srcId="{EE4FD520-5FE0-4F4C-9212-B82358313346}" destId="{CC69BB88-F7C4-5546-B071-126DB6197BDB}" srcOrd="0" destOrd="0" presId="urn:microsoft.com/office/officeart/2005/8/layout/bProcess4"/>
    <dgm:cxn modelId="{C0E74745-07DF-D842-A576-1A65E48BA541}" srcId="{29E48702-5B09-0A4B-9E8F-7E51CFF0A73B}" destId="{DBFCB179-605F-7B4C-B432-7082E23E2348}" srcOrd="7" destOrd="0" parTransId="{8C31ED7D-F2C0-6B4E-849A-F56FD09DB0A0}" sibTransId="{B3150332-9705-2B45-AA23-38B1FDF21BA1}"/>
    <dgm:cxn modelId="{ABEC1F46-1812-C049-BE44-A67EFCE22D61}" srcId="{29E48702-5B09-0A4B-9E8F-7E51CFF0A73B}" destId="{95197F99-7CAD-2E44-A168-49B6B2E79E7D}" srcOrd="2" destOrd="0" parTransId="{8EE30ECE-11D7-F141-9CCA-558225D841BA}" sibTransId="{CB52C8AA-98D5-0045-81B0-C38750DAC1FC}"/>
    <dgm:cxn modelId="{B530E54C-2EA8-594A-9223-DD389C24C31D}" type="presOf" srcId="{A19E080F-6514-6643-86C9-359013457AD1}" destId="{48FEAEBB-6BC5-BF4B-A4C3-8B0527771AE9}" srcOrd="0" destOrd="0" presId="urn:microsoft.com/office/officeart/2005/8/layout/bProcess4"/>
    <dgm:cxn modelId="{A97A725D-8790-FA47-AB8B-FB2DF2A77AF0}" srcId="{29E48702-5B09-0A4B-9E8F-7E51CFF0A73B}" destId="{D26B351B-1CFC-6F44-BF33-AEF07909B076}" srcOrd="9" destOrd="0" parTransId="{49E96C64-988C-5448-86AB-655F7CC257A2}" sibTransId="{CE652B81-2836-0645-909D-692E49BDA829}"/>
    <dgm:cxn modelId="{7D10D267-E0F3-0542-BF6B-3BF1523A6DEE}" type="presOf" srcId="{0BEB2677-81EA-1844-B60E-AB1DFD8E9E9F}" destId="{08BF678C-B11A-6B4F-A6F9-8F4B44FEAC1C}" srcOrd="0" destOrd="0" presId="urn:microsoft.com/office/officeart/2005/8/layout/bProcess4"/>
    <dgm:cxn modelId="{64DD4B68-5322-FD42-8482-2B3004F9A5BF}" srcId="{29E48702-5B09-0A4B-9E8F-7E51CFF0A73B}" destId="{0E7D5B1D-D1CF-0446-8422-AEDF2805BD34}" srcOrd="0" destOrd="0" parTransId="{E7308984-9C38-FE45-841C-6B82E6A93904}" sibTransId="{3D281007-26E2-3541-80E0-B87563E9322D}"/>
    <dgm:cxn modelId="{755B326D-8D22-8B4C-B820-74984CC83EE9}" srcId="{29E48702-5B09-0A4B-9E8F-7E51CFF0A73B}" destId="{2A162B3F-BFF1-F844-AB79-99E39B738F73}" srcOrd="10" destOrd="0" parTransId="{EA6E7E60-326A-E14D-A1DE-4C04DCDF6BF3}" sibTransId="{87F8AABF-303F-8E46-AC88-BD124CF8F513}"/>
    <dgm:cxn modelId="{C535D870-799E-2A4D-9672-7DBAA1FC89A4}" type="presOf" srcId="{21224A58-778E-904A-BB10-5ADEC91D171E}" destId="{65475DB3-E3DD-4B44-8FBA-8B2DCAB25D4B}" srcOrd="0" destOrd="0" presId="urn:microsoft.com/office/officeart/2005/8/layout/bProcess4"/>
    <dgm:cxn modelId="{288C3973-30C4-2644-9E40-E14C6B45908E}" type="presOf" srcId="{3D281007-26E2-3541-80E0-B87563E9322D}" destId="{716304AC-2FCD-7D46-AC99-9D9638D8C284}" srcOrd="0" destOrd="0" presId="urn:microsoft.com/office/officeart/2005/8/layout/bProcess4"/>
    <dgm:cxn modelId="{63BEF98B-CD11-8E4E-A0C9-E15A47DE57D7}" type="presOf" srcId="{29E48702-5B09-0A4B-9E8F-7E51CFF0A73B}" destId="{DE7B303E-B8AE-CE4F-AB21-CCFD9A89998A}" srcOrd="0" destOrd="0" presId="urn:microsoft.com/office/officeart/2005/8/layout/bProcess4"/>
    <dgm:cxn modelId="{12FE2D97-A558-C649-BC92-87A36A96919F}" srcId="{29E48702-5B09-0A4B-9E8F-7E51CFF0A73B}" destId="{E0143EAA-9473-BA4E-831E-DB8874564744}" srcOrd="6" destOrd="0" parTransId="{35E9C253-88AA-2248-AF6F-BBBDF6E9A913}" sibTransId="{57AADFDB-710F-C149-A9A9-538D2E3EDCAA}"/>
    <dgm:cxn modelId="{68A243A0-8477-6044-B877-C3413C48EE83}" type="presOf" srcId="{95197F99-7CAD-2E44-A168-49B6B2E79E7D}" destId="{348B4014-2FD5-D749-A082-CA66E9473FEE}" srcOrd="0" destOrd="0" presId="urn:microsoft.com/office/officeart/2005/8/layout/bProcess4"/>
    <dgm:cxn modelId="{9930A2A8-4B94-114C-AA80-19A93C92C870}" srcId="{29E48702-5B09-0A4B-9E8F-7E51CFF0A73B}" destId="{31A218F9-DB81-D142-AC68-AD1D1911E7EE}" srcOrd="1" destOrd="0" parTransId="{8ED9CB6C-C398-914D-B62B-01B5DF8BDB2C}" sibTransId="{0BEB2677-81EA-1844-B60E-AB1DFD8E9E9F}"/>
    <dgm:cxn modelId="{BD9080AF-A66D-724D-9E35-7CFAD05814D3}" type="presOf" srcId="{2A162B3F-BFF1-F844-AB79-99E39B738F73}" destId="{8308DCC7-79B4-8A4C-A3A3-46AD6F2451DE}" srcOrd="0" destOrd="0" presId="urn:microsoft.com/office/officeart/2005/8/layout/bProcess4"/>
    <dgm:cxn modelId="{88AE9AAF-CE74-634B-AD73-EFAF3B621B0C}" srcId="{29E48702-5B09-0A4B-9E8F-7E51CFF0A73B}" destId="{EE4FD520-5FE0-4F4C-9212-B82358313346}" srcOrd="8" destOrd="0" parTransId="{ACC9ADEC-BC3A-814D-B2A5-F98EA2575156}" sibTransId="{BC67CC18-1D2C-4845-A4E4-CEA04143A627}"/>
    <dgm:cxn modelId="{9E5A2EBC-3289-A24E-A66F-B88B42DB0D14}" type="presOf" srcId="{D26B351B-1CFC-6F44-BF33-AEF07909B076}" destId="{84DB3C49-B131-B34E-A7FC-D1602A72AB53}" srcOrd="0" destOrd="0" presId="urn:microsoft.com/office/officeart/2005/8/layout/bProcess4"/>
    <dgm:cxn modelId="{8A30D0BD-286A-7945-ADEC-CBF40508D9A7}" srcId="{29E48702-5B09-0A4B-9E8F-7E51CFF0A73B}" destId="{42DE81C4-D403-6746-B1C4-F535CB6830ED}" srcOrd="4" destOrd="0" parTransId="{C11D0D79-A315-7248-91C4-8CE401B1306C}" sibTransId="{21224A58-778E-904A-BB10-5ADEC91D171E}"/>
    <dgm:cxn modelId="{6A0EB8BF-3495-A749-9EA2-67621585F50C}" srcId="{29E48702-5B09-0A4B-9E8F-7E51CFF0A73B}" destId="{28DA9B32-2F29-C641-A551-3F663CBF95EE}" srcOrd="3" destOrd="0" parTransId="{D36C9FC3-167F-744A-9FE0-99B1B862DCF9}" sibTransId="{B992FC62-F086-5E4D-97D6-FFCD0AC0CDE8}"/>
    <dgm:cxn modelId="{BF9C68C5-1D82-5143-BF2F-D3304932A3B9}" type="presOf" srcId="{0E7D5B1D-D1CF-0446-8422-AEDF2805BD34}" destId="{73E66315-A255-CD43-B9D2-DB0F815636C9}" srcOrd="0" destOrd="0" presId="urn:microsoft.com/office/officeart/2005/8/layout/bProcess4"/>
    <dgm:cxn modelId="{26840BCB-D990-9C42-8F0A-90E2B3C8F770}" type="presOf" srcId="{E0143EAA-9473-BA4E-831E-DB8874564744}" destId="{817B2033-7DF5-2A41-96DA-F4B35E848B37}" srcOrd="0" destOrd="0" presId="urn:microsoft.com/office/officeart/2005/8/layout/bProcess4"/>
    <dgm:cxn modelId="{4860A3CB-70E1-4444-BD85-CE9292F691C1}" type="presOf" srcId="{CB52C8AA-98D5-0045-81B0-C38750DAC1FC}" destId="{42C0534E-B5B3-C24C-B914-F6F90094F762}" srcOrd="0" destOrd="0" presId="urn:microsoft.com/office/officeart/2005/8/layout/bProcess4"/>
    <dgm:cxn modelId="{08C837D2-A673-2F42-BE4A-4FD2D2B80378}" type="presOf" srcId="{BC67CC18-1D2C-4845-A4E4-CEA04143A627}" destId="{D9E0AA41-7BF8-644F-8E58-C710733DCA07}" srcOrd="0" destOrd="0" presId="urn:microsoft.com/office/officeart/2005/8/layout/bProcess4"/>
    <dgm:cxn modelId="{FC377ED3-C1C7-1F45-ABFD-C5FAB49A7677}" type="presOf" srcId="{0535EC9C-AFC5-1147-A9B7-500D7CFB22B0}" destId="{1B8DC6E1-4F73-894B-82E4-9E703D9E095C}" srcOrd="0" destOrd="0" presId="urn:microsoft.com/office/officeart/2005/8/layout/bProcess4"/>
    <dgm:cxn modelId="{2398F7E1-CDE5-AC4A-84D1-37F22FDC9F09}" type="presOf" srcId="{28DA9B32-2F29-C641-A551-3F663CBF95EE}" destId="{94D0CB83-EF77-844E-B6D6-231DF2CCF371}" srcOrd="0" destOrd="0" presId="urn:microsoft.com/office/officeart/2005/8/layout/bProcess4"/>
    <dgm:cxn modelId="{8E9A70E3-3F43-7F4C-AADE-CA0C48DA0C6B}" type="presOf" srcId="{31A218F9-DB81-D142-AC68-AD1D1911E7EE}" destId="{AFEA18AF-CA9E-B64B-810C-A2656FA98021}" srcOrd="0" destOrd="0" presId="urn:microsoft.com/office/officeart/2005/8/layout/bProcess4"/>
    <dgm:cxn modelId="{4B95A7EE-B997-EE4E-8DE3-F608A7335131}" type="presOf" srcId="{DBFCB179-605F-7B4C-B432-7082E23E2348}" destId="{42F22D7B-A695-E64B-9417-C0B0F4DA0F39}" srcOrd="0" destOrd="0" presId="urn:microsoft.com/office/officeart/2005/8/layout/bProcess4"/>
    <dgm:cxn modelId="{F736DDF3-EF19-A04E-97E7-47437890A8E9}" srcId="{29E48702-5B09-0A4B-9E8F-7E51CFF0A73B}" destId="{A19E080F-6514-6643-86C9-359013457AD1}" srcOrd="5" destOrd="0" parTransId="{65F7DBCA-70EE-D84E-AB6B-3274AC4ECB4B}" sibTransId="{0535EC9C-AFC5-1147-A9B7-500D7CFB22B0}"/>
    <dgm:cxn modelId="{A723E0FF-1588-8F4E-872A-EB294380738C}" type="presOf" srcId="{42DE81C4-D403-6746-B1C4-F535CB6830ED}" destId="{7D981841-A759-3447-ACBB-B06B6E113C2C}" srcOrd="0" destOrd="0" presId="urn:microsoft.com/office/officeart/2005/8/layout/bProcess4"/>
    <dgm:cxn modelId="{2C56FEB7-54BB-4D43-87CB-C9E6BEF8FB59}" type="presParOf" srcId="{DE7B303E-B8AE-CE4F-AB21-CCFD9A89998A}" destId="{AC7290A6-1C7A-A745-867D-228D033C168D}" srcOrd="0" destOrd="0" presId="urn:microsoft.com/office/officeart/2005/8/layout/bProcess4"/>
    <dgm:cxn modelId="{002F917D-1B65-8441-961D-33B966EE9265}" type="presParOf" srcId="{AC7290A6-1C7A-A745-867D-228D033C168D}" destId="{D5B071C1-A84E-E74C-850B-AAB908AB2FE2}" srcOrd="0" destOrd="0" presId="urn:microsoft.com/office/officeart/2005/8/layout/bProcess4"/>
    <dgm:cxn modelId="{D419A049-E9F5-EE49-ACA9-D981A4BFEDF5}" type="presParOf" srcId="{AC7290A6-1C7A-A745-867D-228D033C168D}" destId="{73E66315-A255-CD43-B9D2-DB0F815636C9}" srcOrd="1" destOrd="0" presId="urn:microsoft.com/office/officeart/2005/8/layout/bProcess4"/>
    <dgm:cxn modelId="{344D6894-CC52-6447-BCAE-EA71F03FD4FB}" type="presParOf" srcId="{DE7B303E-B8AE-CE4F-AB21-CCFD9A89998A}" destId="{716304AC-2FCD-7D46-AC99-9D9638D8C284}" srcOrd="1" destOrd="0" presId="urn:microsoft.com/office/officeart/2005/8/layout/bProcess4"/>
    <dgm:cxn modelId="{8D189C7C-8A8F-FF46-91A3-E8D3C6B97307}" type="presParOf" srcId="{DE7B303E-B8AE-CE4F-AB21-CCFD9A89998A}" destId="{4B9C2517-2BE2-2042-9DED-66002AEF74B6}" srcOrd="2" destOrd="0" presId="urn:microsoft.com/office/officeart/2005/8/layout/bProcess4"/>
    <dgm:cxn modelId="{79B3D6E8-E822-6245-91B6-28F9F5F7FA76}" type="presParOf" srcId="{4B9C2517-2BE2-2042-9DED-66002AEF74B6}" destId="{4C7F3A74-CBB5-3444-AFE1-C598897112C7}" srcOrd="0" destOrd="0" presId="urn:microsoft.com/office/officeart/2005/8/layout/bProcess4"/>
    <dgm:cxn modelId="{7C80AD3E-9C9F-F841-9158-9ECC1BE7ABF5}" type="presParOf" srcId="{4B9C2517-2BE2-2042-9DED-66002AEF74B6}" destId="{AFEA18AF-CA9E-B64B-810C-A2656FA98021}" srcOrd="1" destOrd="0" presId="urn:microsoft.com/office/officeart/2005/8/layout/bProcess4"/>
    <dgm:cxn modelId="{01C77D91-A3A6-2F4B-A24C-7A944BCF2510}" type="presParOf" srcId="{DE7B303E-B8AE-CE4F-AB21-CCFD9A89998A}" destId="{08BF678C-B11A-6B4F-A6F9-8F4B44FEAC1C}" srcOrd="3" destOrd="0" presId="urn:microsoft.com/office/officeart/2005/8/layout/bProcess4"/>
    <dgm:cxn modelId="{390BDCB5-8BC2-7945-906F-1B9C1F4E5663}" type="presParOf" srcId="{DE7B303E-B8AE-CE4F-AB21-CCFD9A89998A}" destId="{F133BBC3-AE4B-1448-917A-EEF070F4247A}" srcOrd="4" destOrd="0" presId="urn:microsoft.com/office/officeart/2005/8/layout/bProcess4"/>
    <dgm:cxn modelId="{6F93DB52-A8F6-2549-8867-F7AC4CDC4C6B}" type="presParOf" srcId="{F133BBC3-AE4B-1448-917A-EEF070F4247A}" destId="{6FF8E90F-BEEF-8D4F-B040-4D471AE453EE}" srcOrd="0" destOrd="0" presId="urn:microsoft.com/office/officeart/2005/8/layout/bProcess4"/>
    <dgm:cxn modelId="{81DB6A54-40B9-2B42-9A18-DB59DA21EAD4}" type="presParOf" srcId="{F133BBC3-AE4B-1448-917A-EEF070F4247A}" destId="{348B4014-2FD5-D749-A082-CA66E9473FEE}" srcOrd="1" destOrd="0" presId="urn:microsoft.com/office/officeart/2005/8/layout/bProcess4"/>
    <dgm:cxn modelId="{CC3C11D1-8426-1D41-94B3-087B408D96BB}" type="presParOf" srcId="{DE7B303E-B8AE-CE4F-AB21-CCFD9A89998A}" destId="{42C0534E-B5B3-C24C-B914-F6F90094F762}" srcOrd="5" destOrd="0" presId="urn:microsoft.com/office/officeart/2005/8/layout/bProcess4"/>
    <dgm:cxn modelId="{5A7330A6-6E39-9441-A81A-8034AE67E768}" type="presParOf" srcId="{DE7B303E-B8AE-CE4F-AB21-CCFD9A89998A}" destId="{6A764E62-7B2D-D443-B646-D6683D25545B}" srcOrd="6" destOrd="0" presId="urn:microsoft.com/office/officeart/2005/8/layout/bProcess4"/>
    <dgm:cxn modelId="{98F982A5-C8D2-BC4F-8565-9FCF81F4402D}" type="presParOf" srcId="{6A764E62-7B2D-D443-B646-D6683D25545B}" destId="{0808BE19-198D-964C-9354-644A19BCD714}" srcOrd="0" destOrd="0" presId="urn:microsoft.com/office/officeart/2005/8/layout/bProcess4"/>
    <dgm:cxn modelId="{D3DADBC9-1040-B840-95BC-87716DDEBEDE}" type="presParOf" srcId="{6A764E62-7B2D-D443-B646-D6683D25545B}" destId="{94D0CB83-EF77-844E-B6D6-231DF2CCF371}" srcOrd="1" destOrd="0" presId="urn:microsoft.com/office/officeart/2005/8/layout/bProcess4"/>
    <dgm:cxn modelId="{DD041B49-BBC3-7A45-A716-E5252E44DD4A}" type="presParOf" srcId="{DE7B303E-B8AE-CE4F-AB21-CCFD9A89998A}" destId="{E8D5F2E3-8711-6B43-86BF-37096B585587}" srcOrd="7" destOrd="0" presId="urn:microsoft.com/office/officeart/2005/8/layout/bProcess4"/>
    <dgm:cxn modelId="{11D14059-C3DD-7C41-9315-FD296425C65E}" type="presParOf" srcId="{DE7B303E-B8AE-CE4F-AB21-CCFD9A89998A}" destId="{41D40BE0-1C7A-084C-A909-BDC8B0665245}" srcOrd="8" destOrd="0" presId="urn:microsoft.com/office/officeart/2005/8/layout/bProcess4"/>
    <dgm:cxn modelId="{8E571DCC-43CE-7F46-9C0F-C37D9EA8237C}" type="presParOf" srcId="{41D40BE0-1C7A-084C-A909-BDC8B0665245}" destId="{F7FECE95-CA07-9A49-980F-34D01EA091E6}" srcOrd="0" destOrd="0" presId="urn:microsoft.com/office/officeart/2005/8/layout/bProcess4"/>
    <dgm:cxn modelId="{197E8061-FD72-0042-98D1-C93AF208C1BB}" type="presParOf" srcId="{41D40BE0-1C7A-084C-A909-BDC8B0665245}" destId="{7D981841-A759-3447-ACBB-B06B6E113C2C}" srcOrd="1" destOrd="0" presId="urn:microsoft.com/office/officeart/2005/8/layout/bProcess4"/>
    <dgm:cxn modelId="{54BBD29F-4BED-AC48-80E3-6DCCDD8D057D}" type="presParOf" srcId="{DE7B303E-B8AE-CE4F-AB21-CCFD9A89998A}" destId="{65475DB3-E3DD-4B44-8FBA-8B2DCAB25D4B}" srcOrd="9" destOrd="0" presId="urn:microsoft.com/office/officeart/2005/8/layout/bProcess4"/>
    <dgm:cxn modelId="{2A8C9F73-7DB8-0043-B572-FEFD08228063}" type="presParOf" srcId="{DE7B303E-B8AE-CE4F-AB21-CCFD9A89998A}" destId="{D92BFB0E-7E6C-D34F-B163-839D403172F3}" srcOrd="10" destOrd="0" presId="urn:microsoft.com/office/officeart/2005/8/layout/bProcess4"/>
    <dgm:cxn modelId="{3201B93A-7B29-A942-9AB9-FF2373EB4E06}" type="presParOf" srcId="{D92BFB0E-7E6C-D34F-B163-839D403172F3}" destId="{61EA3AD3-5E62-1A40-9062-D6B324156F9F}" srcOrd="0" destOrd="0" presId="urn:microsoft.com/office/officeart/2005/8/layout/bProcess4"/>
    <dgm:cxn modelId="{EAC51B40-2837-7347-BA8B-DB64D892D607}" type="presParOf" srcId="{D92BFB0E-7E6C-D34F-B163-839D403172F3}" destId="{48FEAEBB-6BC5-BF4B-A4C3-8B0527771AE9}" srcOrd="1" destOrd="0" presId="urn:microsoft.com/office/officeart/2005/8/layout/bProcess4"/>
    <dgm:cxn modelId="{7A2E7808-8D54-C74F-8EEC-8CE7CCEDBE45}" type="presParOf" srcId="{DE7B303E-B8AE-CE4F-AB21-CCFD9A89998A}" destId="{1B8DC6E1-4F73-894B-82E4-9E703D9E095C}" srcOrd="11" destOrd="0" presId="urn:microsoft.com/office/officeart/2005/8/layout/bProcess4"/>
    <dgm:cxn modelId="{22CD2BAC-DE9C-4746-B1A9-A124E0FD2877}" type="presParOf" srcId="{DE7B303E-B8AE-CE4F-AB21-CCFD9A89998A}" destId="{E1B11D63-242D-1F4E-A549-45BF5477CC11}" srcOrd="12" destOrd="0" presId="urn:microsoft.com/office/officeart/2005/8/layout/bProcess4"/>
    <dgm:cxn modelId="{22CFE6FB-4E94-814B-925D-BFCD24E4877C}" type="presParOf" srcId="{E1B11D63-242D-1F4E-A549-45BF5477CC11}" destId="{A350EFF0-677E-9146-87AF-5A04C9702FD9}" srcOrd="0" destOrd="0" presId="urn:microsoft.com/office/officeart/2005/8/layout/bProcess4"/>
    <dgm:cxn modelId="{B18E7A47-DC20-A846-B568-DFAFEF995452}" type="presParOf" srcId="{E1B11D63-242D-1F4E-A549-45BF5477CC11}" destId="{817B2033-7DF5-2A41-96DA-F4B35E848B37}" srcOrd="1" destOrd="0" presId="urn:microsoft.com/office/officeart/2005/8/layout/bProcess4"/>
    <dgm:cxn modelId="{DE569C55-259D-2846-AE68-68692D8202D5}" type="presParOf" srcId="{DE7B303E-B8AE-CE4F-AB21-CCFD9A89998A}" destId="{820E85FA-AA8B-7F40-A0B2-A1E99EE6E618}" srcOrd="13" destOrd="0" presId="urn:microsoft.com/office/officeart/2005/8/layout/bProcess4"/>
    <dgm:cxn modelId="{5AE8FFD4-425B-CF48-A0DD-A908730A39E2}" type="presParOf" srcId="{DE7B303E-B8AE-CE4F-AB21-CCFD9A89998A}" destId="{52DA7C1C-C97D-3947-A695-636CE4C3AE0E}" srcOrd="14" destOrd="0" presId="urn:microsoft.com/office/officeart/2005/8/layout/bProcess4"/>
    <dgm:cxn modelId="{B86DE96F-B3AB-CA49-88C5-FE7897F6AEFE}" type="presParOf" srcId="{52DA7C1C-C97D-3947-A695-636CE4C3AE0E}" destId="{DFE69CC2-8F94-E84E-BAE0-D2CDE3CA6396}" srcOrd="0" destOrd="0" presId="urn:microsoft.com/office/officeart/2005/8/layout/bProcess4"/>
    <dgm:cxn modelId="{20906DE7-5F60-BB43-A041-1C78B268A036}" type="presParOf" srcId="{52DA7C1C-C97D-3947-A695-636CE4C3AE0E}" destId="{42F22D7B-A695-E64B-9417-C0B0F4DA0F39}" srcOrd="1" destOrd="0" presId="urn:microsoft.com/office/officeart/2005/8/layout/bProcess4"/>
    <dgm:cxn modelId="{517D8380-30C1-FA4E-B7A9-B3B4E866EABB}" type="presParOf" srcId="{DE7B303E-B8AE-CE4F-AB21-CCFD9A89998A}" destId="{4A39D1EF-B54F-6446-B8BD-A0CAB6E8E031}" srcOrd="15" destOrd="0" presId="urn:microsoft.com/office/officeart/2005/8/layout/bProcess4"/>
    <dgm:cxn modelId="{37F6E47F-C9DB-184F-937B-86443FCFA73A}" type="presParOf" srcId="{DE7B303E-B8AE-CE4F-AB21-CCFD9A89998A}" destId="{A06FC6CD-6E68-5A4C-A8DA-8533981BA4CE}" srcOrd="16" destOrd="0" presId="urn:microsoft.com/office/officeart/2005/8/layout/bProcess4"/>
    <dgm:cxn modelId="{0AA03019-4D79-724B-A504-40ACB0AC7DF7}" type="presParOf" srcId="{A06FC6CD-6E68-5A4C-A8DA-8533981BA4CE}" destId="{DC054D4B-9096-BC46-9CF6-E83C9FF32B87}" srcOrd="0" destOrd="0" presId="urn:microsoft.com/office/officeart/2005/8/layout/bProcess4"/>
    <dgm:cxn modelId="{7C0245C1-BDD8-344E-A7ED-351D5A5D9ACB}" type="presParOf" srcId="{A06FC6CD-6E68-5A4C-A8DA-8533981BA4CE}" destId="{CC69BB88-F7C4-5546-B071-126DB6197BDB}" srcOrd="1" destOrd="0" presId="urn:microsoft.com/office/officeart/2005/8/layout/bProcess4"/>
    <dgm:cxn modelId="{AF8898D8-DDFC-ED42-BDAB-9F119222DEDB}" type="presParOf" srcId="{DE7B303E-B8AE-CE4F-AB21-CCFD9A89998A}" destId="{D9E0AA41-7BF8-644F-8E58-C710733DCA07}" srcOrd="17" destOrd="0" presId="urn:microsoft.com/office/officeart/2005/8/layout/bProcess4"/>
    <dgm:cxn modelId="{E7F7648E-117E-764D-AC4A-4D7F860DEEEA}" type="presParOf" srcId="{DE7B303E-B8AE-CE4F-AB21-CCFD9A89998A}" destId="{49B45D24-A6DC-894A-B7BD-7DB6707FD3F7}" srcOrd="18" destOrd="0" presId="urn:microsoft.com/office/officeart/2005/8/layout/bProcess4"/>
    <dgm:cxn modelId="{DDBACFA2-1702-AF4B-8F07-BA203AA47AE8}" type="presParOf" srcId="{49B45D24-A6DC-894A-B7BD-7DB6707FD3F7}" destId="{619EA31E-DC55-7D43-AB9A-11A1D342D2BB}" srcOrd="0" destOrd="0" presId="urn:microsoft.com/office/officeart/2005/8/layout/bProcess4"/>
    <dgm:cxn modelId="{8B9FED97-6E63-0942-B22C-E0D4F1B76C09}" type="presParOf" srcId="{49B45D24-A6DC-894A-B7BD-7DB6707FD3F7}" destId="{84DB3C49-B131-B34E-A7FC-D1602A72AB53}" srcOrd="1" destOrd="0" presId="urn:microsoft.com/office/officeart/2005/8/layout/bProcess4"/>
    <dgm:cxn modelId="{D5E50006-F593-9C49-B41D-402D8F224D3D}" type="presParOf" srcId="{DE7B303E-B8AE-CE4F-AB21-CCFD9A89998A}" destId="{D0AE6C7B-6A6B-D74C-A155-8A2E5D8BD3DE}" srcOrd="19" destOrd="0" presId="urn:microsoft.com/office/officeart/2005/8/layout/bProcess4"/>
    <dgm:cxn modelId="{DB4205C5-6E44-AD44-A2F6-898043598BA5}" type="presParOf" srcId="{DE7B303E-B8AE-CE4F-AB21-CCFD9A89998A}" destId="{6E298DB0-6263-2848-9E22-3E55215B0354}" srcOrd="20" destOrd="0" presId="urn:microsoft.com/office/officeart/2005/8/layout/bProcess4"/>
    <dgm:cxn modelId="{FCF7FFE8-FECB-A04B-AC9A-E44E2B7DD378}" type="presParOf" srcId="{6E298DB0-6263-2848-9E22-3E55215B0354}" destId="{B99DF6CD-B682-C444-A909-5E457D1D733C}" srcOrd="0" destOrd="0" presId="urn:microsoft.com/office/officeart/2005/8/layout/bProcess4"/>
    <dgm:cxn modelId="{499660EF-62EF-1E4F-8364-0B3A776F1D08}" type="presParOf" srcId="{6E298DB0-6263-2848-9E22-3E55215B0354}" destId="{8308DCC7-79B4-8A4C-A3A3-46AD6F2451DE}"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FD957FB8-D7CA-D049-A842-3F2259D82163}">
      <dgm:prSet phldrT="[Texte]"/>
      <dgm:spPr/>
      <dgm:t>
        <a:bodyPr/>
        <a:lstStyle/>
        <a:p>
          <a:r>
            <a:rPr lang="fr-FR" dirty="0"/>
            <a:t>Travail d’analyse de terrain </a:t>
          </a:r>
        </a:p>
      </dgm:t>
    </dgm:pt>
    <dgm:pt modelId="{7B645D1F-70BF-7A44-BD90-773A7B388F43}" type="parTrans" cxnId="{2E8EEFC2-CBAD-6944-9B5D-A05A0B0D6195}">
      <dgm:prSet/>
      <dgm:spPr/>
      <dgm:t>
        <a:bodyPr/>
        <a:lstStyle/>
        <a:p>
          <a:endParaRPr lang="fr-FR"/>
        </a:p>
      </dgm:t>
    </dgm:pt>
    <dgm:pt modelId="{699E6B57-BDA1-4646-A969-7F7E9C98ADDC}" type="sibTrans" cxnId="{2E8EEFC2-CBAD-6944-9B5D-A05A0B0D6195}">
      <dgm:prSet/>
      <dgm:spPr/>
      <dgm:t>
        <a:bodyPr/>
        <a:lstStyle/>
        <a:p>
          <a:endParaRPr lang="fr-FR"/>
        </a:p>
      </dgm:t>
    </dgm:pt>
    <dgm:pt modelId="{943BA4E3-3B71-A74A-9AB4-BC2AD6812519}">
      <dgm:prSet phldrT="[Texte]"/>
      <dgm:spPr/>
      <dgm:t>
        <a:bodyPr/>
        <a:lstStyle/>
        <a:p>
          <a:pPr>
            <a:buFont typeface="Arial" panose="020B0604020202020204" pitchFamily="34" charset="0"/>
            <a:buChar char="•"/>
          </a:pPr>
          <a:r>
            <a:rPr lang="fr-FR" dirty="0"/>
            <a:t>S’appuyer, pour les situations les plus complexes, sur les compétences d’analyse du service de prévention et de santé au travail (médecin du travail, la cellule PDP) et/ou de Cap Emploi</a:t>
          </a:r>
        </a:p>
      </dgm:t>
    </dgm:pt>
    <dgm:pt modelId="{22FEAF38-51B0-464D-8F31-CE9CDE21E3A1}" type="parTrans" cxnId="{50581842-50B4-F34C-8214-8A6A4D53C86E}">
      <dgm:prSet/>
      <dgm:spPr/>
      <dgm:t>
        <a:bodyPr/>
        <a:lstStyle/>
        <a:p>
          <a:endParaRPr lang="fr-FR"/>
        </a:p>
      </dgm:t>
    </dgm:pt>
    <dgm:pt modelId="{E39C8FB8-ADA6-3749-9DE2-0D3B26E3317E}" type="sibTrans" cxnId="{50581842-50B4-F34C-8214-8A6A4D53C86E}">
      <dgm:prSet/>
      <dgm:spPr/>
      <dgm:t>
        <a:bodyPr/>
        <a:lstStyle/>
        <a:p>
          <a:endParaRPr lang="fr-FR"/>
        </a:p>
      </dgm:t>
    </dgm:pt>
    <dgm:pt modelId="{6856BAF7-4504-2B48-8CFC-3A6E9F068778}">
      <dgm:prSet phldrT="[Texte]"/>
      <dgm:spPr/>
      <dgm:t>
        <a:bodyPr/>
        <a:lstStyle/>
        <a:p>
          <a:r>
            <a:rPr lang="fr-FR" dirty="0"/>
            <a:t>Analyse et enquête des accidents du travail et maladies professionnelles</a:t>
          </a:r>
        </a:p>
      </dgm:t>
    </dgm:pt>
    <dgm:pt modelId="{347A1D14-44BB-C04C-BE42-E5F62427737E}" type="parTrans" cxnId="{E9F6D268-00FE-6946-8FDC-EB9B8DD8587B}">
      <dgm:prSet/>
      <dgm:spPr/>
      <dgm:t>
        <a:bodyPr/>
        <a:lstStyle/>
        <a:p>
          <a:endParaRPr lang="fr-FR"/>
        </a:p>
      </dgm:t>
    </dgm:pt>
    <dgm:pt modelId="{D85B87A2-0D31-1949-B4C0-FAB373CCA778}" type="sibTrans" cxnId="{E9F6D268-00FE-6946-8FDC-EB9B8DD8587B}">
      <dgm:prSet/>
      <dgm:spPr/>
      <dgm:t>
        <a:bodyPr/>
        <a:lstStyle/>
        <a:p>
          <a:endParaRPr lang="fr-FR"/>
        </a:p>
      </dgm:t>
    </dgm:pt>
    <dgm:pt modelId="{5BA906A3-90B7-F543-9C61-80CDA9B34923}">
      <dgm:prSet phldrT="[Texte]"/>
      <dgm:spPr/>
      <dgm:t>
        <a:bodyPr/>
        <a:lstStyle/>
        <a:p>
          <a:pPr>
            <a:buFont typeface="Arial" panose="020B0604020202020204" pitchFamily="34" charset="0"/>
            <a:buChar char="•"/>
          </a:pPr>
          <a:r>
            <a:rPr lang="fr-FR" dirty="0"/>
            <a:t>S’assurer d’être systématiquement informé lors de la survenue d’un AT/MP (sans attendre la réunion du CSE)</a:t>
          </a:r>
        </a:p>
      </dgm:t>
    </dgm:pt>
    <dgm:pt modelId="{E873CF1B-73F9-5547-92DF-852787C3C3BC}" type="parTrans" cxnId="{3C73AECF-927C-C84D-BDAB-FB13E5972C51}">
      <dgm:prSet/>
      <dgm:spPr/>
      <dgm:t>
        <a:bodyPr/>
        <a:lstStyle/>
        <a:p>
          <a:endParaRPr lang="fr-FR"/>
        </a:p>
      </dgm:t>
    </dgm:pt>
    <dgm:pt modelId="{0E9B9A9D-7BB7-BA41-B7CF-2EC51B732EA6}" type="sibTrans" cxnId="{3C73AECF-927C-C84D-BDAB-FB13E5972C51}">
      <dgm:prSet/>
      <dgm:spPr/>
      <dgm:t>
        <a:bodyPr/>
        <a:lstStyle/>
        <a:p>
          <a:endParaRPr lang="fr-FR"/>
        </a:p>
      </dgm:t>
    </dgm:pt>
    <dgm:pt modelId="{CBC076F4-7DDA-3A43-8D77-AD7B1D8C6036}">
      <dgm:prSet/>
      <dgm:spPr/>
      <dgm:t>
        <a:bodyPr/>
        <a:lstStyle/>
        <a:p>
          <a:pPr>
            <a:buFont typeface="Arial" panose="020B0604020202020204" pitchFamily="34" charset="0"/>
            <a:buChar char="•"/>
          </a:pPr>
          <a:r>
            <a:rPr lang="fr-FR" b="0" dirty="0"/>
            <a:t>Analyser le travail dans ses différentes phases </a:t>
          </a:r>
        </a:p>
      </dgm:t>
    </dgm:pt>
    <dgm:pt modelId="{4B6EDD80-B263-9A43-8FA2-516D692DAB49}" type="parTrans" cxnId="{417A896A-7B6F-F648-8452-838ABE7F0C44}">
      <dgm:prSet/>
      <dgm:spPr/>
      <dgm:t>
        <a:bodyPr/>
        <a:lstStyle/>
        <a:p>
          <a:endParaRPr lang="fr-FR"/>
        </a:p>
      </dgm:t>
    </dgm:pt>
    <dgm:pt modelId="{96963E96-14CF-694F-9244-7E29D84565C7}" type="sibTrans" cxnId="{417A896A-7B6F-F648-8452-838ABE7F0C44}">
      <dgm:prSet/>
      <dgm:spPr/>
      <dgm:t>
        <a:bodyPr/>
        <a:lstStyle/>
        <a:p>
          <a:endParaRPr lang="fr-FR"/>
        </a:p>
      </dgm:t>
    </dgm:pt>
    <dgm:pt modelId="{DEFCC083-7B93-C746-8D71-84F2248BB3A1}">
      <dgm:prSet/>
      <dgm:spPr/>
      <dgm:t>
        <a:bodyPr/>
        <a:lstStyle/>
        <a:p>
          <a:pPr>
            <a:buFont typeface="Arial" panose="020B0604020202020204" pitchFamily="34" charset="0"/>
            <a:buChar char="•"/>
          </a:pPr>
          <a:r>
            <a:rPr lang="fr-FR" b="0" dirty="0"/>
            <a:t>Pour chacune de ces phases, questionner le(s) salarié(s) concerné(s) sur les différentes dimensions de son travail et ses conditions d’exposition aux risques </a:t>
          </a:r>
        </a:p>
      </dgm:t>
    </dgm:pt>
    <dgm:pt modelId="{5D2C085D-6920-4A41-BEC5-FBC1A2D98327}" type="parTrans" cxnId="{2355AB08-7796-F94E-AB02-43C22004675E}">
      <dgm:prSet/>
      <dgm:spPr/>
      <dgm:t>
        <a:bodyPr/>
        <a:lstStyle/>
        <a:p>
          <a:endParaRPr lang="fr-FR"/>
        </a:p>
      </dgm:t>
    </dgm:pt>
    <dgm:pt modelId="{97D25C8E-588A-EA47-A0B1-36F7576D6741}" type="sibTrans" cxnId="{2355AB08-7796-F94E-AB02-43C22004675E}">
      <dgm:prSet/>
      <dgm:spPr/>
      <dgm:t>
        <a:bodyPr/>
        <a:lstStyle/>
        <a:p>
          <a:endParaRPr lang="fr-FR"/>
        </a:p>
      </dgm:t>
    </dgm:pt>
    <dgm:pt modelId="{94BD90B6-17B1-DB4B-8729-0A1D09D909EF}">
      <dgm:prSet/>
      <dgm:spPr/>
      <dgm:t>
        <a:bodyPr/>
        <a:lstStyle/>
        <a:p>
          <a:pPr>
            <a:buFont typeface="Arial" panose="020B0604020202020204" pitchFamily="34" charset="0"/>
            <a:buChar char="•"/>
          </a:pPr>
          <a:r>
            <a:rPr lang="fr-FR" dirty="0"/>
            <a:t>Compléter l’analyse de terrain si nécessaire par des informations disponibles (fiche de poste, indicateurs (absentéisme, turn-over, accidents du travail ou presqu’accidents, etc.), analyse du médecin du travail, ancien PV de CSE ayant traité d’une situation équivalente, etc.)</a:t>
          </a:r>
        </a:p>
      </dgm:t>
    </dgm:pt>
    <dgm:pt modelId="{13F3895D-C234-B242-9025-F163934F68C9}" type="parTrans" cxnId="{6E50EFF5-BDC1-BE48-938B-B2EB025D930D}">
      <dgm:prSet/>
      <dgm:spPr/>
      <dgm:t>
        <a:bodyPr/>
        <a:lstStyle/>
        <a:p>
          <a:endParaRPr lang="fr-FR"/>
        </a:p>
      </dgm:t>
    </dgm:pt>
    <dgm:pt modelId="{F0A2B2FA-10B7-2841-8867-495FD5AC9045}" type="sibTrans" cxnId="{6E50EFF5-BDC1-BE48-938B-B2EB025D930D}">
      <dgm:prSet/>
      <dgm:spPr/>
      <dgm:t>
        <a:bodyPr/>
        <a:lstStyle/>
        <a:p>
          <a:endParaRPr lang="fr-FR"/>
        </a:p>
      </dgm:t>
    </dgm:pt>
    <dgm:pt modelId="{34FE7E3E-4E69-D74A-AD87-1F665E6BB31F}">
      <dgm:prSet/>
      <dgm:spPr/>
      <dgm:t>
        <a:bodyPr/>
        <a:lstStyle/>
        <a:p>
          <a:pPr>
            <a:buNone/>
          </a:pPr>
          <a:r>
            <a:rPr lang="fr-FR" dirty="0"/>
            <a:t>À noter : il est important d’intégrer l’analyse dans le cadre d’une démarche « comprendre pour agir » et faire le lien avec le PAPRIPACT</a:t>
          </a:r>
        </a:p>
      </dgm:t>
    </dgm:pt>
    <dgm:pt modelId="{3D2FB9DF-BC30-6949-9BAD-F9B2AF689FC2}" type="parTrans" cxnId="{2C6A8134-88AB-DC4B-9745-A2C5571AA960}">
      <dgm:prSet/>
      <dgm:spPr/>
      <dgm:t>
        <a:bodyPr/>
        <a:lstStyle/>
        <a:p>
          <a:endParaRPr lang="fr-FR"/>
        </a:p>
      </dgm:t>
    </dgm:pt>
    <dgm:pt modelId="{5A46B062-AF15-2047-A779-13EE1B53874A}" type="sibTrans" cxnId="{2C6A8134-88AB-DC4B-9745-A2C5571AA960}">
      <dgm:prSet/>
      <dgm:spPr/>
      <dgm:t>
        <a:bodyPr/>
        <a:lstStyle/>
        <a:p>
          <a:endParaRPr lang="fr-FR"/>
        </a:p>
      </dgm:t>
    </dgm:pt>
    <dgm:pt modelId="{BAC45019-4077-AA47-B3A4-19F8C05FA426}">
      <dgm:prSet/>
      <dgm:spPr/>
      <dgm:t>
        <a:bodyPr/>
        <a:lstStyle/>
        <a:p>
          <a:pPr>
            <a:buFont typeface="Arial" panose="020B0604020202020204" pitchFamily="34" charset="0"/>
            <a:buChar char="•"/>
          </a:pPr>
          <a:r>
            <a:rPr lang="fr-FR" dirty="0"/>
            <a:t>S’assurer d’une analyse systématique des accidents du travail (et maladie professionnelle), de la mise en place d’actions correctives et d’une vigilance particulière concernant les salariés en situation de handicap</a:t>
          </a:r>
        </a:p>
      </dgm:t>
    </dgm:pt>
    <dgm:pt modelId="{98B2F410-070F-0D4F-99A7-AC3EE307E0C0}" type="parTrans" cxnId="{B7B56DCC-5E16-7241-A24C-C293E8A8ECDA}">
      <dgm:prSet/>
      <dgm:spPr/>
      <dgm:t>
        <a:bodyPr/>
        <a:lstStyle/>
        <a:p>
          <a:endParaRPr lang="fr-FR"/>
        </a:p>
      </dgm:t>
    </dgm:pt>
    <dgm:pt modelId="{8E4A23B4-1061-3943-99C3-FDB562735344}" type="sibTrans" cxnId="{B7B56DCC-5E16-7241-A24C-C293E8A8ECDA}">
      <dgm:prSet/>
      <dgm:spPr/>
      <dgm:t>
        <a:bodyPr/>
        <a:lstStyle/>
        <a:p>
          <a:endParaRPr lang="fr-FR"/>
        </a:p>
      </dgm:t>
    </dgm:pt>
    <dgm:pt modelId="{C34A88A0-E56D-824C-8731-73D2E005B12E}">
      <dgm:prSet/>
      <dgm:spPr/>
      <dgm:t>
        <a:bodyPr/>
        <a:lstStyle/>
        <a:p>
          <a:pPr>
            <a:buFont typeface="Arial" panose="020B0604020202020204" pitchFamily="34" charset="0"/>
            <a:buChar char="•"/>
          </a:pPr>
          <a:r>
            <a:rPr lang="fr-FR" dirty="0"/>
            <a:t>Favoriser les enquêtes communes élus/direction</a:t>
          </a:r>
        </a:p>
      </dgm:t>
    </dgm:pt>
    <dgm:pt modelId="{E6FBFBB5-DF9D-B847-B95F-BF9FE4C34422}" type="parTrans" cxnId="{A04D43B6-59E6-F44C-A1A5-A17459A122A6}">
      <dgm:prSet/>
      <dgm:spPr/>
      <dgm:t>
        <a:bodyPr/>
        <a:lstStyle/>
        <a:p>
          <a:endParaRPr lang="fr-FR"/>
        </a:p>
      </dgm:t>
    </dgm:pt>
    <dgm:pt modelId="{7082EEF0-59D8-AF44-85AD-FBB78D2CF963}" type="sibTrans" cxnId="{A04D43B6-59E6-F44C-A1A5-A17459A122A6}">
      <dgm:prSet/>
      <dgm:spPr/>
      <dgm:t>
        <a:bodyPr/>
        <a:lstStyle/>
        <a:p>
          <a:endParaRPr lang="fr-FR"/>
        </a:p>
      </dgm:t>
    </dgm:pt>
    <dgm:pt modelId="{43D95C40-875B-974C-AA4C-EEFDD0AEA8C0}">
      <dgm:prSet/>
      <dgm:spPr/>
      <dgm:t>
        <a:bodyPr/>
        <a:lstStyle/>
        <a:p>
          <a:pPr>
            <a:buFont typeface="Arial" panose="020B0604020202020204" pitchFamily="34" charset="0"/>
            <a:buChar char="•"/>
          </a:pPr>
          <a:r>
            <a:rPr lang="fr-FR" dirty="0"/>
            <a:t>Suivre les actions à chaque réunion de CSE/CSSCT (exemple : tableau de suivi) et lors du bilan annuel du CSE</a:t>
          </a:r>
        </a:p>
      </dgm:t>
    </dgm:pt>
    <dgm:pt modelId="{46123751-D833-3C46-B3AC-5F5BFEC27C7C}" type="parTrans" cxnId="{136FC312-8F74-6840-9354-D1E288D33F18}">
      <dgm:prSet/>
      <dgm:spPr/>
      <dgm:t>
        <a:bodyPr/>
        <a:lstStyle/>
        <a:p>
          <a:endParaRPr lang="fr-FR"/>
        </a:p>
      </dgm:t>
    </dgm:pt>
    <dgm:pt modelId="{C732D000-B4EB-9445-B635-C5D7D091F13C}" type="sibTrans" cxnId="{136FC312-8F74-6840-9354-D1E288D33F18}">
      <dgm:prSet/>
      <dgm:spPr/>
      <dgm:t>
        <a:bodyPr/>
        <a:lstStyle/>
        <a:p>
          <a:endParaRPr lang="fr-FR"/>
        </a:p>
      </dgm:t>
    </dgm:pt>
    <dgm:pt modelId="{9E4B809F-334C-354A-BD60-892E6706BBA6}">
      <dgm:prSet/>
      <dgm:spPr/>
      <dgm:t>
        <a:bodyPr/>
        <a:lstStyle/>
        <a:p>
          <a:pPr>
            <a:buFont typeface="Arial" panose="020B0604020202020204" pitchFamily="34" charset="0"/>
            <a:buChar char="•"/>
          </a:pPr>
          <a:r>
            <a:rPr lang="fr-FR" dirty="0"/>
            <a:t>Contacter le salarié de retour d’un arrêt de longue durée pour s’assurer que sa situation soit adaptée</a:t>
          </a:r>
        </a:p>
      </dgm:t>
    </dgm:pt>
    <dgm:pt modelId="{0C0BCD6C-EE8F-EA49-B0C6-22C799808650}" type="parTrans" cxnId="{F0B93FCA-695D-A949-BB73-894DEDF52FD0}">
      <dgm:prSet/>
      <dgm:spPr/>
      <dgm:t>
        <a:bodyPr/>
        <a:lstStyle/>
        <a:p>
          <a:endParaRPr lang="fr-FR"/>
        </a:p>
      </dgm:t>
    </dgm:pt>
    <dgm:pt modelId="{C6B96FFC-0E34-F74B-9227-B62DC6E81E57}" type="sibTrans" cxnId="{F0B93FCA-695D-A949-BB73-894DEDF52FD0}">
      <dgm:prSet/>
      <dgm:spPr/>
      <dgm:t>
        <a:bodyPr/>
        <a:lstStyle/>
        <a:p>
          <a:endParaRPr lang="fr-FR"/>
        </a:p>
      </dgm:t>
    </dgm:pt>
    <dgm:pt modelId="{6B765683-31FB-2442-A431-0D33CB5C8849}">
      <dgm:prSet/>
      <dgm:spPr/>
      <dgm:t>
        <a:bodyPr/>
        <a:lstStyle/>
        <a:p>
          <a:pPr>
            <a:buFont typeface="Arial" panose="020B0604020202020204" pitchFamily="34" charset="0"/>
            <a:buChar char="•"/>
          </a:pPr>
          <a:r>
            <a:rPr lang="fr-FR" dirty="0"/>
            <a:t>Contacter le médecin du travail en cas de difficulté (qui pourra relayer auprès de la cellule PDP, Cap Emploi, le service social de la Carsat/MSA…)</a:t>
          </a:r>
        </a:p>
      </dgm:t>
    </dgm:pt>
    <dgm:pt modelId="{386D7B0B-EF93-6E47-8AA5-6E0AE421D443}" type="parTrans" cxnId="{A91D5CEF-E18D-864C-A856-1FFBFE69FB81}">
      <dgm:prSet/>
      <dgm:spPr/>
      <dgm:t>
        <a:bodyPr/>
        <a:lstStyle/>
        <a:p>
          <a:endParaRPr lang="fr-FR"/>
        </a:p>
      </dgm:t>
    </dgm:pt>
    <dgm:pt modelId="{0340E8F2-631F-0542-9C6B-46AC76D96870}" type="sibTrans" cxnId="{A91D5CEF-E18D-864C-A856-1FFBFE69FB81}">
      <dgm:prSet/>
      <dgm:spPr/>
      <dgm:t>
        <a:bodyPr/>
        <a:lstStyle/>
        <a:p>
          <a:endParaRPr lang="fr-FR"/>
        </a:p>
      </dgm:t>
    </dgm:pt>
    <dgm:pt modelId="{65F44B77-2B26-6949-BA96-2870CEEE278A}" type="pres">
      <dgm:prSet presAssocID="{A2835A58-D839-3442-B4D3-292E3892BB70}" presName="linear" presStyleCnt="0">
        <dgm:presLayoutVars>
          <dgm:animLvl val="lvl"/>
          <dgm:resizeHandles val="exact"/>
        </dgm:presLayoutVars>
      </dgm:prSet>
      <dgm:spPr/>
    </dgm:pt>
    <dgm:pt modelId="{88DD19AD-5155-A64B-9418-DAA79A97E5C4}" type="pres">
      <dgm:prSet presAssocID="{FD957FB8-D7CA-D049-A842-3F2259D82163}" presName="parentText" presStyleLbl="node1" presStyleIdx="0" presStyleCnt="2">
        <dgm:presLayoutVars>
          <dgm:chMax val="0"/>
          <dgm:bulletEnabled val="1"/>
        </dgm:presLayoutVars>
      </dgm:prSet>
      <dgm:spPr/>
    </dgm:pt>
    <dgm:pt modelId="{8F61BCAC-1FB7-184F-ADE1-8AFBFE724060}" type="pres">
      <dgm:prSet presAssocID="{FD957FB8-D7CA-D049-A842-3F2259D82163}" presName="childText" presStyleLbl="revTx" presStyleIdx="0" presStyleCnt="2">
        <dgm:presLayoutVars>
          <dgm:bulletEnabled val="1"/>
        </dgm:presLayoutVars>
      </dgm:prSet>
      <dgm:spPr/>
    </dgm:pt>
    <dgm:pt modelId="{C1F471EA-9F6B-CD43-96F0-2CBD566201EA}" type="pres">
      <dgm:prSet presAssocID="{6856BAF7-4504-2B48-8CFC-3A6E9F068778}" presName="parentText" presStyleLbl="node1" presStyleIdx="1" presStyleCnt="2">
        <dgm:presLayoutVars>
          <dgm:chMax val="0"/>
          <dgm:bulletEnabled val="1"/>
        </dgm:presLayoutVars>
      </dgm:prSet>
      <dgm:spPr/>
    </dgm:pt>
    <dgm:pt modelId="{09BF0FA3-2B59-414F-AD02-6921896632DF}" type="pres">
      <dgm:prSet presAssocID="{6856BAF7-4504-2B48-8CFC-3A6E9F068778}" presName="childText" presStyleLbl="revTx" presStyleIdx="1" presStyleCnt="2">
        <dgm:presLayoutVars>
          <dgm:bulletEnabled val="1"/>
        </dgm:presLayoutVars>
      </dgm:prSet>
      <dgm:spPr/>
    </dgm:pt>
  </dgm:ptLst>
  <dgm:cxnLst>
    <dgm:cxn modelId="{2355AB08-7796-F94E-AB02-43C22004675E}" srcId="{FD957FB8-D7CA-D049-A842-3F2259D82163}" destId="{DEFCC083-7B93-C746-8D71-84F2248BB3A1}" srcOrd="2" destOrd="0" parTransId="{5D2C085D-6920-4A41-BEC5-FBC1A2D98327}" sibTransId="{97D25C8E-588A-EA47-A0B1-36F7576D6741}"/>
    <dgm:cxn modelId="{FC297C0C-1031-584C-8127-CCAF0026C3AD}" type="presOf" srcId="{A2835A58-D839-3442-B4D3-292E3892BB70}" destId="{65F44B77-2B26-6949-BA96-2870CEEE278A}" srcOrd="0" destOrd="0" presId="urn:microsoft.com/office/officeart/2005/8/layout/vList2"/>
    <dgm:cxn modelId="{40D06810-02C1-7A4D-8C4D-2298CD43DF4C}" type="presOf" srcId="{943BA4E3-3B71-A74A-9AB4-BC2AD6812519}" destId="{8F61BCAC-1FB7-184F-ADE1-8AFBFE724060}" srcOrd="0" destOrd="0" presId="urn:microsoft.com/office/officeart/2005/8/layout/vList2"/>
    <dgm:cxn modelId="{136FC312-8F74-6840-9354-D1E288D33F18}" srcId="{6856BAF7-4504-2B48-8CFC-3A6E9F068778}" destId="{43D95C40-875B-974C-AA4C-EEFDD0AEA8C0}" srcOrd="3" destOrd="0" parTransId="{46123751-D833-3C46-B3AC-5F5BFEC27C7C}" sibTransId="{C732D000-B4EB-9445-B635-C5D7D091F13C}"/>
    <dgm:cxn modelId="{EB229917-012E-C14A-8DB7-49B5E024A1AD}" type="presOf" srcId="{9E4B809F-334C-354A-BD60-892E6706BBA6}" destId="{09BF0FA3-2B59-414F-AD02-6921896632DF}" srcOrd="0" destOrd="4" presId="urn:microsoft.com/office/officeart/2005/8/layout/vList2"/>
    <dgm:cxn modelId="{CB4A5024-AD31-6443-BA7C-B5BFC0420C8F}" type="presOf" srcId="{43D95C40-875B-974C-AA4C-EEFDD0AEA8C0}" destId="{09BF0FA3-2B59-414F-AD02-6921896632DF}" srcOrd="0" destOrd="3" presId="urn:microsoft.com/office/officeart/2005/8/layout/vList2"/>
    <dgm:cxn modelId="{2C6A8134-88AB-DC4B-9745-A2C5571AA960}" srcId="{FD957FB8-D7CA-D049-A842-3F2259D82163}" destId="{34FE7E3E-4E69-D74A-AD87-1F665E6BB31F}" srcOrd="4" destOrd="0" parTransId="{3D2FB9DF-BC30-6949-9BAD-F9B2AF689FC2}" sibTransId="{5A46B062-AF15-2047-A779-13EE1B53874A}"/>
    <dgm:cxn modelId="{50581842-50B4-F34C-8214-8A6A4D53C86E}" srcId="{FD957FB8-D7CA-D049-A842-3F2259D82163}" destId="{943BA4E3-3B71-A74A-9AB4-BC2AD6812519}" srcOrd="0" destOrd="0" parTransId="{22FEAF38-51B0-464D-8F31-CE9CDE21E3A1}" sibTransId="{E39C8FB8-ADA6-3749-9DE2-0D3B26E3317E}"/>
    <dgm:cxn modelId="{F0B80251-069D-2449-BEF7-01FCD4769585}" type="presOf" srcId="{C34A88A0-E56D-824C-8731-73D2E005B12E}" destId="{09BF0FA3-2B59-414F-AD02-6921896632DF}" srcOrd="0" destOrd="2" presId="urn:microsoft.com/office/officeart/2005/8/layout/vList2"/>
    <dgm:cxn modelId="{B6FD8563-E82E-1D4F-9CB1-81C995ACFD58}" type="presOf" srcId="{6856BAF7-4504-2B48-8CFC-3A6E9F068778}" destId="{C1F471EA-9F6B-CD43-96F0-2CBD566201EA}" srcOrd="0" destOrd="0" presId="urn:microsoft.com/office/officeart/2005/8/layout/vList2"/>
    <dgm:cxn modelId="{E9F6D268-00FE-6946-8FDC-EB9B8DD8587B}" srcId="{A2835A58-D839-3442-B4D3-292E3892BB70}" destId="{6856BAF7-4504-2B48-8CFC-3A6E9F068778}" srcOrd="1" destOrd="0" parTransId="{347A1D14-44BB-C04C-BE42-E5F62427737E}" sibTransId="{D85B87A2-0D31-1949-B4C0-FAB373CCA778}"/>
    <dgm:cxn modelId="{417A896A-7B6F-F648-8452-838ABE7F0C44}" srcId="{FD957FB8-D7CA-D049-A842-3F2259D82163}" destId="{CBC076F4-7DDA-3A43-8D77-AD7B1D8C6036}" srcOrd="1" destOrd="0" parTransId="{4B6EDD80-B263-9A43-8FA2-516D692DAB49}" sibTransId="{96963E96-14CF-694F-9244-7E29D84565C7}"/>
    <dgm:cxn modelId="{64D94397-4E3B-0441-A048-8F01BF435684}" type="presOf" srcId="{CBC076F4-7DDA-3A43-8D77-AD7B1D8C6036}" destId="{8F61BCAC-1FB7-184F-ADE1-8AFBFE724060}" srcOrd="0" destOrd="1" presId="urn:microsoft.com/office/officeart/2005/8/layout/vList2"/>
    <dgm:cxn modelId="{A04D43B6-59E6-F44C-A1A5-A17459A122A6}" srcId="{6856BAF7-4504-2B48-8CFC-3A6E9F068778}" destId="{C34A88A0-E56D-824C-8731-73D2E005B12E}" srcOrd="2" destOrd="0" parTransId="{E6FBFBB5-DF9D-B847-B95F-BF9FE4C34422}" sibTransId="{7082EEF0-59D8-AF44-85AD-FBB78D2CF963}"/>
    <dgm:cxn modelId="{5D5D79BE-F926-AD45-9D00-825519E7D2AB}" type="presOf" srcId="{94BD90B6-17B1-DB4B-8729-0A1D09D909EF}" destId="{8F61BCAC-1FB7-184F-ADE1-8AFBFE724060}" srcOrd="0" destOrd="3" presId="urn:microsoft.com/office/officeart/2005/8/layout/vList2"/>
    <dgm:cxn modelId="{8918F8BF-763D-BB49-921D-EEB8C58E6B16}" type="presOf" srcId="{34FE7E3E-4E69-D74A-AD87-1F665E6BB31F}" destId="{8F61BCAC-1FB7-184F-ADE1-8AFBFE724060}" srcOrd="0" destOrd="4" presId="urn:microsoft.com/office/officeart/2005/8/layout/vList2"/>
    <dgm:cxn modelId="{AA599EC1-0BCC-D047-8D4C-049C2DC3D088}" type="presOf" srcId="{DEFCC083-7B93-C746-8D71-84F2248BB3A1}" destId="{8F61BCAC-1FB7-184F-ADE1-8AFBFE724060}" srcOrd="0" destOrd="2" presId="urn:microsoft.com/office/officeart/2005/8/layout/vList2"/>
    <dgm:cxn modelId="{2E8EEFC2-CBAD-6944-9B5D-A05A0B0D6195}" srcId="{A2835A58-D839-3442-B4D3-292E3892BB70}" destId="{FD957FB8-D7CA-D049-A842-3F2259D82163}" srcOrd="0" destOrd="0" parTransId="{7B645D1F-70BF-7A44-BD90-773A7B388F43}" sibTransId="{699E6B57-BDA1-4646-A969-7F7E9C98ADDC}"/>
    <dgm:cxn modelId="{28D016CA-74E9-B24E-932B-BC79D22280EA}" type="presOf" srcId="{FD957FB8-D7CA-D049-A842-3F2259D82163}" destId="{88DD19AD-5155-A64B-9418-DAA79A97E5C4}" srcOrd="0" destOrd="0" presId="urn:microsoft.com/office/officeart/2005/8/layout/vList2"/>
    <dgm:cxn modelId="{F0B93FCA-695D-A949-BB73-894DEDF52FD0}" srcId="{6856BAF7-4504-2B48-8CFC-3A6E9F068778}" destId="{9E4B809F-334C-354A-BD60-892E6706BBA6}" srcOrd="4" destOrd="0" parTransId="{0C0BCD6C-EE8F-EA49-B0C6-22C799808650}" sibTransId="{C6B96FFC-0E34-F74B-9227-B62DC6E81E57}"/>
    <dgm:cxn modelId="{B7B56DCC-5E16-7241-A24C-C293E8A8ECDA}" srcId="{6856BAF7-4504-2B48-8CFC-3A6E9F068778}" destId="{BAC45019-4077-AA47-B3A4-19F8C05FA426}" srcOrd="1" destOrd="0" parTransId="{98B2F410-070F-0D4F-99A7-AC3EE307E0C0}" sibTransId="{8E4A23B4-1061-3943-99C3-FDB562735344}"/>
    <dgm:cxn modelId="{3C73AECF-927C-C84D-BDAB-FB13E5972C51}" srcId="{6856BAF7-4504-2B48-8CFC-3A6E9F068778}" destId="{5BA906A3-90B7-F543-9C61-80CDA9B34923}" srcOrd="0" destOrd="0" parTransId="{E873CF1B-73F9-5547-92DF-852787C3C3BC}" sibTransId="{0E9B9A9D-7BB7-BA41-B7CF-2EC51B732EA6}"/>
    <dgm:cxn modelId="{C37C26EE-330B-1941-9320-7592F9BAEE10}" type="presOf" srcId="{6B765683-31FB-2442-A431-0D33CB5C8849}" destId="{09BF0FA3-2B59-414F-AD02-6921896632DF}" srcOrd="0" destOrd="5" presId="urn:microsoft.com/office/officeart/2005/8/layout/vList2"/>
    <dgm:cxn modelId="{A91D5CEF-E18D-864C-A856-1FFBFE69FB81}" srcId="{6856BAF7-4504-2B48-8CFC-3A6E9F068778}" destId="{6B765683-31FB-2442-A431-0D33CB5C8849}" srcOrd="5" destOrd="0" parTransId="{386D7B0B-EF93-6E47-8AA5-6E0AE421D443}" sibTransId="{0340E8F2-631F-0542-9C6B-46AC76D96870}"/>
    <dgm:cxn modelId="{4BD3A5F2-D297-7249-ADBC-4E929CC93EBF}" type="presOf" srcId="{5BA906A3-90B7-F543-9C61-80CDA9B34923}" destId="{09BF0FA3-2B59-414F-AD02-6921896632DF}" srcOrd="0" destOrd="0" presId="urn:microsoft.com/office/officeart/2005/8/layout/vList2"/>
    <dgm:cxn modelId="{6E50EFF5-BDC1-BE48-938B-B2EB025D930D}" srcId="{FD957FB8-D7CA-D049-A842-3F2259D82163}" destId="{94BD90B6-17B1-DB4B-8729-0A1D09D909EF}" srcOrd="3" destOrd="0" parTransId="{13F3895D-C234-B242-9025-F163934F68C9}" sibTransId="{F0A2B2FA-10B7-2841-8867-495FD5AC9045}"/>
    <dgm:cxn modelId="{72F913FF-A389-0347-8EE1-0FDA55E042C7}" type="presOf" srcId="{BAC45019-4077-AA47-B3A4-19F8C05FA426}" destId="{09BF0FA3-2B59-414F-AD02-6921896632DF}" srcOrd="0" destOrd="1" presId="urn:microsoft.com/office/officeart/2005/8/layout/vList2"/>
    <dgm:cxn modelId="{EB7B93D6-6E20-2E40-8139-97217A764889}" type="presParOf" srcId="{65F44B77-2B26-6949-BA96-2870CEEE278A}" destId="{88DD19AD-5155-A64B-9418-DAA79A97E5C4}" srcOrd="0" destOrd="0" presId="urn:microsoft.com/office/officeart/2005/8/layout/vList2"/>
    <dgm:cxn modelId="{40467095-D43F-924F-9415-07A39CB57529}" type="presParOf" srcId="{65F44B77-2B26-6949-BA96-2870CEEE278A}" destId="{8F61BCAC-1FB7-184F-ADE1-8AFBFE724060}" srcOrd="1" destOrd="0" presId="urn:microsoft.com/office/officeart/2005/8/layout/vList2"/>
    <dgm:cxn modelId="{260EDAF5-CC18-DD45-9121-8BD234A17D3B}" type="presParOf" srcId="{65F44B77-2B26-6949-BA96-2870CEEE278A}" destId="{C1F471EA-9F6B-CD43-96F0-2CBD566201EA}" srcOrd="2" destOrd="0" presId="urn:microsoft.com/office/officeart/2005/8/layout/vList2"/>
    <dgm:cxn modelId="{6FD3BE5E-5844-7D4D-89DD-74C5B4A5F02F}" type="presParOf" srcId="{65F44B77-2B26-6949-BA96-2870CEEE278A}" destId="{09BF0FA3-2B59-414F-AD02-6921896632DF}"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CFEBE73-51CF-4547-A836-75A0E7B16F03}" type="doc">
      <dgm:prSet loTypeId="urn:microsoft.com/office/officeart/2005/8/layout/chevron2" loCatId="" qsTypeId="urn:microsoft.com/office/officeart/2005/8/quickstyle/simple1" qsCatId="simple" csTypeId="urn:microsoft.com/office/officeart/2005/8/colors/accent1_2" csCatId="accent1" phldr="1"/>
      <dgm:spPr/>
      <dgm:t>
        <a:bodyPr/>
        <a:lstStyle/>
        <a:p>
          <a:endParaRPr lang="fr-FR"/>
        </a:p>
      </dgm:t>
    </dgm:pt>
    <dgm:pt modelId="{EC170345-C577-004C-9BE3-B45CBCD68837}">
      <dgm:prSet phldrT="[Texte]" custT="1"/>
      <dgm:spPr/>
      <dgm:t>
        <a:bodyPr/>
        <a:lstStyle/>
        <a:p>
          <a:r>
            <a:rPr lang="fr-FR" sz="2400" i="1" dirty="0"/>
            <a:t>1 mois</a:t>
          </a:r>
        </a:p>
      </dgm:t>
    </dgm:pt>
    <dgm:pt modelId="{E0AEC73C-9DC0-9742-82F8-D90373DEC92C}" type="parTrans" cxnId="{3BD2C356-5D65-7D46-B3DE-74C6B4CE0F3C}">
      <dgm:prSet/>
      <dgm:spPr/>
      <dgm:t>
        <a:bodyPr/>
        <a:lstStyle/>
        <a:p>
          <a:endParaRPr lang="fr-FR"/>
        </a:p>
      </dgm:t>
    </dgm:pt>
    <dgm:pt modelId="{A60C0D22-E300-0F4D-8D17-0B712BD0CA7E}" type="sibTrans" cxnId="{3BD2C356-5D65-7D46-B3DE-74C6B4CE0F3C}">
      <dgm:prSet/>
      <dgm:spPr/>
      <dgm:t>
        <a:bodyPr/>
        <a:lstStyle/>
        <a:p>
          <a:endParaRPr lang="fr-FR"/>
        </a:p>
      </dgm:t>
    </dgm:pt>
    <dgm:pt modelId="{63047EDA-6EC1-3D49-97D8-05E241B598E3}">
      <dgm:prSet phldrT="[Texte]" custT="1"/>
      <dgm:spPr/>
      <dgm:t>
        <a:bodyPr/>
        <a:lstStyle/>
        <a:p>
          <a:pPr>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 mois à venir ?</a:t>
          </a:r>
        </a:p>
      </dgm:t>
    </dgm:pt>
    <dgm:pt modelId="{099C62D7-BB8D-9F42-8BD4-8720B4B0645A}" type="parTrans" cxnId="{2610F958-EC53-6C40-95DA-F935E1E7D15B}">
      <dgm:prSet/>
      <dgm:spPr/>
      <dgm:t>
        <a:bodyPr/>
        <a:lstStyle/>
        <a:p>
          <a:endParaRPr lang="fr-FR"/>
        </a:p>
      </dgm:t>
    </dgm:pt>
    <dgm:pt modelId="{8C32D0F8-C524-3E4F-844A-131EB0F6FCA3}" type="sibTrans" cxnId="{2610F958-EC53-6C40-95DA-F935E1E7D15B}">
      <dgm:prSet/>
      <dgm:spPr/>
      <dgm:t>
        <a:bodyPr/>
        <a:lstStyle/>
        <a:p>
          <a:endParaRPr lang="fr-FR"/>
        </a:p>
      </dgm:t>
    </dgm:pt>
    <dgm:pt modelId="{0D25E529-7A07-CE46-817B-ABAD6043AD5F}">
      <dgm:prSet phldrT="[Texte]" custT="1"/>
      <dgm:spPr/>
      <dgm: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6 mois</a:t>
          </a:r>
        </a:p>
      </dgm:t>
    </dgm:pt>
    <dgm:pt modelId="{A531E592-30EB-0342-B5B0-8B6DA122DB34}" type="parTrans" cxnId="{3C59734B-EA6D-934D-ADBE-D68B30903B8E}">
      <dgm:prSet/>
      <dgm:spPr/>
      <dgm:t>
        <a:bodyPr/>
        <a:lstStyle/>
        <a:p>
          <a:endParaRPr lang="fr-FR"/>
        </a:p>
      </dgm:t>
    </dgm:pt>
    <dgm:pt modelId="{BAAE68EE-4C6A-4F46-B266-DA22CF954EFB}" type="sibTrans" cxnId="{3C59734B-EA6D-934D-ADBE-D68B30903B8E}">
      <dgm:prSet/>
      <dgm:spPr/>
      <dgm:t>
        <a:bodyPr/>
        <a:lstStyle/>
        <a:p>
          <a:endParaRPr lang="fr-FR"/>
        </a:p>
      </dgm:t>
    </dgm:pt>
    <dgm:pt modelId="{D4E9B466-723F-3C4E-81E5-C059B9DA29E8}">
      <dgm:prSet custT="1"/>
      <dgm:spPr/>
      <dgm: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les 6 mois à venir ?</a:t>
          </a:r>
        </a:p>
      </dgm:t>
    </dgm:pt>
    <dgm:pt modelId="{F07CF7F3-7482-6A43-9201-AAEEE74880E1}" type="parTrans" cxnId="{1D5DCA61-0D99-E44F-A282-8BFB7A99EBA8}">
      <dgm:prSet/>
      <dgm:spPr/>
      <dgm:t>
        <a:bodyPr/>
        <a:lstStyle/>
        <a:p>
          <a:endParaRPr lang="fr-FR"/>
        </a:p>
      </dgm:t>
    </dgm:pt>
    <dgm:pt modelId="{C6F9DDE3-6369-9140-96E1-C138806BAC06}" type="sibTrans" cxnId="{1D5DCA61-0D99-E44F-A282-8BFB7A99EBA8}">
      <dgm:prSet/>
      <dgm:spPr/>
      <dgm:t>
        <a:bodyPr/>
        <a:lstStyle/>
        <a:p>
          <a:endParaRPr lang="fr-FR"/>
        </a:p>
      </dgm:t>
    </dgm:pt>
    <dgm:pt modelId="{98069D51-E014-0B4D-8E28-50061BAC254B}">
      <dgm:prSet phldrT="[Texte]" custT="1"/>
      <dgm:spPr/>
      <dgm: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1 an</a:t>
          </a:r>
        </a:p>
      </dgm:t>
    </dgm:pt>
    <dgm:pt modelId="{0E5A666F-ED5E-0947-8008-8AB3BD761CAF}" type="parTrans" cxnId="{8E7BCC36-55DB-8D4F-9071-4F7D2E73C424}">
      <dgm:prSet/>
      <dgm:spPr/>
      <dgm:t>
        <a:bodyPr/>
        <a:lstStyle/>
        <a:p>
          <a:endParaRPr lang="fr-FR"/>
        </a:p>
      </dgm:t>
    </dgm:pt>
    <dgm:pt modelId="{F0A0EAE0-6362-3D43-BE7E-25EB4CACF37F}" type="sibTrans" cxnId="{8E7BCC36-55DB-8D4F-9071-4F7D2E73C424}">
      <dgm:prSet/>
      <dgm:spPr/>
      <dgm:t>
        <a:bodyPr/>
        <a:lstStyle/>
        <a:p>
          <a:endParaRPr lang="fr-FR"/>
        </a:p>
      </dgm:t>
    </dgm:pt>
    <dgm:pt modelId="{D251CCC0-8B5B-804F-AC5D-040B57B2668D}">
      <dgm:prSet custT="1"/>
      <dgm:spPr/>
      <dgm: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l’année à venir ?</a:t>
          </a:r>
        </a:p>
      </dgm:t>
    </dgm:pt>
    <dgm:pt modelId="{9FD44BF8-D9DC-294D-B937-F53C4B0EFA2A}" type="parTrans" cxnId="{48A49172-F9B3-F545-A863-5A7D8CBF354A}">
      <dgm:prSet/>
      <dgm:spPr/>
      <dgm:t>
        <a:bodyPr/>
        <a:lstStyle/>
        <a:p>
          <a:endParaRPr lang="fr-FR"/>
        </a:p>
      </dgm:t>
    </dgm:pt>
    <dgm:pt modelId="{0591B41B-3D71-7548-9747-556DD41C5C99}" type="sibTrans" cxnId="{48A49172-F9B3-F545-A863-5A7D8CBF354A}">
      <dgm:prSet/>
      <dgm:spPr/>
      <dgm:t>
        <a:bodyPr/>
        <a:lstStyle/>
        <a:p>
          <a:endParaRPr lang="fr-FR"/>
        </a:p>
      </dgm:t>
    </dgm:pt>
    <dgm:pt modelId="{6223C039-FF37-FB46-9E0F-7701CD93986F}" type="pres">
      <dgm:prSet presAssocID="{9CFEBE73-51CF-4547-A836-75A0E7B16F03}" presName="linearFlow" presStyleCnt="0">
        <dgm:presLayoutVars>
          <dgm:dir/>
          <dgm:animLvl val="lvl"/>
          <dgm:resizeHandles val="exact"/>
        </dgm:presLayoutVars>
      </dgm:prSet>
      <dgm:spPr/>
    </dgm:pt>
    <dgm:pt modelId="{DFB976D7-6763-B648-9D9F-7F5862698B93}" type="pres">
      <dgm:prSet presAssocID="{EC170345-C577-004C-9BE3-B45CBCD68837}" presName="composite" presStyleCnt="0"/>
      <dgm:spPr/>
    </dgm:pt>
    <dgm:pt modelId="{EEA3CD61-3C4E-2A44-A12A-5F3AD870517E}" type="pres">
      <dgm:prSet presAssocID="{EC170345-C577-004C-9BE3-B45CBCD68837}" presName="parentText" presStyleLbl="alignNode1" presStyleIdx="0" presStyleCnt="3">
        <dgm:presLayoutVars>
          <dgm:chMax val="1"/>
          <dgm:bulletEnabled val="1"/>
        </dgm:presLayoutVars>
      </dgm:prSet>
      <dgm:spPr/>
    </dgm:pt>
    <dgm:pt modelId="{B98E54A2-AEC0-384F-8531-5EBBE71320EA}" type="pres">
      <dgm:prSet presAssocID="{EC170345-C577-004C-9BE3-B45CBCD68837}" presName="descendantText" presStyleLbl="alignAcc1" presStyleIdx="0" presStyleCnt="3">
        <dgm:presLayoutVars>
          <dgm:bulletEnabled val="1"/>
        </dgm:presLayoutVars>
      </dgm:prSet>
      <dgm:spPr/>
    </dgm:pt>
    <dgm:pt modelId="{E827F5E6-9D8A-2C42-A228-D227DAAB0252}" type="pres">
      <dgm:prSet presAssocID="{A60C0D22-E300-0F4D-8D17-0B712BD0CA7E}" presName="sp" presStyleCnt="0"/>
      <dgm:spPr/>
    </dgm:pt>
    <dgm:pt modelId="{0EF65486-AF59-484B-8533-B95E4505607A}" type="pres">
      <dgm:prSet presAssocID="{0D25E529-7A07-CE46-817B-ABAD6043AD5F}" presName="composite" presStyleCnt="0"/>
      <dgm:spPr/>
    </dgm:pt>
    <dgm:pt modelId="{C2F758B7-4A7D-C94B-941A-C36388D703C2}" type="pres">
      <dgm:prSet presAssocID="{0D25E529-7A07-CE46-817B-ABAD6043AD5F}" presName="parentText" presStyleLbl="alignNode1" presStyleIdx="1" presStyleCnt="3">
        <dgm:presLayoutVars>
          <dgm:chMax val="1"/>
          <dgm:bulletEnabled val="1"/>
        </dgm:presLayoutVars>
      </dgm:prSet>
      <dgm:spPr/>
    </dgm:pt>
    <dgm:pt modelId="{6174988A-4E03-3746-B512-C8ADCCAA95E6}" type="pres">
      <dgm:prSet presAssocID="{0D25E529-7A07-CE46-817B-ABAD6043AD5F}" presName="descendantText" presStyleLbl="alignAcc1" presStyleIdx="1" presStyleCnt="3">
        <dgm:presLayoutVars>
          <dgm:bulletEnabled val="1"/>
        </dgm:presLayoutVars>
      </dgm:prSet>
      <dgm:spPr/>
    </dgm:pt>
    <dgm:pt modelId="{AD5E41FF-7BFE-414A-9E41-E0A25E98E5F1}" type="pres">
      <dgm:prSet presAssocID="{BAAE68EE-4C6A-4F46-B266-DA22CF954EFB}" presName="sp" presStyleCnt="0"/>
      <dgm:spPr/>
    </dgm:pt>
    <dgm:pt modelId="{B89367F7-BF6D-DB46-96F0-145C35DF8535}" type="pres">
      <dgm:prSet presAssocID="{98069D51-E014-0B4D-8E28-50061BAC254B}" presName="composite" presStyleCnt="0"/>
      <dgm:spPr/>
    </dgm:pt>
    <dgm:pt modelId="{EC8F7BD4-E97E-4846-9A26-5ECBF0ACA06B}" type="pres">
      <dgm:prSet presAssocID="{98069D51-E014-0B4D-8E28-50061BAC254B}" presName="parentText" presStyleLbl="alignNode1" presStyleIdx="2" presStyleCnt="3">
        <dgm:presLayoutVars>
          <dgm:chMax val="1"/>
          <dgm:bulletEnabled val="1"/>
        </dgm:presLayoutVars>
      </dgm:prSet>
      <dgm:spPr/>
    </dgm:pt>
    <dgm:pt modelId="{DAAFC25F-C9AD-9446-AB62-5CADB64DD1B8}" type="pres">
      <dgm:prSet presAssocID="{98069D51-E014-0B4D-8E28-50061BAC254B}" presName="descendantText" presStyleLbl="alignAcc1" presStyleIdx="2" presStyleCnt="3">
        <dgm:presLayoutVars>
          <dgm:bulletEnabled val="1"/>
        </dgm:presLayoutVars>
      </dgm:prSet>
      <dgm:spPr/>
    </dgm:pt>
  </dgm:ptLst>
  <dgm:cxnLst>
    <dgm:cxn modelId="{BB600B2D-A646-4343-977E-4D6688C82C48}" type="presOf" srcId="{0D25E529-7A07-CE46-817B-ABAD6043AD5F}" destId="{C2F758B7-4A7D-C94B-941A-C36388D703C2}" srcOrd="0" destOrd="0" presId="urn:microsoft.com/office/officeart/2005/8/layout/chevron2"/>
    <dgm:cxn modelId="{8E7BCC36-55DB-8D4F-9071-4F7D2E73C424}" srcId="{9CFEBE73-51CF-4547-A836-75A0E7B16F03}" destId="{98069D51-E014-0B4D-8E28-50061BAC254B}" srcOrd="2" destOrd="0" parTransId="{0E5A666F-ED5E-0947-8008-8AB3BD761CAF}" sibTransId="{F0A0EAE0-6362-3D43-BE7E-25EB4CACF37F}"/>
    <dgm:cxn modelId="{3C59734B-EA6D-934D-ADBE-D68B30903B8E}" srcId="{9CFEBE73-51CF-4547-A836-75A0E7B16F03}" destId="{0D25E529-7A07-CE46-817B-ABAD6043AD5F}" srcOrd="1" destOrd="0" parTransId="{A531E592-30EB-0342-B5B0-8B6DA122DB34}" sibTransId="{BAAE68EE-4C6A-4F46-B266-DA22CF954EFB}"/>
    <dgm:cxn modelId="{3BD2C356-5D65-7D46-B3DE-74C6B4CE0F3C}" srcId="{9CFEBE73-51CF-4547-A836-75A0E7B16F03}" destId="{EC170345-C577-004C-9BE3-B45CBCD68837}" srcOrd="0" destOrd="0" parTransId="{E0AEC73C-9DC0-9742-82F8-D90373DEC92C}" sibTransId="{A60C0D22-E300-0F4D-8D17-0B712BD0CA7E}"/>
    <dgm:cxn modelId="{2610F958-EC53-6C40-95DA-F935E1E7D15B}" srcId="{EC170345-C577-004C-9BE3-B45CBCD68837}" destId="{63047EDA-6EC1-3D49-97D8-05E241B598E3}" srcOrd="0" destOrd="0" parTransId="{099C62D7-BB8D-9F42-8BD4-8720B4B0645A}" sibTransId="{8C32D0F8-C524-3E4F-844A-131EB0F6FCA3}"/>
    <dgm:cxn modelId="{1D5DCA61-0D99-E44F-A282-8BFB7A99EBA8}" srcId="{0D25E529-7A07-CE46-817B-ABAD6043AD5F}" destId="{D4E9B466-723F-3C4E-81E5-C059B9DA29E8}" srcOrd="0" destOrd="0" parTransId="{F07CF7F3-7482-6A43-9201-AAEEE74880E1}" sibTransId="{C6F9DDE3-6369-9140-96E1-C138806BAC06}"/>
    <dgm:cxn modelId="{7CD4BB67-61D9-6E41-8113-9E8B9BC20BF2}" type="presOf" srcId="{D251CCC0-8B5B-804F-AC5D-040B57B2668D}" destId="{DAAFC25F-C9AD-9446-AB62-5CADB64DD1B8}" srcOrd="0" destOrd="0" presId="urn:microsoft.com/office/officeart/2005/8/layout/chevron2"/>
    <dgm:cxn modelId="{48A49172-F9B3-F545-A863-5A7D8CBF354A}" srcId="{98069D51-E014-0B4D-8E28-50061BAC254B}" destId="{D251CCC0-8B5B-804F-AC5D-040B57B2668D}" srcOrd="0" destOrd="0" parTransId="{9FD44BF8-D9DC-294D-B937-F53C4B0EFA2A}" sibTransId="{0591B41B-3D71-7548-9747-556DD41C5C99}"/>
    <dgm:cxn modelId="{E5341A93-07DD-1C45-AE9D-3748AA33B00B}" type="presOf" srcId="{63047EDA-6EC1-3D49-97D8-05E241B598E3}" destId="{B98E54A2-AEC0-384F-8531-5EBBE71320EA}" srcOrd="0" destOrd="0" presId="urn:microsoft.com/office/officeart/2005/8/layout/chevron2"/>
    <dgm:cxn modelId="{4FA9E6AF-9BB6-C04D-A334-774B084A058A}" type="presOf" srcId="{D4E9B466-723F-3C4E-81E5-C059B9DA29E8}" destId="{6174988A-4E03-3746-B512-C8ADCCAA95E6}" srcOrd="0" destOrd="0" presId="urn:microsoft.com/office/officeart/2005/8/layout/chevron2"/>
    <dgm:cxn modelId="{D754FFB3-0F16-D74C-A5C7-7721229D0D46}" type="presOf" srcId="{EC170345-C577-004C-9BE3-B45CBCD68837}" destId="{EEA3CD61-3C4E-2A44-A12A-5F3AD870517E}" srcOrd="0" destOrd="0" presId="urn:microsoft.com/office/officeart/2005/8/layout/chevron2"/>
    <dgm:cxn modelId="{F0753AC6-DA2A-8B43-86B7-3564BA1F6F94}" type="presOf" srcId="{98069D51-E014-0B4D-8E28-50061BAC254B}" destId="{EC8F7BD4-E97E-4846-9A26-5ECBF0ACA06B}" srcOrd="0" destOrd="0" presId="urn:microsoft.com/office/officeart/2005/8/layout/chevron2"/>
    <dgm:cxn modelId="{3F769DFD-9865-F948-826E-48596C0FF3F3}" type="presOf" srcId="{9CFEBE73-51CF-4547-A836-75A0E7B16F03}" destId="{6223C039-FF37-FB46-9E0F-7701CD93986F}" srcOrd="0" destOrd="0" presId="urn:microsoft.com/office/officeart/2005/8/layout/chevron2"/>
    <dgm:cxn modelId="{918A0E84-3E9A-0745-8FD0-261CE4B71732}" type="presParOf" srcId="{6223C039-FF37-FB46-9E0F-7701CD93986F}" destId="{DFB976D7-6763-B648-9D9F-7F5862698B93}" srcOrd="0" destOrd="0" presId="urn:microsoft.com/office/officeart/2005/8/layout/chevron2"/>
    <dgm:cxn modelId="{084EC910-4778-3340-A7B1-1EB404AF4B08}" type="presParOf" srcId="{DFB976D7-6763-B648-9D9F-7F5862698B93}" destId="{EEA3CD61-3C4E-2A44-A12A-5F3AD870517E}" srcOrd="0" destOrd="0" presId="urn:microsoft.com/office/officeart/2005/8/layout/chevron2"/>
    <dgm:cxn modelId="{0642BA87-6F87-1342-B87D-6B035024ADD8}" type="presParOf" srcId="{DFB976D7-6763-B648-9D9F-7F5862698B93}" destId="{B98E54A2-AEC0-384F-8531-5EBBE71320EA}" srcOrd="1" destOrd="0" presId="urn:microsoft.com/office/officeart/2005/8/layout/chevron2"/>
    <dgm:cxn modelId="{36F2FFC0-2552-6E46-81AC-CE7B3E8FD572}" type="presParOf" srcId="{6223C039-FF37-FB46-9E0F-7701CD93986F}" destId="{E827F5E6-9D8A-2C42-A228-D227DAAB0252}" srcOrd="1" destOrd="0" presId="urn:microsoft.com/office/officeart/2005/8/layout/chevron2"/>
    <dgm:cxn modelId="{2D8088F9-AC2C-3A4F-905C-EC3CF80B9850}" type="presParOf" srcId="{6223C039-FF37-FB46-9E0F-7701CD93986F}" destId="{0EF65486-AF59-484B-8533-B95E4505607A}" srcOrd="2" destOrd="0" presId="urn:microsoft.com/office/officeart/2005/8/layout/chevron2"/>
    <dgm:cxn modelId="{49A34E5A-586C-C145-BC89-B40A6C98D138}" type="presParOf" srcId="{0EF65486-AF59-484B-8533-B95E4505607A}" destId="{C2F758B7-4A7D-C94B-941A-C36388D703C2}" srcOrd="0" destOrd="0" presId="urn:microsoft.com/office/officeart/2005/8/layout/chevron2"/>
    <dgm:cxn modelId="{E33FFEA6-86DF-0240-B9C5-E345A50287D1}" type="presParOf" srcId="{0EF65486-AF59-484B-8533-B95E4505607A}" destId="{6174988A-4E03-3746-B512-C8ADCCAA95E6}" srcOrd="1" destOrd="0" presId="urn:microsoft.com/office/officeart/2005/8/layout/chevron2"/>
    <dgm:cxn modelId="{E0C7C621-CB5E-1148-8BE2-079951EADFB2}" type="presParOf" srcId="{6223C039-FF37-FB46-9E0F-7701CD93986F}" destId="{AD5E41FF-7BFE-414A-9E41-E0A25E98E5F1}" srcOrd="3" destOrd="0" presId="urn:microsoft.com/office/officeart/2005/8/layout/chevron2"/>
    <dgm:cxn modelId="{C34E08C7-8B87-D04C-9972-4247ED77C507}" type="presParOf" srcId="{6223C039-FF37-FB46-9E0F-7701CD93986F}" destId="{B89367F7-BF6D-DB46-96F0-145C35DF8535}" srcOrd="4" destOrd="0" presId="urn:microsoft.com/office/officeart/2005/8/layout/chevron2"/>
    <dgm:cxn modelId="{69C67A9F-0F45-BD42-BB0E-B42ADA60A99D}" type="presParOf" srcId="{B89367F7-BF6D-DB46-96F0-145C35DF8535}" destId="{EC8F7BD4-E97E-4846-9A26-5ECBF0ACA06B}" srcOrd="0" destOrd="0" presId="urn:microsoft.com/office/officeart/2005/8/layout/chevron2"/>
    <dgm:cxn modelId="{3BCB4925-0F91-484C-8879-78B36D650EB0}" type="presParOf" srcId="{B89367F7-BF6D-DB46-96F0-145C35DF8535}" destId="{DAAFC25F-C9AD-9446-AB62-5CADB64DD1B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2984B4-7093-9248-9D40-B42EF5205E94}">
      <dsp:nvSpPr>
        <dsp:cNvPr id="0" name=""/>
        <dsp:cNvSpPr/>
      </dsp:nvSpPr>
      <dsp:spPr>
        <a:xfrm>
          <a:off x="2119784" y="1472634"/>
          <a:ext cx="1049884" cy="1049884"/>
        </a:xfrm>
        <a:prstGeom prst="ellipse">
          <a:avLst/>
        </a:prstGeom>
        <a:solidFill>
          <a:schemeClr val="accent1">
            <a:alpha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dirty="0"/>
            <a:t>Les acteurs mobilisables</a:t>
          </a:r>
        </a:p>
      </dsp:txBody>
      <dsp:txXfrm>
        <a:off x="2273536" y="1626386"/>
        <a:ext cx="742380" cy="742380"/>
      </dsp:txXfrm>
    </dsp:sp>
    <dsp:sp modelId="{4DD0F2CE-0913-A54F-8035-CC39CEB33AC3}">
      <dsp:nvSpPr>
        <dsp:cNvPr id="0" name=""/>
        <dsp:cNvSpPr/>
      </dsp:nvSpPr>
      <dsp:spPr>
        <a:xfrm rot="16200000">
          <a:off x="2533517" y="1090619"/>
          <a:ext cx="222419" cy="356960"/>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a:p>
      </dsp:txBody>
      <dsp:txXfrm>
        <a:off x="2566880" y="1195374"/>
        <a:ext cx="155693" cy="214176"/>
      </dsp:txXfrm>
    </dsp:sp>
    <dsp:sp modelId="{F68C390C-6D11-7A4F-B72A-97F6A002CCDD}">
      <dsp:nvSpPr>
        <dsp:cNvPr id="0" name=""/>
        <dsp:cNvSpPr/>
      </dsp:nvSpPr>
      <dsp:spPr>
        <a:xfrm>
          <a:off x="2119784" y="3091"/>
          <a:ext cx="1049884" cy="1049884"/>
        </a:xfrm>
        <a:prstGeom prst="ellipse">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dirty="0"/>
            <a:t>Le SPSTI et sa cellule PDP</a:t>
          </a:r>
        </a:p>
      </dsp:txBody>
      <dsp:txXfrm>
        <a:off x="2273536" y="156843"/>
        <a:ext cx="742380" cy="742380"/>
      </dsp:txXfrm>
    </dsp:sp>
    <dsp:sp modelId="{4DE726B4-E884-664B-B0CE-C5F6D86714BF}">
      <dsp:nvSpPr>
        <dsp:cNvPr id="0" name=""/>
        <dsp:cNvSpPr/>
      </dsp:nvSpPr>
      <dsp:spPr>
        <a:xfrm rot="19800000">
          <a:off x="3164396" y="1454857"/>
          <a:ext cx="222419" cy="356960"/>
        </a:xfrm>
        <a:prstGeom prst="rightArrow">
          <a:avLst>
            <a:gd name="adj1" fmla="val 60000"/>
            <a:gd name="adj2" fmla="val 50000"/>
          </a:avLst>
        </a:prstGeom>
        <a:solidFill>
          <a:schemeClr val="accent1">
            <a:shade val="90000"/>
            <a:hueOff val="83085"/>
            <a:satOff val="-1774"/>
            <a:lumOff val="66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a:p>
      </dsp:txBody>
      <dsp:txXfrm>
        <a:off x="3168866" y="1542931"/>
        <a:ext cx="155693" cy="214176"/>
      </dsp:txXfrm>
    </dsp:sp>
    <dsp:sp modelId="{F6D19555-EE57-2E44-BD28-4C3D61B279B6}">
      <dsp:nvSpPr>
        <dsp:cNvPr id="0" name=""/>
        <dsp:cNvSpPr/>
      </dsp:nvSpPr>
      <dsp:spPr>
        <a:xfrm>
          <a:off x="3392446" y="737862"/>
          <a:ext cx="1049884" cy="1049884"/>
        </a:xfrm>
        <a:prstGeom prst="ellipse">
          <a:avLst/>
        </a:prstGeom>
        <a:solidFill>
          <a:schemeClr val="accent1">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dirty="0"/>
            <a:t>Assurance maladie (CPAM, Carsat)</a:t>
          </a:r>
        </a:p>
      </dsp:txBody>
      <dsp:txXfrm>
        <a:off x="3546198" y="891614"/>
        <a:ext cx="742380" cy="742380"/>
      </dsp:txXfrm>
    </dsp:sp>
    <dsp:sp modelId="{A85AB5EB-4624-A343-BC46-92D044CA4236}">
      <dsp:nvSpPr>
        <dsp:cNvPr id="0" name=""/>
        <dsp:cNvSpPr/>
      </dsp:nvSpPr>
      <dsp:spPr>
        <a:xfrm rot="1800000">
          <a:off x="3164396" y="2183334"/>
          <a:ext cx="222419" cy="356960"/>
        </a:xfrm>
        <a:prstGeom prst="rightArrow">
          <a:avLst>
            <a:gd name="adj1" fmla="val 60000"/>
            <a:gd name="adj2" fmla="val 50000"/>
          </a:avLst>
        </a:prstGeom>
        <a:solidFill>
          <a:schemeClr val="accent1">
            <a:shade val="90000"/>
            <a:hueOff val="166170"/>
            <a:satOff val="-3548"/>
            <a:lumOff val="1324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a:p>
      </dsp:txBody>
      <dsp:txXfrm>
        <a:off x="3168866" y="2238045"/>
        <a:ext cx="155693" cy="214176"/>
      </dsp:txXfrm>
    </dsp:sp>
    <dsp:sp modelId="{5681DAEB-E00A-9D46-B05F-F9A0BF3650D1}">
      <dsp:nvSpPr>
        <dsp:cNvPr id="0" name=""/>
        <dsp:cNvSpPr/>
      </dsp:nvSpPr>
      <dsp:spPr>
        <a:xfrm>
          <a:off x="3392446" y="2207405"/>
          <a:ext cx="1049884" cy="1049884"/>
        </a:xfrm>
        <a:prstGeom prst="ellipse">
          <a:avLst/>
        </a:prstGeom>
        <a:solidFill>
          <a:schemeClr val="accent1">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dirty="0"/>
            <a:t>MSA</a:t>
          </a:r>
        </a:p>
      </dsp:txBody>
      <dsp:txXfrm>
        <a:off x="3546198" y="2361157"/>
        <a:ext cx="742380" cy="742380"/>
      </dsp:txXfrm>
    </dsp:sp>
    <dsp:sp modelId="{B706C58B-2A60-3E4B-BF7C-39938BB5C6A6}">
      <dsp:nvSpPr>
        <dsp:cNvPr id="0" name=""/>
        <dsp:cNvSpPr/>
      </dsp:nvSpPr>
      <dsp:spPr>
        <a:xfrm rot="5400000">
          <a:off x="2533517" y="2547572"/>
          <a:ext cx="222419" cy="356960"/>
        </a:xfrm>
        <a:prstGeom prst="rightArrow">
          <a:avLst>
            <a:gd name="adj1" fmla="val 60000"/>
            <a:gd name="adj2" fmla="val 50000"/>
          </a:avLst>
        </a:prstGeom>
        <a:solidFill>
          <a:schemeClr val="accent1">
            <a:shade val="90000"/>
            <a:hueOff val="249256"/>
            <a:satOff val="-5323"/>
            <a:lumOff val="198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a:p>
      </dsp:txBody>
      <dsp:txXfrm>
        <a:off x="2566880" y="2585601"/>
        <a:ext cx="155693" cy="214176"/>
      </dsp:txXfrm>
    </dsp:sp>
    <dsp:sp modelId="{ED7F8F2F-5509-8E44-89D3-3E1957B14BEA}">
      <dsp:nvSpPr>
        <dsp:cNvPr id="0" name=""/>
        <dsp:cNvSpPr/>
      </dsp:nvSpPr>
      <dsp:spPr>
        <a:xfrm>
          <a:off x="2119784" y="2942177"/>
          <a:ext cx="1049884" cy="1049884"/>
        </a:xfrm>
        <a:prstGeom prst="ellipse">
          <a:avLst/>
        </a:prstGeom>
        <a:solidFill>
          <a:schemeClr val="accent1">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dirty="0"/>
            <a:t>Cap Emploi</a:t>
          </a:r>
        </a:p>
      </dsp:txBody>
      <dsp:txXfrm>
        <a:off x="2273536" y="3095929"/>
        <a:ext cx="742380" cy="742380"/>
      </dsp:txXfrm>
    </dsp:sp>
    <dsp:sp modelId="{F4F0FDB8-B2F9-F94C-8AF7-48BEFF524EE3}">
      <dsp:nvSpPr>
        <dsp:cNvPr id="0" name=""/>
        <dsp:cNvSpPr/>
      </dsp:nvSpPr>
      <dsp:spPr>
        <a:xfrm rot="9000000">
          <a:off x="1902638" y="2183334"/>
          <a:ext cx="222419" cy="356960"/>
        </a:xfrm>
        <a:prstGeom prst="rightArrow">
          <a:avLst>
            <a:gd name="adj1" fmla="val 60000"/>
            <a:gd name="adj2" fmla="val 50000"/>
          </a:avLst>
        </a:prstGeom>
        <a:solidFill>
          <a:schemeClr val="accent1">
            <a:shade val="90000"/>
            <a:hueOff val="332341"/>
            <a:satOff val="-7097"/>
            <a:lumOff val="2648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a:p>
      </dsp:txBody>
      <dsp:txXfrm rot="10800000">
        <a:off x="1964894" y="2238045"/>
        <a:ext cx="155693" cy="214176"/>
      </dsp:txXfrm>
    </dsp:sp>
    <dsp:sp modelId="{4A5E2EDA-C170-9146-9730-2ED4AE51115C}">
      <dsp:nvSpPr>
        <dsp:cNvPr id="0" name=""/>
        <dsp:cNvSpPr/>
      </dsp:nvSpPr>
      <dsp:spPr>
        <a:xfrm>
          <a:off x="847123" y="2207405"/>
          <a:ext cx="1049884" cy="1049884"/>
        </a:xfrm>
        <a:prstGeom prst="ellipse">
          <a:avLst/>
        </a:prstGeom>
        <a:solidFill>
          <a:schemeClr val="accent1">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dirty="0"/>
            <a:t>Agefiph</a:t>
          </a:r>
        </a:p>
      </dsp:txBody>
      <dsp:txXfrm>
        <a:off x="1000875" y="2361157"/>
        <a:ext cx="742380" cy="742380"/>
      </dsp:txXfrm>
    </dsp:sp>
    <dsp:sp modelId="{BBB5CD11-BE6E-424A-AE63-89B46BE5E996}">
      <dsp:nvSpPr>
        <dsp:cNvPr id="0" name=""/>
        <dsp:cNvSpPr/>
      </dsp:nvSpPr>
      <dsp:spPr>
        <a:xfrm rot="12600000">
          <a:off x="1902638" y="1454857"/>
          <a:ext cx="222419" cy="356960"/>
        </a:xfrm>
        <a:prstGeom prst="rightArrow">
          <a:avLst>
            <a:gd name="adj1" fmla="val 60000"/>
            <a:gd name="adj2" fmla="val 50000"/>
          </a:avLst>
        </a:prstGeom>
        <a:solidFill>
          <a:schemeClr val="accent1">
            <a:shade val="90000"/>
            <a:hueOff val="415426"/>
            <a:satOff val="-8871"/>
            <a:lumOff val="3310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fr-FR" sz="900" kern="1200"/>
        </a:p>
      </dsp:txBody>
      <dsp:txXfrm rot="10800000">
        <a:off x="1964894" y="1542931"/>
        <a:ext cx="155693" cy="214176"/>
      </dsp:txXfrm>
    </dsp:sp>
    <dsp:sp modelId="{64B67CEF-6FB3-8A48-ABD7-0CE493EED42E}">
      <dsp:nvSpPr>
        <dsp:cNvPr id="0" name=""/>
        <dsp:cNvSpPr/>
      </dsp:nvSpPr>
      <dsp:spPr>
        <a:xfrm>
          <a:off x="847123" y="737862"/>
          <a:ext cx="1049884" cy="1049884"/>
        </a:xfrm>
        <a:prstGeom prst="ellipse">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dirty="0" err="1"/>
            <a:t>Aract</a:t>
          </a:r>
          <a:endParaRPr lang="fr-FR" sz="1100" kern="1200" dirty="0"/>
        </a:p>
      </dsp:txBody>
      <dsp:txXfrm>
        <a:off x="1000875" y="891614"/>
        <a:ext cx="742380" cy="7423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AA1B3-384B-134A-A8DA-B926CF837B7F}">
      <dsp:nvSpPr>
        <dsp:cNvPr id="0" name=""/>
        <dsp:cNvSpPr/>
      </dsp:nvSpPr>
      <dsp:spPr>
        <a:xfrm>
          <a:off x="956486" y="717781"/>
          <a:ext cx="3495376" cy="1213898"/>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BCA58B-3467-EB44-B458-80FD9A96FB7D}">
      <dsp:nvSpPr>
        <dsp:cNvPr id="0" name=""/>
        <dsp:cNvSpPr/>
      </dsp:nvSpPr>
      <dsp:spPr>
        <a:xfrm>
          <a:off x="2370894" y="3690206"/>
          <a:ext cx="677398" cy="433535"/>
        </a:xfrm>
        <a:prstGeom prst="down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E6B4A71-8CE8-2440-BB59-F8E643C08BB3}">
      <dsp:nvSpPr>
        <dsp:cNvPr id="0" name=""/>
        <dsp:cNvSpPr/>
      </dsp:nvSpPr>
      <dsp:spPr>
        <a:xfrm>
          <a:off x="138248" y="4262169"/>
          <a:ext cx="5142690" cy="8128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rgbClr val="65AECC"/>
              </a:solidFill>
              <a:latin typeface="Marianne" panose="02000000000000000000" pitchFamily="2" charset="0"/>
              <a:ea typeface="+mn-ea"/>
              <a:cs typeface="+mn-cs"/>
            </a:rPr>
            <a:t>Des objets du dialogue social</a:t>
          </a:r>
        </a:p>
        <a:p>
          <a:pPr marL="0" lvl="0" indent="0" algn="ctr" defTabSz="1066800">
            <a:lnSpc>
              <a:spcPct val="90000"/>
            </a:lnSpc>
            <a:spcBef>
              <a:spcPct val="0"/>
            </a:spcBef>
            <a:spcAft>
              <a:spcPct val="35000"/>
            </a:spcAft>
            <a:buNone/>
          </a:pPr>
          <a:r>
            <a:rPr lang="fr-FR" sz="1600" b="1" kern="1200" dirty="0">
              <a:solidFill>
                <a:srgbClr val="65AECC"/>
              </a:solidFill>
              <a:latin typeface="Marianne" panose="02000000000000000000" pitchFamily="2" charset="0"/>
              <a:ea typeface="+mn-ea"/>
              <a:cs typeface="+mn-cs"/>
            </a:rPr>
            <a:t>- Au niveau des attributions du CSE</a:t>
          </a:r>
        </a:p>
        <a:p>
          <a:pPr marL="0" lvl="0" indent="0" algn="ctr" defTabSz="1066800">
            <a:lnSpc>
              <a:spcPct val="90000"/>
            </a:lnSpc>
            <a:spcBef>
              <a:spcPct val="0"/>
            </a:spcBef>
            <a:spcAft>
              <a:spcPct val="35000"/>
            </a:spcAft>
            <a:buNone/>
          </a:pPr>
          <a:r>
            <a:rPr lang="fr-FR" sz="1600" b="1" kern="1200" dirty="0">
              <a:solidFill>
                <a:srgbClr val="65AECC"/>
              </a:solidFill>
              <a:latin typeface="Marianne" panose="02000000000000000000" pitchFamily="2" charset="0"/>
              <a:ea typeface="+mn-ea"/>
              <a:cs typeface="+mn-cs"/>
            </a:rPr>
            <a:t>- Un objet possible de négociation collective</a:t>
          </a:r>
        </a:p>
      </dsp:txBody>
      <dsp:txXfrm>
        <a:off x="138248" y="4262169"/>
        <a:ext cx="5142690" cy="812878"/>
      </dsp:txXfrm>
    </dsp:sp>
    <dsp:sp modelId="{6762806C-15EC-0B47-9DB1-4C3F4D3779CF}">
      <dsp:nvSpPr>
        <dsp:cNvPr id="0" name=""/>
        <dsp:cNvSpPr/>
      </dsp:nvSpPr>
      <dsp:spPr>
        <a:xfrm>
          <a:off x="2227286" y="2025431"/>
          <a:ext cx="1219317" cy="12193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t>Maintien dans l'emploi</a:t>
          </a:r>
        </a:p>
      </dsp:txBody>
      <dsp:txXfrm>
        <a:off x="2405851" y="2203996"/>
        <a:ext cx="862187" cy="862187"/>
      </dsp:txXfrm>
    </dsp:sp>
    <dsp:sp modelId="{64230E06-D5BD-3943-B7F0-370A6DA3359C}">
      <dsp:nvSpPr>
        <dsp:cNvPr id="0" name=""/>
        <dsp:cNvSpPr/>
      </dsp:nvSpPr>
      <dsp:spPr>
        <a:xfrm>
          <a:off x="1354797" y="1110673"/>
          <a:ext cx="1219317" cy="12193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t>Travail</a:t>
          </a:r>
        </a:p>
      </dsp:txBody>
      <dsp:txXfrm>
        <a:off x="1533362" y="1289238"/>
        <a:ext cx="862187" cy="862187"/>
      </dsp:txXfrm>
    </dsp:sp>
    <dsp:sp modelId="{BBA6BC7B-36DD-D645-87EF-77C70F93D3A1}">
      <dsp:nvSpPr>
        <dsp:cNvPr id="0" name=""/>
        <dsp:cNvSpPr/>
      </dsp:nvSpPr>
      <dsp:spPr>
        <a:xfrm>
          <a:off x="2601210" y="815869"/>
          <a:ext cx="1219317" cy="12193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t>Conditions de travail</a:t>
          </a:r>
        </a:p>
      </dsp:txBody>
      <dsp:txXfrm>
        <a:off x="2779775" y="994434"/>
        <a:ext cx="862187" cy="862187"/>
      </dsp:txXfrm>
    </dsp:sp>
    <dsp:sp modelId="{206CF731-F43D-5440-91A7-5E5F84A709E5}">
      <dsp:nvSpPr>
        <dsp:cNvPr id="0" name=""/>
        <dsp:cNvSpPr/>
      </dsp:nvSpPr>
      <dsp:spPr>
        <a:xfrm>
          <a:off x="812878" y="568754"/>
          <a:ext cx="3793431" cy="3034745"/>
        </a:xfrm>
        <a:prstGeom prst="funnel">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6304AC-2FCD-7D46-AC99-9D9638D8C284}">
      <dsp:nvSpPr>
        <dsp:cNvPr id="0" name=""/>
        <dsp:cNvSpPr/>
      </dsp:nvSpPr>
      <dsp:spPr>
        <a:xfrm rot="5400000">
          <a:off x="485974" y="881124"/>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E66315-A255-CD43-B9D2-DB0F815636C9}">
      <dsp:nvSpPr>
        <dsp:cNvPr id="0" name=""/>
        <dsp:cNvSpPr/>
      </dsp:nvSpPr>
      <dsp:spPr>
        <a:xfrm>
          <a:off x="358428" y="220"/>
          <a:ext cx="2736465"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Information, consultation</a:t>
          </a:r>
        </a:p>
      </dsp:txBody>
      <dsp:txXfrm>
        <a:off x="390898" y="32690"/>
        <a:ext cx="2671525" cy="1043673"/>
      </dsp:txXfrm>
    </dsp:sp>
    <dsp:sp modelId="{08BF678C-B11A-6B4F-A6F9-8F4B44FEAC1C}">
      <dsp:nvSpPr>
        <dsp:cNvPr id="0" name=""/>
        <dsp:cNvSpPr/>
      </dsp:nvSpPr>
      <dsp:spPr>
        <a:xfrm rot="5400000">
          <a:off x="485974" y="2266892"/>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EA18AF-CA9E-B64B-810C-A2656FA98021}">
      <dsp:nvSpPr>
        <dsp:cNvPr id="0" name=""/>
        <dsp:cNvSpPr/>
      </dsp:nvSpPr>
      <dsp:spPr>
        <a:xfrm>
          <a:off x="338058" y="1385987"/>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Rôle d’alerte (individuelles, collectives)</a:t>
          </a:r>
        </a:p>
      </dsp:txBody>
      <dsp:txXfrm>
        <a:off x="370528" y="1418457"/>
        <a:ext cx="2712266" cy="1043673"/>
      </dsp:txXfrm>
    </dsp:sp>
    <dsp:sp modelId="{42C0534E-B5B3-C24C-B914-F6F90094F762}">
      <dsp:nvSpPr>
        <dsp:cNvPr id="0" name=""/>
        <dsp:cNvSpPr/>
      </dsp:nvSpPr>
      <dsp:spPr>
        <a:xfrm rot="5400000">
          <a:off x="485974" y="3652659"/>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8B4014-2FD5-D749-A082-CA66E9473FEE}">
      <dsp:nvSpPr>
        <dsp:cNvPr id="0" name=""/>
        <dsp:cNvSpPr/>
      </dsp:nvSpPr>
      <dsp:spPr>
        <a:xfrm>
          <a:off x="338058" y="2771754"/>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Travail d’analyse de terrain </a:t>
          </a:r>
        </a:p>
      </dsp:txBody>
      <dsp:txXfrm>
        <a:off x="370528" y="2804224"/>
        <a:ext cx="2712266" cy="1043673"/>
      </dsp:txXfrm>
    </dsp:sp>
    <dsp:sp modelId="{E8D5F2E3-8711-6B43-86BF-37096B585587}">
      <dsp:nvSpPr>
        <dsp:cNvPr id="0" name=""/>
        <dsp:cNvSpPr/>
      </dsp:nvSpPr>
      <dsp:spPr>
        <a:xfrm>
          <a:off x="1180494" y="4345542"/>
          <a:ext cx="3377168"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D0CB83-EF77-844E-B6D6-231DF2CCF371}">
      <dsp:nvSpPr>
        <dsp:cNvPr id="0" name=""/>
        <dsp:cNvSpPr/>
      </dsp:nvSpPr>
      <dsp:spPr>
        <a:xfrm>
          <a:off x="338058" y="4157521"/>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Analyse et enquête des AT/MP</a:t>
          </a:r>
        </a:p>
      </dsp:txBody>
      <dsp:txXfrm>
        <a:off x="370528" y="4189991"/>
        <a:ext cx="2712266" cy="1043673"/>
      </dsp:txXfrm>
    </dsp:sp>
    <dsp:sp modelId="{65475DB3-E3DD-4B44-8FBA-8B2DCAB25D4B}">
      <dsp:nvSpPr>
        <dsp:cNvPr id="0" name=""/>
        <dsp:cNvSpPr/>
      </dsp:nvSpPr>
      <dsp:spPr>
        <a:xfrm rot="16200000">
          <a:off x="3872919" y="3652659"/>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D981841-A759-3447-ACBB-B06B6E113C2C}">
      <dsp:nvSpPr>
        <dsp:cNvPr id="0" name=""/>
        <dsp:cNvSpPr/>
      </dsp:nvSpPr>
      <dsp:spPr>
        <a:xfrm>
          <a:off x="3725002" y="4157521"/>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Réalisation d’inspections et de visites</a:t>
          </a:r>
        </a:p>
      </dsp:txBody>
      <dsp:txXfrm>
        <a:off x="3757472" y="4189991"/>
        <a:ext cx="2712266" cy="1043673"/>
      </dsp:txXfrm>
    </dsp:sp>
    <dsp:sp modelId="{1B8DC6E1-4F73-894B-82E4-9E703D9E095C}">
      <dsp:nvSpPr>
        <dsp:cNvPr id="0" name=""/>
        <dsp:cNvSpPr/>
      </dsp:nvSpPr>
      <dsp:spPr>
        <a:xfrm rot="16200000">
          <a:off x="3872919" y="2266892"/>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8FEAEBB-6BC5-BF4B-A4C3-8B0527771AE9}">
      <dsp:nvSpPr>
        <dsp:cNvPr id="0" name=""/>
        <dsp:cNvSpPr/>
      </dsp:nvSpPr>
      <dsp:spPr>
        <a:xfrm>
          <a:off x="3725002" y="2771754"/>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Exploitation des informations de la BDESE</a:t>
          </a:r>
        </a:p>
      </dsp:txBody>
      <dsp:txXfrm>
        <a:off x="3757472" y="2804224"/>
        <a:ext cx="2712266" cy="1043673"/>
      </dsp:txXfrm>
    </dsp:sp>
    <dsp:sp modelId="{820E85FA-AA8B-7F40-A0B2-A1E99EE6E618}">
      <dsp:nvSpPr>
        <dsp:cNvPr id="0" name=""/>
        <dsp:cNvSpPr/>
      </dsp:nvSpPr>
      <dsp:spPr>
        <a:xfrm rot="16200000">
          <a:off x="3872919" y="881124"/>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17B2033-7DF5-2A41-96DA-F4B35E848B37}">
      <dsp:nvSpPr>
        <dsp:cNvPr id="0" name=""/>
        <dsp:cNvSpPr/>
      </dsp:nvSpPr>
      <dsp:spPr>
        <a:xfrm>
          <a:off x="3725002" y="1385987"/>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Réunions sur SSCT</a:t>
          </a:r>
        </a:p>
      </dsp:txBody>
      <dsp:txXfrm>
        <a:off x="3757472" y="1418457"/>
        <a:ext cx="2712266" cy="1043673"/>
      </dsp:txXfrm>
    </dsp:sp>
    <dsp:sp modelId="{4A39D1EF-B54F-6446-B8BD-A0CAB6E8E031}">
      <dsp:nvSpPr>
        <dsp:cNvPr id="0" name=""/>
        <dsp:cNvSpPr/>
      </dsp:nvSpPr>
      <dsp:spPr>
        <a:xfrm>
          <a:off x="4567438" y="188241"/>
          <a:ext cx="3377168"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2F22D7B-A695-E64B-9417-C0B0F4DA0F39}">
      <dsp:nvSpPr>
        <dsp:cNvPr id="0" name=""/>
        <dsp:cNvSpPr/>
      </dsp:nvSpPr>
      <dsp:spPr>
        <a:xfrm>
          <a:off x="3725002" y="220"/>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Travail sur le DUERP et le plan d’actions de prévention (PAPRIPACT)</a:t>
          </a:r>
        </a:p>
      </dsp:txBody>
      <dsp:txXfrm>
        <a:off x="3757472" y="32690"/>
        <a:ext cx="2712266" cy="1043673"/>
      </dsp:txXfrm>
    </dsp:sp>
    <dsp:sp modelId="{D9E0AA41-7BF8-644F-8E58-C710733DCA07}">
      <dsp:nvSpPr>
        <dsp:cNvPr id="0" name=""/>
        <dsp:cNvSpPr/>
      </dsp:nvSpPr>
      <dsp:spPr>
        <a:xfrm rot="5400000">
          <a:off x="7259863" y="881124"/>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C69BB88-F7C4-5546-B071-126DB6197BDB}">
      <dsp:nvSpPr>
        <dsp:cNvPr id="0" name=""/>
        <dsp:cNvSpPr/>
      </dsp:nvSpPr>
      <dsp:spPr>
        <a:xfrm>
          <a:off x="7111947" y="220"/>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Négociation d’accords </a:t>
          </a:r>
        </a:p>
      </dsp:txBody>
      <dsp:txXfrm>
        <a:off x="7144417" y="32690"/>
        <a:ext cx="2712266" cy="1043673"/>
      </dsp:txXfrm>
    </dsp:sp>
    <dsp:sp modelId="{D0AE6C7B-6A6B-D74C-A155-8A2E5D8BD3DE}">
      <dsp:nvSpPr>
        <dsp:cNvPr id="0" name=""/>
        <dsp:cNvSpPr/>
      </dsp:nvSpPr>
      <dsp:spPr>
        <a:xfrm rot="5400000">
          <a:off x="7259863" y="2266892"/>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DB3C49-B131-B34E-A7FC-D1602A72AB53}">
      <dsp:nvSpPr>
        <dsp:cNvPr id="0" name=""/>
        <dsp:cNvSpPr/>
      </dsp:nvSpPr>
      <dsp:spPr>
        <a:xfrm>
          <a:off x="7111947" y="1385987"/>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Formation des élus et des employeurs mais aussi des personnes ressources dans l’entreprise</a:t>
          </a:r>
        </a:p>
      </dsp:txBody>
      <dsp:txXfrm>
        <a:off x="7144417" y="1418457"/>
        <a:ext cx="2712266" cy="1043673"/>
      </dsp:txXfrm>
    </dsp:sp>
    <dsp:sp modelId="{8308DCC7-79B4-8A4C-A3A3-46AD6F2451DE}">
      <dsp:nvSpPr>
        <dsp:cNvPr id="0" name=""/>
        <dsp:cNvSpPr/>
      </dsp:nvSpPr>
      <dsp:spPr>
        <a:xfrm>
          <a:off x="7111947" y="2771754"/>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Actions de sensibilisation des salariés et de l’encadrement </a:t>
          </a:r>
        </a:p>
      </dsp:txBody>
      <dsp:txXfrm>
        <a:off x="7144417" y="2804224"/>
        <a:ext cx="2712266" cy="10436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D19AD-5155-A64B-9418-DAA79A97E5C4}">
      <dsp:nvSpPr>
        <dsp:cNvPr id="0" name=""/>
        <dsp:cNvSpPr/>
      </dsp:nvSpPr>
      <dsp:spPr>
        <a:xfrm>
          <a:off x="0" y="75000"/>
          <a:ext cx="11802794"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fr-FR" sz="2200" kern="1200" dirty="0"/>
            <a:t>Travail d’analyse de terrain </a:t>
          </a:r>
        </a:p>
      </dsp:txBody>
      <dsp:txXfrm>
        <a:off x="25759" y="100759"/>
        <a:ext cx="11751276" cy="476152"/>
      </dsp:txXfrm>
    </dsp:sp>
    <dsp:sp modelId="{8F61BCAC-1FB7-184F-ADE1-8AFBFE724060}">
      <dsp:nvSpPr>
        <dsp:cNvPr id="0" name=""/>
        <dsp:cNvSpPr/>
      </dsp:nvSpPr>
      <dsp:spPr>
        <a:xfrm>
          <a:off x="0" y="602670"/>
          <a:ext cx="11802794" cy="2641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739" tIns="27940" rIns="156464" bIns="27940" numCol="1" spcCol="1270" anchor="t" anchorCtr="0">
          <a:noAutofit/>
        </a:bodyPr>
        <a:lstStyle/>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S’appuyer, pour les situations les plus complexes, sur les compétences d’analyse du service de prévention et de santé au travail (médecin du travail, la cellule PDP) et/ou de Cap Emploi</a:t>
          </a:r>
        </a:p>
        <a:p>
          <a:pPr marL="171450" lvl="1" indent="-171450" algn="l" defTabSz="755650">
            <a:lnSpc>
              <a:spcPct val="90000"/>
            </a:lnSpc>
            <a:spcBef>
              <a:spcPct val="0"/>
            </a:spcBef>
            <a:spcAft>
              <a:spcPct val="20000"/>
            </a:spcAft>
            <a:buFont typeface="Arial" panose="020B0604020202020204" pitchFamily="34" charset="0"/>
            <a:buChar char="•"/>
          </a:pPr>
          <a:r>
            <a:rPr lang="fr-FR" sz="1700" b="0" kern="1200" dirty="0"/>
            <a:t>Analyser le travail dans ses différentes phases </a:t>
          </a:r>
        </a:p>
        <a:p>
          <a:pPr marL="171450" lvl="1" indent="-171450" algn="l" defTabSz="755650">
            <a:lnSpc>
              <a:spcPct val="90000"/>
            </a:lnSpc>
            <a:spcBef>
              <a:spcPct val="0"/>
            </a:spcBef>
            <a:spcAft>
              <a:spcPct val="20000"/>
            </a:spcAft>
            <a:buFont typeface="Arial" panose="020B0604020202020204" pitchFamily="34" charset="0"/>
            <a:buChar char="•"/>
          </a:pPr>
          <a:r>
            <a:rPr lang="fr-FR" sz="1700" b="0" kern="1200" dirty="0"/>
            <a:t>Pour chacune de ces phases, questionner le(s) salarié(s) concerné(s) sur les différentes dimensions de son travail et ses conditions d’exposition aux risques </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Compléter l’analyse de terrain si nécessaire par des informations disponibles (fiche de poste, indicateurs (absentéisme, turn-over, accidents du travail ou presqu’accidents, etc.), analyse du médecin du travail, ancien PV de CSE ayant traité d’une situation équivalente, etc.)</a:t>
          </a:r>
        </a:p>
        <a:p>
          <a:pPr marL="171450" lvl="1" indent="-171450" algn="l" defTabSz="755650">
            <a:lnSpc>
              <a:spcPct val="90000"/>
            </a:lnSpc>
            <a:spcBef>
              <a:spcPct val="0"/>
            </a:spcBef>
            <a:spcAft>
              <a:spcPct val="20000"/>
            </a:spcAft>
            <a:buNone/>
          </a:pPr>
          <a:r>
            <a:rPr lang="fr-FR" sz="1700" kern="1200" dirty="0"/>
            <a:t>À noter : il est important d’intégrer l’analyse dans le cadre d’une démarche « comprendre pour agir » et faire le lien avec le PAPRIPACT</a:t>
          </a:r>
        </a:p>
      </dsp:txBody>
      <dsp:txXfrm>
        <a:off x="0" y="602670"/>
        <a:ext cx="11802794" cy="2641320"/>
      </dsp:txXfrm>
    </dsp:sp>
    <dsp:sp modelId="{C1F471EA-9F6B-CD43-96F0-2CBD566201EA}">
      <dsp:nvSpPr>
        <dsp:cNvPr id="0" name=""/>
        <dsp:cNvSpPr/>
      </dsp:nvSpPr>
      <dsp:spPr>
        <a:xfrm>
          <a:off x="0" y="3243991"/>
          <a:ext cx="11802794"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fr-FR" sz="2200" kern="1200" dirty="0"/>
            <a:t>Analyse et enquête des accidents du travail et maladies professionnelles</a:t>
          </a:r>
        </a:p>
      </dsp:txBody>
      <dsp:txXfrm>
        <a:off x="25759" y="3269750"/>
        <a:ext cx="11751276" cy="476152"/>
      </dsp:txXfrm>
    </dsp:sp>
    <dsp:sp modelId="{09BF0FA3-2B59-414F-AD02-6921896632DF}">
      <dsp:nvSpPr>
        <dsp:cNvPr id="0" name=""/>
        <dsp:cNvSpPr/>
      </dsp:nvSpPr>
      <dsp:spPr>
        <a:xfrm>
          <a:off x="0" y="3771661"/>
          <a:ext cx="11802794" cy="2231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739" tIns="27940" rIns="156464" bIns="27940" numCol="1" spcCol="1270" anchor="t" anchorCtr="0">
          <a:noAutofit/>
        </a:bodyPr>
        <a:lstStyle/>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S’assurer d’être systématiquement informé lors de la survenue d’un AT/MP (sans attendre la réunion du CSE)</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S’assurer d’une analyse systématique des accidents du travail (et maladie professionnelle), de la mise en place d’actions correctives et d’une vigilance particulière concernant les salariés en situation de handicap</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Favoriser les enquêtes communes élus/direction</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Suivre les actions à chaque réunion de CSE/CSSCT (exemple : tableau de suivi) et lors du bilan annuel du CSE</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Contacter le salarié de retour d’un arrêt de longue durée pour s’assurer que sa situation soit adaptée</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Contacter le médecin du travail en cas de difficulté (qui pourra relayer auprès de la cellule PDP, Cap Emploi, le service social de la Carsat/MSA…)</a:t>
          </a:r>
        </a:p>
      </dsp:txBody>
      <dsp:txXfrm>
        <a:off x="0" y="3771661"/>
        <a:ext cx="11802794" cy="22314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3CD61-3C4E-2A44-A12A-5F3AD870517E}">
      <dsp:nvSpPr>
        <dsp:cNvPr id="0" name=""/>
        <dsp:cNvSpPr/>
      </dsp:nvSpPr>
      <dsp:spPr>
        <a:xfrm rot="5400000">
          <a:off x="-236937" y="238879"/>
          <a:ext cx="1579582" cy="110570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i="1" kern="1200" dirty="0"/>
            <a:t>1 mois</a:t>
          </a:r>
        </a:p>
      </dsp:txBody>
      <dsp:txXfrm rot="-5400000">
        <a:off x="1" y="554796"/>
        <a:ext cx="1105707" cy="473875"/>
      </dsp:txXfrm>
    </dsp:sp>
    <dsp:sp modelId="{B98E54A2-AEC0-384F-8531-5EBBE71320EA}">
      <dsp:nvSpPr>
        <dsp:cNvPr id="0" name=""/>
        <dsp:cNvSpPr/>
      </dsp:nvSpPr>
      <dsp:spPr>
        <a:xfrm rot="5400000">
          <a:off x="5554025" y="-4446374"/>
          <a:ext cx="1026728" cy="992336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 mois à venir ?</a:t>
          </a:r>
        </a:p>
      </dsp:txBody>
      <dsp:txXfrm rot="-5400000">
        <a:off x="1105708" y="52064"/>
        <a:ext cx="9873242" cy="926486"/>
      </dsp:txXfrm>
    </dsp:sp>
    <dsp:sp modelId="{C2F758B7-4A7D-C94B-941A-C36388D703C2}">
      <dsp:nvSpPr>
        <dsp:cNvPr id="0" name=""/>
        <dsp:cNvSpPr/>
      </dsp:nvSpPr>
      <dsp:spPr>
        <a:xfrm rot="5400000">
          <a:off x="-236937" y="1624121"/>
          <a:ext cx="1579582" cy="110570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6 mois</a:t>
          </a:r>
        </a:p>
      </dsp:txBody>
      <dsp:txXfrm rot="-5400000">
        <a:off x="1" y="1940038"/>
        <a:ext cx="1105707" cy="473875"/>
      </dsp:txXfrm>
    </dsp:sp>
    <dsp:sp modelId="{6174988A-4E03-3746-B512-C8ADCCAA95E6}">
      <dsp:nvSpPr>
        <dsp:cNvPr id="0" name=""/>
        <dsp:cNvSpPr/>
      </dsp:nvSpPr>
      <dsp:spPr>
        <a:xfrm rot="5400000">
          <a:off x="5554025" y="-3061133"/>
          <a:ext cx="1026728" cy="992336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les 6 mois à venir ?</a:t>
          </a:r>
        </a:p>
      </dsp:txBody>
      <dsp:txXfrm rot="-5400000">
        <a:off x="1105708" y="1437305"/>
        <a:ext cx="9873242" cy="926486"/>
      </dsp:txXfrm>
    </dsp:sp>
    <dsp:sp modelId="{EC8F7BD4-E97E-4846-9A26-5ECBF0ACA06B}">
      <dsp:nvSpPr>
        <dsp:cNvPr id="0" name=""/>
        <dsp:cNvSpPr/>
      </dsp:nvSpPr>
      <dsp:spPr>
        <a:xfrm rot="5400000">
          <a:off x="-236937" y="3009363"/>
          <a:ext cx="1579582" cy="110570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1 an</a:t>
          </a:r>
        </a:p>
      </dsp:txBody>
      <dsp:txXfrm rot="-5400000">
        <a:off x="1" y="3325280"/>
        <a:ext cx="1105707" cy="473875"/>
      </dsp:txXfrm>
    </dsp:sp>
    <dsp:sp modelId="{DAAFC25F-C9AD-9446-AB62-5CADB64DD1B8}">
      <dsp:nvSpPr>
        <dsp:cNvPr id="0" name=""/>
        <dsp:cNvSpPr/>
      </dsp:nvSpPr>
      <dsp:spPr>
        <a:xfrm rot="5400000">
          <a:off x="5554025" y="-1675891"/>
          <a:ext cx="1026728" cy="992336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l’année à venir ?</a:t>
          </a:r>
        </a:p>
      </dsp:txBody>
      <dsp:txXfrm rot="-5400000">
        <a:off x="1105708" y="2822547"/>
        <a:ext cx="9873242" cy="926486"/>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5B5398-0F31-D348-BB26-1D0751884643}" type="datetimeFigureOut">
              <a:rPr lang="fr-FR" smtClean="0"/>
              <a:t>30/01/2025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6EA35-EB83-E846-9884-737219065CEB}" type="slidenum">
              <a:rPr lang="fr-FR" smtClean="0"/>
              <a:t>‹N°›</a:t>
            </a:fld>
            <a:endParaRPr lang="fr-FR"/>
          </a:p>
        </p:txBody>
      </p:sp>
    </p:spTree>
    <p:extLst>
      <p:ext uri="{BB962C8B-B14F-4D97-AF65-F5344CB8AC3E}">
        <p14:creationId xmlns:p14="http://schemas.microsoft.com/office/powerpoint/2010/main" val="56678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a:t>
            </a:fld>
            <a:endParaRPr lang="fr-FR"/>
          </a:p>
        </p:txBody>
      </p:sp>
    </p:spTree>
    <p:extLst>
      <p:ext uri="{BB962C8B-B14F-4D97-AF65-F5344CB8AC3E}">
        <p14:creationId xmlns:p14="http://schemas.microsoft.com/office/powerpoint/2010/main" val="4141551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10</a:t>
            </a:fld>
            <a:endParaRPr lang="fr-FR"/>
          </a:p>
        </p:txBody>
      </p:sp>
    </p:spTree>
    <p:extLst>
      <p:ext uri="{BB962C8B-B14F-4D97-AF65-F5344CB8AC3E}">
        <p14:creationId xmlns:p14="http://schemas.microsoft.com/office/powerpoint/2010/main" val="131419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dirty="0"/>
              <a:t>https://</a:t>
            </a:r>
            <a:r>
              <a:rPr lang="fr-FR" dirty="0" err="1"/>
              <a:t>www.legifrance.gouv.fr</a:t>
            </a:r>
            <a:r>
              <a:rPr lang="fr-FR" dirty="0"/>
              <a:t>/codes/</a:t>
            </a:r>
            <a:r>
              <a:rPr lang="fr-FR" dirty="0" err="1"/>
              <a:t>article_lc</a:t>
            </a:r>
            <a:r>
              <a:rPr lang="fr-FR" dirty="0"/>
              <a:t>/LEGIARTI000035640828?etatTexte=</a:t>
            </a:r>
            <a:r>
              <a:rPr lang="fr-FR" dirty="0" err="1"/>
              <a:t>VIGUEUR&amp;etatTexte</a:t>
            </a:r>
            <a:r>
              <a:rPr lang="fr-FR" dirty="0"/>
              <a:t>=VIGUEUR_DIFF</a:t>
            </a:r>
            <a:r>
              <a:rPr lang="fr-FR" b="0" i="0" dirty="0">
                <a:solidFill>
                  <a:srgbClr val="333333"/>
                </a:solidFill>
                <a:effectLst/>
                <a:highlight>
                  <a:srgbClr val="FFFFFF"/>
                </a:highlight>
                <a:latin typeface="opensans-regular"/>
              </a:rPr>
              <a:t> </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11</a:t>
            </a:fld>
            <a:endParaRPr lang="fr-FR"/>
          </a:p>
        </p:txBody>
      </p:sp>
    </p:spTree>
    <p:extLst>
      <p:ext uri="{BB962C8B-B14F-4D97-AF65-F5344CB8AC3E}">
        <p14:creationId xmlns:p14="http://schemas.microsoft.com/office/powerpoint/2010/main" val="1524136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12</a:t>
            </a:fld>
            <a:endParaRPr lang="fr-FR"/>
          </a:p>
        </p:txBody>
      </p:sp>
    </p:spTree>
    <p:extLst>
      <p:ext uri="{BB962C8B-B14F-4D97-AF65-F5344CB8AC3E}">
        <p14:creationId xmlns:p14="http://schemas.microsoft.com/office/powerpoint/2010/main" val="1240377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13</a:t>
            </a:fld>
            <a:endParaRPr lang="fr-FR"/>
          </a:p>
        </p:txBody>
      </p:sp>
    </p:spTree>
    <p:extLst>
      <p:ext uri="{BB962C8B-B14F-4D97-AF65-F5344CB8AC3E}">
        <p14:creationId xmlns:p14="http://schemas.microsoft.com/office/powerpoint/2010/main" val="3227190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b="0" i="0" dirty="0">
                <a:solidFill>
                  <a:srgbClr val="333333"/>
                </a:solidFill>
                <a:effectLst/>
                <a:highlight>
                  <a:srgbClr val="FFFFFF"/>
                </a:highlight>
                <a:latin typeface="opensans-regular"/>
              </a:rPr>
              <a:t>Se référer au document sur les leviers pour agir</a:t>
            </a: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14</a:t>
            </a:fld>
            <a:endParaRPr lang="fr-FR"/>
          </a:p>
        </p:txBody>
      </p:sp>
    </p:spTree>
    <p:extLst>
      <p:ext uri="{BB962C8B-B14F-4D97-AF65-F5344CB8AC3E}">
        <p14:creationId xmlns:p14="http://schemas.microsoft.com/office/powerpoint/2010/main" val="3271298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15</a:t>
            </a:fld>
            <a:endParaRPr lang="fr-FR"/>
          </a:p>
        </p:txBody>
      </p:sp>
    </p:spTree>
    <p:extLst>
      <p:ext uri="{BB962C8B-B14F-4D97-AF65-F5344CB8AC3E}">
        <p14:creationId xmlns:p14="http://schemas.microsoft.com/office/powerpoint/2010/main" val="3628906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16</a:t>
            </a:fld>
            <a:endParaRPr lang="fr-FR"/>
          </a:p>
        </p:txBody>
      </p:sp>
    </p:spTree>
    <p:extLst>
      <p:ext uri="{BB962C8B-B14F-4D97-AF65-F5344CB8AC3E}">
        <p14:creationId xmlns:p14="http://schemas.microsoft.com/office/powerpoint/2010/main" val="219316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17</a:t>
            </a:fld>
            <a:endParaRPr lang="fr-FR"/>
          </a:p>
        </p:txBody>
      </p:sp>
    </p:spTree>
    <p:extLst>
      <p:ext uri="{BB962C8B-B14F-4D97-AF65-F5344CB8AC3E}">
        <p14:creationId xmlns:p14="http://schemas.microsoft.com/office/powerpoint/2010/main" val="2328776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L’animateur fait une synthèse en :</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Regroupant les familles d’idée</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Montrant l’hétérogénéité des représentations</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Concluant sur la nécessité de partager quelques repères</a:t>
            </a:r>
          </a:p>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18</a:t>
            </a:fld>
            <a:endParaRPr lang="fr-FR"/>
          </a:p>
        </p:txBody>
      </p:sp>
    </p:spTree>
    <p:extLst>
      <p:ext uri="{BB962C8B-B14F-4D97-AF65-F5344CB8AC3E}">
        <p14:creationId xmlns:p14="http://schemas.microsoft.com/office/powerpoint/2010/main" val="3796708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endParaRPr lang="fr-FR" b="0" i="0" dirty="0">
              <a:solidFill>
                <a:srgbClr val="333333"/>
              </a:solidFill>
              <a:effectLst/>
              <a:latin typeface="opensans-regular"/>
            </a:endParaRPr>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a:t>
            </a:fld>
            <a:endParaRPr lang="fr-FR"/>
          </a:p>
        </p:txBody>
      </p:sp>
    </p:spTree>
    <p:extLst>
      <p:ext uri="{BB962C8B-B14F-4D97-AF65-F5344CB8AC3E}">
        <p14:creationId xmlns:p14="http://schemas.microsoft.com/office/powerpoint/2010/main" val="2158886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L’animateur fait une synthèse en :</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Regroupant les familles d’idée</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Montrant l’hétérogénéité des représentations</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Concluant sur la nécessité de partager quelques repères</a:t>
            </a:r>
          </a:p>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a:t>
            </a:fld>
            <a:endParaRPr lang="fr-FR"/>
          </a:p>
        </p:txBody>
      </p:sp>
    </p:spTree>
    <p:extLst>
      <p:ext uri="{BB962C8B-B14F-4D97-AF65-F5344CB8AC3E}">
        <p14:creationId xmlns:p14="http://schemas.microsoft.com/office/powerpoint/2010/main" val="1715132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L’animateur fait une synthèse en :</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Regroupant les familles d’idée</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Montrant l’hétérogénéité des représentations</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Concluant sur la nécessité de partager quelques repères</a:t>
            </a:r>
          </a:p>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4</a:t>
            </a:fld>
            <a:endParaRPr lang="fr-FR"/>
          </a:p>
        </p:txBody>
      </p:sp>
    </p:spTree>
    <p:extLst>
      <p:ext uri="{BB962C8B-B14F-4D97-AF65-F5344CB8AC3E}">
        <p14:creationId xmlns:p14="http://schemas.microsoft.com/office/powerpoint/2010/main" val="1230968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L’animateur fait une synthèse en :</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Regroupant les familles d’idée</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Montrant l’hétérogénéité des représentations</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Concluant sur la nécessité de partager quelques repères</a:t>
            </a:r>
          </a:p>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5</a:t>
            </a:fld>
            <a:endParaRPr lang="fr-FR"/>
          </a:p>
        </p:txBody>
      </p:sp>
    </p:spTree>
    <p:extLst>
      <p:ext uri="{BB962C8B-B14F-4D97-AF65-F5344CB8AC3E}">
        <p14:creationId xmlns:p14="http://schemas.microsoft.com/office/powerpoint/2010/main" val="1998080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6</a:t>
            </a:fld>
            <a:endParaRPr lang="fr-FR"/>
          </a:p>
        </p:txBody>
      </p:sp>
    </p:spTree>
    <p:extLst>
      <p:ext uri="{BB962C8B-B14F-4D97-AF65-F5344CB8AC3E}">
        <p14:creationId xmlns:p14="http://schemas.microsoft.com/office/powerpoint/2010/main" val="768122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b="0" i="0" dirty="0">
                <a:solidFill>
                  <a:srgbClr val="333333"/>
                </a:solidFill>
                <a:effectLst/>
                <a:highlight>
                  <a:srgbClr val="FFFFFF"/>
                </a:highlight>
                <a:latin typeface="opensans-regular"/>
              </a:rPr>
              <a:t>Des indicateurs d’alerte, un contexte qui doit conduire les entreprises à se mobiliser</a:t>
            </a: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7</a:t>
            </a:fld>
            <a:endParaRPr lang="fr-FR"/>
          </a:p>
        </p:txBody>
      </p:sp>
    </p:spTree>
    <p:extLst>
      <p:ext uri="{BB962C8B-B14F-4D97-AF65-F5344CB8AC3E}">
        <p14:creationId xmlns:p14="http://schemas.microsoft.com/office/powerpoint/2010/main" val="972911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r>
              <a:rPr lang="fr-FR" sz="1800" b="0" i="0" dirty="0">
                <a:solidFill>
                  <a:srgbClr val="000000"/>
                </a:solidFill>
                <a:effectLst/>
                <a:highlight>
                  <a:srgbClr val="FFFF00"/>
                </a:highlight>
                <a:latin typeface="Aptos" panose="020B0004020202020204" pitchFamily="34" charset="0"/>
              </a:rPr>
              <a:t>"Les services de prévention et de santé au travail ont pour mission principale d'éviter toute altération de la santé des travailleurs du fait de leur travail"</a:t>
            </a:r>
            <a:endParaRPr lang="fr-FR" sz="1800" b="0" i="0" dirty="0">
              <a:solidFill>
                <a:srgbClr val="000000"/>
              </a:solidFill>
              <a:effectLst/>
              <a:highlight>
                <a:srgbClr val="FFFDFB"/>
              </a:highlight>
              <a:latin typeface="Aptos" panose="020B0004020202020204" pitchFamily="34" charset="0"/>
            </a:endParaRPr>
          </a:p>
          <a:p>
            <a:pPr algn="l"/>
            <a:r>
              <a:rPr lang="fr-FR" b="0" i="0" dirty="0">
                <a:solidFill>
                  <a:srgbClr val="000000"/>
                </a:solidFill>
                <a:effectLst/>
                <a:highlight>
                  <a:srgbClr val="FFFF00"/>
                </a:highlight>
                <a:latin typeface="Segoe UI" panose="020B0502040204020203" pitchFamily="34" charset="0"/>
              </a:rPr>
              <a:t>Article L4622-2 du Code du travail</a:t>
            </a:r>
            <a:endParaRPr lang="fr-FR" b="0" i="0" dirty="0">
              <a:solidFill>
                <a:srgbClr val="000000"/>
              </a:solidFill>
              <a:effectLst/>
              <a:highlight>
                <a:srgbClr val="FFFDFB"/>
              </a:highlight>
              <a:latin typeface="Segoe UI" panose="020B0502040204020203" pitchFamily="34" charset="0"/>
            </a:endParaRPr>
          </a:p>
          <a:p>
            <a:pPr marL="158750" indent="0" algn="l">
              <a:buNone/>
            </a:pPr>
            <a:endParaRPr lang="fr-FR" b="0" i="0" dirty="0">
              <a:solidFill>
                <a:srgbClr val="333333"/>
              </a:solidFill>
              <a:effectLst/>
              <a:highlight>
                <a:srgbClr val="FFFFFF"/>
              </a:highlight>
              <a:latin typeface="opensans-regular"/>
            </a:endParaRPr>
          </a:p>
          <a:p>
            <a:pPr marL="158750" indent="0" algn="l">
              <a:buNone/>
            </a:pPr>
            <a:r>
              <a:rPr lang="fr-FR" b="0" i="0" dirty="0">
                <a:solidFill>
                  <a:srgbClr val="333333"/>
                </a:solidFill>
                <a:effectLst/>
                <a:highlight>
                  <a:srgbClr val="FFFFFF"/>
                </a:highlight>
                <a:latin typeface="opensans-regular"/>
              </a:rPr>
              <a:t>https://</a:t>
            </a:r>
            <a:r>
              <a:rPr lang="fr-FR" b="0" i="0" dirty="0" err="1">
                <a:solidFill>
                  <a:srgbClr val="333333"/>
                </a:solidFill>
                <a:effectLst/>
                <a:highlight>
                  <a:srgbClr val="FFFFFF"/>
                </a:highlight>
                <a:latin typeface="opensans-regular"/>
              </a:rPr>
              <a:t>www.prst-occitanie.fr</a:t>
            </a:r>
            <a:r>
              <a:rPr lang="fr-FR" b="0" i="0" dirty="0">
                <a:solidFill>
                  <a:srgbClr val="333333"/>
                </a:solidFill>
                <a:effectLst/>
                <a:highlight>
                  <a:srgbClr val="FFFFFF"/>
                </a:highlight>
                <a:latin typeface="opensans-regular"/>
              </a:rPr>
              <a:t>/a/735/l-etat-et-les-acteurs-de-l-emploi-en-occitanie-se-mobilisent-pour-prevenir-la-desinsertion-professionnelle-des-travailleurs-en-situation-de-fragilite/ </a:t>
            </a:r>
          </a:p>
          <a:p>
            <a:pPr marL="158750" indent="0" algn="l">
              <a:buNone/>
            </a:pPr>
            <a:endParaRPr lang="fr-FR" b="0" i="0" dirty="0">
              <a:solidFill>
                <a:srgbClr val="333333"/>
              </a:solidFill>
              <a:effectLst/>
              <a:highlight>
                <a:srgbClr val="FFFFFF"/>
              </a:highlight>
              <a:latin typeface="opensans-regular"/>
            </a:endParaRPr>
          </a:p>
          <a:p>
            <a:pPr marL="158750" indent="0" algn="l">
              <a:buNone/>
            </a:pPr>
            <a:r>
              <a:rPr lang="fr-FR" b="0" i="0" dirty="0">
                <a:solidFill>
                  <a:srgbClr val="333333"/>
                </a:solidFill>
                <a:effectLst/>
                <a:highlight>
                  <a:srgbClr val="FFFFFF"/>
                </a:highlight>
                <a:latin typeface="opensans-regular"/>
              </a:rPr>
              <a:t>Glossaire :</a:t>
            </a:r>
          </a:p>
          <a:p>
            <a:pPr marL="330200" indent="-171450" algn="l">
              <a:buFontTx/>
              <a:buChar char="-"/>
            </a:pPr>
            <a:r>
              <a:rPr lang="fr-FR" b="0" i="0" dirty="0">
                <a:solidFill>
                  <a:srgbClr val="333333"/>
                </a:solidFill>
                <a:effectLst/>
                <a:highlight>
                  <a:srgbClr val="FFFFFF"/>
                </a:highlight>
                <a:latin typeface="opensans-regular"/>
              </a:rPr>
              <a:t>SPSTI : Service de prévention et de santé au travail interentreprise</a:t>
            </a:r>
          </a:p>
          <a:p>
            <a:pPr marL="330200" indent="-171450" algn="l">
              <a:buFontTx/>
              <a:buChar char="-"/>
            </a:pPr>
            <a:r>
              <a:rPr lang="fr-FR" b="0" i="0" dirty="0">
                <a:solidFill>
                  <a:srgbClr val="333333"/>
                </a:solidFill>
                <a:effectLst/>
                <a:highlight>
                  <a:srgbClr val="FFFFFF"/>
                </a:highlight>
                <a:latin typeface="opensans-regular"/>
              </a:rPr>
              <a:t>CPAM : Caisse primaire de l’assurance maladie</a:t>
            </a:r>
          </a:p>
          <a:p>
            <a:pPr marL="330200" indent="-171450" algn="l">
              <a:buFontTx/>
              <a:buChar char="-"/>
            </a:pPr>
            <a:r>
              <a:rPr lang="fr-FR" b="0" i="0" dirty="0">
                <a:solidFill>
                  <a:srgbClr val="333333"/>
                </a:solidFill>
                <a:effectLst/>
                <a:highlight>
                  <a:srgbClr val="FFFFFF"/>
                </a:highlight>
                <a:latin typeface="opensans-regular"/>
              </a:rPr>
              <a:t>Carsat : Caisse d’assurance retraite et de la santé au travail</a:t>
            </a:r>
          </a:p>
          <a:p>
            <a:pPr marL="330200" indent="-171450" algn="l">
              <a:buFontTx/>
              <a:buChar char="-"/>
            </a:pPr>
            <a:r>
              <a:rPr lang="fr-FR" b="0" i="0" dirty="0">
                <a:solidFill>
                  <a:srgbClr val="333333"/>
                </a:solidFill>
                <a:effectLst/>
                <a:highlight>
                  <a:srgbClr val="FFFFFF"/>
                </a:highlight>
                <a:latin typeface="opensans-regular"/>
              </a:rPr>
              <a:t>MSA : Mutualité sociale agricole</a:t>
            </a:r>
          </a:p>
          <a:p>
            <a:pPr marL="330200" indent="-171450" algn="l">
              <a:buFontTx/>
              <a:buChar char="-"/>
            </a:pPr>
            <a:r>
              <a:rPr lang="fr-FR" b="0" i="0" dirty="0">
                <a:solidFill>
                  <a:srgbClr val="333333"/>
                </a:solidFill>
                <a:effectLst/>
                <a:highlight>
                  <a:srgbClr val="FFFFFF"/>
                </a:highlight>
                <a:latin typeface="opensans-regular"/>
              </a:rPr>
              <a:t>Agefiph : Association de gestion du fonds pour l’insertion de personnes handicapées</a:t>
            </a:r>
          </a:p>
          <a:p>
            <a:pPr marL="330200" indent="-171450" algn="l">
              <a:buFontTx/>
              <a:buChar char="-"/>
            </a:pPr>
            <a:r>
              <a:rPr lang="fr-FR" b="0" i="0" dirty="0">
                <a:solidFill>
                  <a:srgbClr val="333333"/>
                </a:solidFill>
                <a:effectLst/>
                <a:highlight>
                  <a:srgbClr val="FFFFFF"/>
                </a:highlight>
                <a:latin typeface="opensans-regular"/>
              </a:rPr>
              <a:t>Cap Emploi : organisme de placement spécialisé</a:t>
            </a:r>
          </a:p>
          <a:p>
            <a:pPr marL="330200" indent="-171450" algn="l">
              <a:buFontTx/>
              <a:buChar char="-"/>
            </a:pPr>
            <a:r>
              <a:rPr lang="fr-FR" b="0" i="0" dirty="0" err="1">
                <a:solidFill>
                  <a:srgbClr val="333333"/>
                </a:solidFill>
                <a:effectLst/>
                <a:highlight>
                  <a:srgbClr val="FFFFFF"/>
                </a:highlight>
                <a:latin typeface="opensans-regular"/>
              </a:rPr>
              <a:t>Aract</a:t>
            </a:r>
            <a:r>
              <a:rPr lang="fr-FR" b="0" i="0" dirty="0">
                <a:solidFill>
                  <a:srgbClr val="333333"/>
                </a:solidFill>
                <a:effectLst/>
                <a:highlight>
                  <a:srgbClr val="FFFFFF"/>
                </a:highlight>
                <a:latin typeface="opensans-regular"/>
              </a:rPr>
              <a:t> : Agence régionale pour l’amélioration des conditions de travail</a:t>
            </a: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8</a:t>
            </a:fld>
            <a:endParaRPr lang="fr-FR"/>
          </a:p>
        </p:txBody>
      </p:sp>
    </p:spTree>
    <p:extLst>
      <p:ext uri="{BB962C8B-B14F-4D97-AF65-F5344CB8AC3E}">
        <p14:creationId xmlns:p14="http://schemas.microsoft.com/office/powerpoint/2010/main" val="4273888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9</a:t>
            </a:fld>
            <a:endParaRPr lang="fr-FR"/>
          </a:p>
        </p:txBody>
      </p:sp>
    </p:spTree>
    <p:extLst>
      <p:ext uri="{BB962C8B-B14F-4D97-AF65-F5344CB8AC3E}">
        <p14:creationId xmlns:p14="http://schemas.microsoft.com/office/powerpoint/2010/main" val="1060350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2FB128-2845-CDAA-3816-49A41CF6700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C4E5F3C-76A9-3C7F-C259-F866DC52DC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2048422-3394-C9AF-1D5E-9D467657F82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CB6AE25-BC25-29A3-D5FC-7686A07F9E1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AB9BFDB-E4B2-5FEE-33B8-8955DF322D7B}"/>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900688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8C6A1C-A12C-DB17-3A16-CF2CD55AD1B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C37300E-2AD6-4E4C-C56F-7DF4D6F8786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B3C9DC-A1C0-740C-1285-F6A537AD2B94}"/>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8868D0A6-157E-A528-3267-0C6B99A52F7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4E50AC-0C13-ED16-7F13-852A58C6B1D1}"/>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197297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C871B18-BB13-F8F6-499F-B800B096A52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8FD2165-450B-0FDB-E8C4-D4CA0E8FB58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3FF58C-6ACE-0868-E80E-072E4DA6461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583A4CE9-F6DA-87E3-EBF8-94B0117CD1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9153BD9-40C6-B532-A361-2A1933235C7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594652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eux contenus">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C9E9BBA-11B5-CC48-9BF8-8E2B52C5CF1C}"/>
              </a:ext>
            </a:extLst>
          </p:cNvPr>
          <p:cNvPicPr>
            <a:picLocks noChangeAspect="1"/>
          </p:cNvPicPr>
          <p:nvPr userDrawn="1"/>
        </p:nvPicPr>
        <p:blipFill>
          <a:blip r:embed="rId2"/>
          <a:stretch>
            <a:fillRect/>
          </a:stretch>
        </p:blipFill>
        <p:spPr>
          <a:xfrm>
            <a:off x="9595" y="-7472"/>
            <a:ext cx="12182132" cy="6855224"/>
          </a:xfrm>
          <a:prstGeom prst="rect">
            <a:avLst/>
          </a:prstGeom>
        </p:spPr>
      </p:pic>
      <p:sp>
        <p:nvSpPr>
          <p:cNvPr id="2" name="Titre 1">
            <a:extLst>
              <a:ext uri="{FF2B5EF4-FFF2-40B4-BE49-F238E27FC236}">
                <a16:creationId xmlns:a16="http://schemas.microsoft.com/office/drawing/2014/main" id="{3183045A-CC86-C543-8471-58C3478D4AC8}"/>
              </a:ext>
            </a:extLst>
          </p:cNvPr>
          <p:cNvSpPr>
            <a:spLocks noGrp="1"/>
          </p:cNvSpPr>
          <p:nvPr>
            <p:ph type="title"/>
          </p:nvPr>
        </p:nvSpPr>
        <p:spPr>
          <a:xfrm>
            <a:off x="3149954" y="450008"/>
            <a:ext cx="7562109" cy="731325"/>
          </a:xfrm>
        </p:spPr>
        <p:txBody>
          <a:bodyPr>
            <a:normAutofit/>
          </a:bodyPr>
          <a:lstStyle>
            <a:lvl1pPr algn="r">
              <a:defRPr sz="3200" b="1" i="0" baseline="0">
                <a:latin typeface="Fieldwork 05 Geo Demibold" pitchFamily="2" charset="77"/>
              </a:defRPr>
            </a:lvl1pPr>
          </a:lstStyle>
          <a:p>
            <a:r>
              <a:rPr lang="fr-FR"/>
              <a:t>Modifiez le style du titre</a:t>
            </a:r>
            <a:endParaRPr lang="fr-FR" dirty="0"/>
          </a:p>
        </p:txBody>
      </p:sp>
      <p:sp>
        <p:nvSpPr>
          <p:cNvPr id="6" name="Espace réservé du pied de page 5">
            <a:extLst>
              <a:ext uri="{FF2B5EF4-FFF2-40B4-BE49-F238E27FC236}">
                <a16:creationId xmlns:a16="http://schemas.microsoft.com/office/drawing/2014/main" id="{2E8A0DAB-BFA1-7A46-9CD3-E0D4459D082B}"/>
              </a:ext>
            </a:extLst>
          </p:cNvPr>
          <p:cNvSpPr>
            <a:spLocks noGrp="1"/>
          </p:cNvSpPr>
          <p:nvPr>
            <p:ph type="ftr" sz="quarter" idx="11"/>
          </p:nvPr>
        </p:nvSpPr>
        <p:spPr>
          <a:xfrm>
            <a:off x="838200" y="6356350"/>
            <a:ext cx="8708614" cy="365125"/>
          </a:xfrm>
        </p:spPr>
        <p:txBody>
          <a:bodyPr/>
          <a:lstStyle>
            <a:lvl1pPr>
              <a:defRPr>
                <a:solidFill>
                  <a:schemeClr val="bg2"/>
                </a:solidFill>
              </a:defRPr>
            </a:lvl1pPr>
          </a:lstStyle>
          <a:p>
            <a:endParaRPr lang="fr-FR" dirty="0"/>
          </a:p>
        </p:txBody>
      </p:sp>
      <p:sp>
        <p:nvSpPr>
          <p:cNvPr id="7" name="Espace réservé du numéro de diapositive 6">
            <a:extLst>
              <a:ext uri="{FF2B5EF4-FFF2-40B4-BE49-F238E27FC236}">
                <a16:creationId xmlns:a16="http://schemas.microsoft.com/office/drawing/2014/main" id="{6F348EFF-4F5A-5D4B-B01E-9162B62332CF}"/>
              </a:ext>
            </a:extLst>
          </p:cNvPr>
          <p:cNvSpPr>
            <a:spLocks noGrp="1"/>
          </p:cNvSpPr>
          <p:nvPr>
            <p:ph type="sldNum" sz="quarter" idx="12"/>
          </p:nvPr>
        </p:nvSpPr>
        <p:spPr/>
        <p:txBody>
          <a:bodyPr/>
          <a:lstStyle>
            <a:lvl1pPr>
              <a:defRPr/>
            </a:lvl1pPr>
          </a:lstStyle>
          <a:p>
            <a:fld id="{A005B38C-18ED-CF4A-B7D4-401105EBEA8B}" type="slidenum">
              <a:rPr lang="fr-FR" smtClean="0"/>
              <a:pPr/>
              <a:t>‹N°›</a:t>
            </a:fld>
            <a:endParaRPr lang="fr-FR" dirty="0"/>
          </a:p>
        </p:txBody>
      </p:sp>
      <p:pic>
        <p:nvPicPr>
          <p:cNvPr id="10" name="Image 9">
            <a:extLst>
              <a:ext uri="{FF2B5EF4-FFF2-40B4-BE49-F238E27FC236}">
                <a16:creationId xmlns:a16="http://schemas.microsoft.com/office/drawing/2014/main" id="{FABCD029-7111-0248-B023-D743FD273BAF}"/>
              </a:ext>
            </a:extLst>
          </p:cNvPr>
          <p:cNvPicPr>
            <a:picLocks noChangeAspect="1"/>
          </p:cNvPicPr>
          <p:nvPr userDrawn="1"/>
        </p:nvPicPr>
        <p:blipFill rotWithShape="1">
          <a:blip r:embed="rId3"/>
          <a:srcRect b="44783"/>
          <a:stretch/>
        </p:blipFill>
        <p:spPr>
          <a:xfrm>
            <a:off x="1730477" y="373626"/>
            <a:ext cx="1156964" cy="309955"/>
          </a:xfrm>
          <a:prstGeom prst="rect">
            <a:avLst/>
          </a:prstGeom>
        </p:spPr>
      </p:pic>
      <p:sp>
        <p:nvSpPr>
          <p:cNvPr id="12" name="Espace réservé du contenu 2">
            <a:extLst>
              <a:ext uri="{FF2B5EF4-FFF2-40B4-BE49-F238E27FC236}">
                <a16:creationId xmlns:a16="http://schemas.microsoft.com/office/drawing/2014/main" id="{CBA6F171-E4BF-4F40-9723-3DB23A0C176F}"/>
              </a:ext>
            </a:extLst>
          </p:cNvPr>
          <p:cNvSpPr>
            <a:spLocks noGrp="1"/>
          </p:cNvSpPr>
          <p:nvPr>
            <p:ph idx="13" hasCustomPrompt="1"/>
          </p:nvPr>
        </p:nvSpPr>
        <p:spPr>
          <a:xfrm>
            <a:off x="838200" y="1638812"/>
            <a:ext cx="10381343" cy="4351338"/>
          </a:xfrm>
        </p:spPr>
        <p:txBody>
          <a:bodyPr/>
          <a:lstStyle>
            <a:lvl1pPr marL="0" indent="0">
              <a:buFontTx/>
              <a:buNone/>
              <a:defRPr sz="2600" b="1" i="0" baseline="0">
                <a:solidFill>
                  <a:schemeClr val="tx1"/>
                </a:solidFill>
                <a:latin typeface="Marianne" panose="02000000000000000000" pitchFamily="2" charset="0"/>
              </a:defRPr>
            </a:lvl1pPr>
            <a:lvl2pPr marL="685800" indent="-228600">
              <a:buClr>
                <a:schemeClr val="bg2"/>
              </a:buClr>
              <a:buFontTx/>
              <a:buBlip>
                <a:blip r:embed="rId4"/>
              </a:buBlip>
              <a:defRPr baseline="0">
                <a:latin typeface="Marianne" panose="02000000000000000000" pitchFamily="2" charset="0"/>
              </a:defRPr>
            </a:lvl2pPr>
            <a:lvl3pPr marL="1143000" indent="-228600">
              <a:buClr>
                <a:schemeClr val="bg2"/>
              </a:buClr>
              <a:buSzPct val="85000"/>
              <a:buFontTx/>
              <a:buBlip>
                <a:blip r:embed="rId5"/>
              </a:buBlip>
              <a:defRPr baseline="0">
                <a:latin typeface="Marianne" panose="02000000000000000000" pitchFamily="2" charset="0"/>
              </a:defRPr>
            </a:lvl3pPr>
            <a:lvl4pPr marL="1600200" indent="-228600">
              <a:buClr>
                <a:schemeClr val="bg2"/>
              </a:buClr>
              <a:buSzPct val="65000"/>
              <a:buFontTx/>
              <a:buBlip>
                <a:blip r:embed="rId6"/>
              </a:buBlip>
              <a:defRPr baseline="0">
                <a:latin typeface="Marianne" panose="02000000000000000000" pitchFamily="2" charset="0"/>
              </a:defRPr>
            </a:lvl4pPr>
            <a:lvl5pPr marL="2005013" indent="-176213">
              <a:buClr>
                <a:srgbClr val="00B0F0"/>
              </a:buClr>
              <a:buSzPct val="50000"/>
              <a:tabLst/>
              <a:defRPr>
                <a:latin typeface="Helvetica"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3353271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2FB128-2845-CDAA-3816-49A41CF6700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C4E5F3C-76A9-3C7F-C259-F866DC52DC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2048422-3394-C9AF-1D5E-9D467657F82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CB6AE25-BC25-29A3-D5FC-7686A07F9E1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AB9BFDB-E4B2-5FEE-33B8-8955DF322D7B}"/>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8A4F6D19-62FB-37A5-232D-AEA34D3CA546}"/>
              </a:ext>
            </a:extLst>
          </p:cNvPr>
          <p:cNvPicPr>
            <a:picLocks noChangeAspect="1"/>
          </p:cNvPicPr>
          <p:nvPr userDrawn="1"/>
        </p:nvPicPr>
        <p:blipFill>
          <a:blip r:embed="rId2"/>
          <a:stretch>
            <a:fillRect/>
          </a:stretch>
        </p:blipFill>
        <p:spPr>
          <a:xfrm>
            <a:off x="0" y="-69272"/>
            <a:ext cx="12192000" cy="6927272"/>
          </a:xfrm>
          <a:prstGeom prst="rect">
            <a:avLst/>
          </a:prstGeom>
        </p:spPr>
      </p:pic>
    </p:spTree>
    <p:extLst>
      <p:ext uri="{BB962C8B-B14F-4D97-AF65-F5344CB8AC3E}">
        <p14:creationId xmlns:p14="http://schemas.microsoft.com/office/powerpoint/2010/main" val="42355520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754DF4-7C04-7EFF-DBD8-E9B3DC38565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1376C5D-EDD3-1A69-83D8-6AAC9BA68A5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852CA35-52B6-C60F-746C-A1FC888B0999}"/>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4200B855-7608-940E-0359-18E61C9A69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0E6CB7-F14B-2E57-C450-6B896CBB47E4}"/>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30393B84-0EDE-C5DD-A1F6-F7A99D1AC8D0}"/>
              </a:ext>
            </a:extLst>
          </p:cNvPr>
          <p:cNvPicPr>
            <a:picLocks noChangeAspect="1"/>
          </p:cNvPicPr>
          <p:nvPr userDrawn="1"/>
        </p:nvPicPr>
        <p:blipFill>
          <a:blip r:embed="rId2"/>
          <a:stretch>
            <a:fillRect/>
          </a:stretch>
        </p:blipFill>
        <p:spPr>
          <a:xfrm>
            <a:off x="0" y="0"/>
            <a:ext cx="12192000" cy="6874376"/>
          </a:xfrm>
          <a:prstGeom prst="rect">
            <a:avLst/>
          </a:prstGeom>
        </p:spPr>
      </p:pic>
    </p:spTree>
    <p:extLst>
      <p:ext uri="{BB962C8B-B14F-4D97-AF65-F5344CB8AC3E}">
        <p14:creationId xmlns:p14="http://schemas.microsoft.com/office/powerpoint/2010/main" val="580883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39E62E-EB7C-9C52-841E-0E795031349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73DE9A3-D545-BE1E-C877-BF6A843AA3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C15D2BB-0A6B-2797-D563-8D39C1DBD203}"/>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3A2BFF8D-E67A-CECB-7B21-F896B22C3AA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19E0F72-1943-A512-654F-4365D091441F}"/>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C6715B52-D8B1-18A8-3E62-CBF9CF69B520}"/>
              </a:ext>
            </a:extLst>
          </p:cNvPr>
          <p:cNvPicPr>
            <a:picLocks noChangeAspect="1"/>
          </p:cNvPicPr>
          <p:nvPr userDrawn="1"/>
        </p:nvPicPr>
        <p:blipFill>
          <a:blip r:embed="rId2"/>
          <a:stretch>
            <a:fillRect/>
          </a:stretch>
        </p:blipFill>
        <p:spPr>
          <a:xfrm>
            <a:off x="-1" y="0"/>
            <a:ext cx="12202299" cy="6858000"/>
          </a:xfrm>
          <a:prstGeom prst="rect">
            <a:avLst/>
          </a:prstGeom>
        </p:spPr>
      </p:pic>
    </p:spTree>
    <p:extLst>
      <p:ext uri="{BB962C8B-B14F-4D97-AF65-F5344CB8AC3E}">
        <p14:creationId xmlns:p14="http://schemas.microsoft.com/office/powerpoint/2010/main" val="1979993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EAABC-0A7A-4839-EE9F-73C69E4A2C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DAABE9E-9398-2E13-5302-8CDDEFD88CD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B5146BF-9F76-5B8E-CE59-2662C30D9D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298EEE1-A277-ACD8-D231-AF46AF3EE93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40102FD5-92C0-FBCF-0287-F1C1F2EAB83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1E11292-76B9-E862-5E11-142247BB84DD}"/>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8" name="Image 7">
            <a:extLst>
              <a:ext uri="{FF2B5EF4-FFF2-40B4-BE49-F238E27FC236}">
                <a16:creationId xmlns:a16="http://schemas.microsoft.com/office/drawing/2014/main" id="{88984C9F-3951-3AB2-5AE8-4F16806F5EA2}"/>
              </a:ext>
            </a:extLst>
          </p:cNvPr>
          <p:cNvPicPr>
            <a:picLocks noChangeAspect="1"/>
          </p:cNvPicPr>
          <p:nvPr userDrawn="1"/>
        </p:nvPicPr>
        <p:blipFill>
          <a:blip r:embed="rId2"/>
          <a:stretch>
            <a:fillRect/>
          </a:stretch>
        </p:blipFill>
        <p:spPr>
          <a:xfrm>
            <a:off x="0" y="0"/>
            <a:ext cx="12186851" cy="6858000"/>
          </a:xfrm>
          <a:prstGeom prst="rect">
            <a:avLst/>
          </a:prstGeom>
        </p:spPr>
      </p:pic>
    </p:spTree>
    <p:extLst>
      <p:ext uri="{BB962C8B-B14F-4D97-AF65-F5344CB8AC3E}">
        <p14:creationId xmlns:p14="http://schemas.microsoft.com/office/powerpoint/2010/main" val="1071968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8BE7FE-F5F5-E0A5-7331-4987106E70F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B28C25D-193E-4E4B-5472-91CD0B751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767D97A-ADDA-C81B-EBC5-141E0369C54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352B386-8F57-2A8D-86AC-614122B1BB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6EEA8D7-3FB0-51C6-85BB-DC6FEAA1BF2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A914491-C840-BDCB-02CF-D169A6E8F24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8" name="Espace réservé du pied de page 7">
            <a:extLst>
              <a:ext uri="{FF2B5EF4-FFF2-40B4-BE49-F238E27FC236}">
                <a16:creationId xmlns:a16="http://schemas.microsoft.com/office/drawing/2014/main" id="{B81401DF-BF67-1000-1803-0207D1FBAD6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2508175-C5F7-95DF-FD94-BDFE0B22B882}"/>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10" name="Image 9">
            <a:extLst>
              <a:ext uri="{FF2B5EF4-FFF2-40B4-BE49-F238E27FC236}">
                <a16:creationId xmlns:a16="http://schemas.microsoft.com/office/drawing/2014/main" id="{9279D389-7DF9-6C4F-D05B-4E8561ECFAD2}"/>
              </a:ext>
            </a:extLst>
          </p:cNvPr>
          <p:cNvPicPr>
            <a:picLocks noChangeAspect="1"/>
          </p:cNvPicPr>
          <p:nvPr userDrawn="1"/>
        </p:nvPicPr>
        <p:blipFill>
          <a:blip r:embed="rId2"/>
          <a:stretch>
            <a:fillRect/>
          </a:stretch>
        </p:blipFill>
        <p:spPr>
          <a:xfrm>
            <a:off x="0" y="0"/>
            <a:ext cx="12236521" cy="6858000"/>
          </a:xfrm>
          <a:prstGeom prst="rect">
            <a:avLst/>
          </a:prstGeom>
        </p:spPr>
      </p:pic>
    </p:spTree>
    <p:extLst>
      <p:ext uri="{BB962C8B-B14F-4D97-AF65-F5344CB8AC3E}">
        <p14:creationId xmlns:p14="http://schemas.microsoft.com/office/powerpoint/2010/main" val="713865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5AC334-03E6-EFD0-CFA4-D93E4F41202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D1E3F79-8F3F-1A07-4C99-4C27FBA94FAF}"/>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4" name="Espace réservé du pied de page 3">
            <a:extLst>
              <a:ext uri="{FF2B5EF4-FFF2-40B4-BE49-F238E27FC236}">
                <a16:creationId xmlns:a16="http://schemas.microsoft.com/office/drawing/2014/main" id="{2C5B47E9-1B3E-D327-E1F9-F26C6BE319B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1C030C5-06DA-F13B-6E66-7DF99025D50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465882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D1BEE6E-8C31-1827-546F-367535FE7BB0}"/>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3" name="Espace réservé du pied de page 2">
            <a:extLst>
              <a:ext uri="{FF2B5EF4-FFF2-40B4-BE49-F238E27FC236}">
                <a16:creationId xmlns:a16="http://schemas.microsoft.com/office/drawing/2014/main" id="{C0172D77-B2EC-265D-9BE1-167FB067C5A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D07604A-1E41-7B5A-556C-34AF7F49F009}"/>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26292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754DF4-7C04-7EFF-DBD8-E9B3DC38565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1376C5D-EDD3-1A69-83D8-6AAC9BA68A5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852CA35-52B6-C60F-746C-A1FC888B0999}"/>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4200B855-7608-940E-0359-18E61C9A69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0E6CB7-F14B-2E57-C450-6B896CBB47E4}"/>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30393B84-0EDE-C5DD-A1F6-F7A99D1AC8D0}"/>
              </a:ext>
            </a:extLst>
          </p:cNvPr>
          <p:cNvPicPr>
            <a:picLocks noChangeAspect="1"/>
          </p:cNvPicPr>
          <p:nvPr userDrawn="1"/>
        </p:nvPicPr>
        <p:blipFill>
          <a:blip r:embed="rId2"/>
          <a:stretch>
            <a:fillRect/>
          </a:stretch>
        </p:blipFill>
        <p:spPr>
          <a:xfrm>
            <a:off x="0" y="0"/>
            <a:ext cx="12192000" cy="6874376"/>
          </a:xfrm>
          <a:prstGeom prst="rect">
            <a:avLst/>
          </a:prstGeom>
        </p:spPr>
      </p:pic>
    </p:spTree>
    <p:extLst>
      <p:ext uri="{BB962C8B-B14F-4D97-AF65-F5344CB8AC3E}">
        <p14:creationId xmlns:p14="http://schemas.microsoft.com/office/powerpoint/2010/main" val="4858788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5F4C7B-D53B-8939-8FFF-198FF89A562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DCDA478-5C5D-EDDF-31AB-E491C70A56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CE0D46E-CCA1-85A1-0438-FC643DADD1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980CF79-4B2E-21BD-C3F8-904312C8DB18}"/>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3BCDB29D-78E0-EEA0-2892-4E41D1E4E3A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770AB73-5A77-3F59-1349-521FCDE320B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593934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9A3BB-B187-6D85-1105-4181E5D84C4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334510B-4678-19D1-17F8-770B57356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2459B2B-9E1A-0C71-BFB5-3C2D61E7F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4E0D7E8-A896-BE68-513E-C00FA9F11235}"/>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81BF3907-4F2A-7086-83D5-1EC5AD8BA1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F36E0-B302-2DFD-B37D-1C4363CAB48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970634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8C6A1C-A12C-DB17-3A16-CF2CD55AD1B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C37300E-2AD6-4E4C-C56F-7DF4D6F8786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B3C9DC-A1C0-740C-1285-F6A537AD2B94}"/>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8868D0A6-157E-A528-3267-0C6B99A52F7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4E50AC-0C13-ED16-7F13-852A58C6B1D1}"/>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532066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C871B18-BB13-F8F6-499F-B800B096A52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8FD2165-450B-0FDB-E8C4-D4CA0E8FB58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3FF58C-6ACE-0868-E80E-072E4DA6461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583A4CE9-F6DA-87E3-EBF8-94B0117CD1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9153BD9-40C6-B532-A361-2A1933235C7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2508435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2FB128-2845-CDAA-3816-49A41CF6700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C4E5F3C-76A9-3C7F-C259-F866DC52DC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2048422-3394-C9AF-1D5E-9D467657F82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CB6AE25-BC25-29A3-D5FC-7686A07F9E1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AB9BFDB-E4B2-5FEE-33B8-8955DF322D7B}"/>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8A4F6D19-62FB-37A5-232D-AEA34D3CA546}"/>
              </a:ext>
            </a:extLst>
          </p:cNvPr>
          <p:cNvPicPr>
            <a:picLocks noChangeAspect="1"/>
          </p:cNvPicPr>
          <p:nvPr userDrawn="1"/>
        </p:nvPicPr>
        <p:blipFill>
          <a:blip r:embed="rId2"/>
          <a:stretch>
            <a:fillRect/>
          </a:stretch>
        </p:blipFill>
        <p:spPr>
          <a:xfrm>
            <a:off x="0" y="-69272"/>
            <a:ext cx="12192000" cy="6927272"/>
          </a:xfrm>
          <a:prstGeom prst="rect">
            <a:avLst/>
          </a:prstGeom>
        </p:spPr>
      </p:pic>
    </p:spTree>
    <p:extLst>
      <p:ext uri="{BB962C8B-B14F-4D97-AF65-F5344CB8AC3E}">
        <p14:creationId xmlns:p14="http://schemas.microsoft.com/office/powerpoint/2010/main" val="3358814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754DF4-7C04-7EFF-DBD8-E9B3DC38565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1376C5D-EDD3-1A69-83D8-6AAC9BA68A5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852CA35-52B6-C60F-746C-A1FC888B0999}"/>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4200B855-7608-940E-0359-18E61C9A69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0E6CB7-F14B-2E57-C450-6B896CBB47E4}"/>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30393B84-0EDE-C5DD-A1F6-F7A99D1AC8D0}"/>
              </a:ext>
            </a:extLst>
          </p:cNvPr>
          <p:cNvPicPr>
            <a:picLocks noChangeAspect="1"/>
          </p:cNvPicPr>
          <p:nvPr userDrawn="1"/>
        </p:nvPicPr>
        <p:blipFill>
          <a:blip r:embed="rId2"/>
          <a:stretch>
            <a:fillRect/>
          </a:stretch>
        </p:blipFill>
        <p:spPr>
          <a:xfrm>
            <a:off x="0" y="0"/>
            <a:ext cx="12192000" cy="6874376"/>
          </a:xfrm>
          <a:prstGeom prst="rect">
            <a:avLst/>
          </a:prstGeom>
        </p:spPr>
      </p:pic>
    </p:spTree>
    <p:extLst>
      <p:ext uri="{BB962C8B-B14F-4D97-AF65-F5344CB8AC3E}">
        <p14:creationId xmlns:p14="http://schemas.microsoft.com/office/powerpoint/2010/main" val="5779236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39E62E-EB7C-9C52-841E-0E795031349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73DE9A3-D545-BE1E-C877-BF6A843AA3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C15D2BB-0A6B-2797-D563-8D39C1DBD203}"/>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3A2BFF8D-E67A-CECB-7B21-F896B22C3AA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19E0F72-1943-A512-654F-4365D091441F}"/>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C6715B52-D8B1-18A8-3E62-CBF9CF69B520}"/>
              </a:ext>
            </a:extLst>
          </p:cNvPr>
          <p:cNvPicPr>
            <a:picLocks noChangeAspect="1"/>
          </p:cNvPicPr>
          <p:nvPr userDrawn="1"/>
        </p:nvPicPr>
        <p:blipFill>
          <a:blip r:embed="rId2"/>
          <a:stretch>
            <a:fillRect/>
          </a:stretch>
        </p:blipFill>
        <p:spPr>
          <a:xfrm>
            <a:off x="-1" y="0"/>
            <a:ext cx="12202299" cy="6858000"/>
          </a:xfrm>
          <a:prstGeom prst="rect">
            <a:avLst/>
          </a:prstGeom>
        </p:spPr>
      </p:pic>
    </p:spTree>
    <p:extLst>
      <p:ext uri="{BB962C8B-B14F-4D97-AF65-F5344CB8AC3E}">
        <p14:creationId xmlns:p14="http://schemas.microsoft.com/office/powerpoint/2010/main" val="27189441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EAABC-0A7A-4839-EE9F-73C69E4A2C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DAABE9E-9398-2E13-5302-8CDDEFD88CD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B5146BF-9F76-5B8E-CE59-2662C30D9D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298EEE1-A277-ACD8-D231-AF46AF3EE93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40102FD5-92C0-FBCF-0287-F1C1F2EAB83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1E11292-76B9-E862-5E11-142247BB84DD}"/>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8" name="Image 7">
            <a:extLst>
              <a:ext uri="{FF2B5EF4-FFF2-40B4-BE49-F238E27FC236}">
                <a16:creationId xmlns:a16="http://schemas.microsoft.com/office/drawing/2014/main" id="{88984C9F-3951-3AB2-5AE8-4F16806F5EA2}"/>
              </a:ext>
            </a:extLst>
          </p:cNvPr>
          <p:cNvPicPr>
            <a:picLocks noChangeAspect="1"/>
          </p:cNvPicPr>
          <p:nvPr userDrawn="1"/>
        </p:nvPicPr>
        <p:blipFill>
          <a:blip r:embed="rId2"/>
          <a:stretch>
            <a:fillRect/>
          </a:stretch>
        </p:blipFill>
        <p:spPr>
          <a:xfrm>
            <a:off x="0" y="0"/>
            <a:ext cx="12186851" cy="6858000"/>
          </a:xfrm>
          <a:prstGeom prst="rect">
            <a:avLst/>
          </a:prstGeom>
        </p:spPr>
      </p:pic>
    </p:spTree>
    <p:extLst>
      <p:ext uri="{BB962C8B-B14F-4D97-AF65-F5344CB8AC3E}">
        <p14:creationId xmlns:p14="http://schemas.microsoft.com/office/powerpoint/2010/main" val="41076654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8BE7FE-F5F5-E0A5-7331-4987106E70F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B28C25D-193E-4E4B-5472-91CD0B751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767D97A-ADDA-C81B-EBC5-141E0369C54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352B386-8F57-2A8D-86AC-614122B1BB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6EEA8D7-3FB0-51C6-85BB-DC6FEAA1BF2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A914491-C840-BDCB-02CF-D169A6E8F24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8" name="Espace réservé du pied de page 7">
            <a:extLst>
              <a:ext uri="{FF2B5EF4-FFF2-40B4-BE49-F238E27FC236}">
                <a16:creationId xmlns:a16="http://schemas.microsoft.com/office/drawing/2014/main" id="{B81401DF-BF67-1000-1803-0207D1FBAD6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2508175-C5F7-95DF-FD94-BDFE0B22B882}"/>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10" name="Image 9">
            <a:extLst>
              <a:ext uri="{FF2B5EF4-FFF2-40B4-BE49-F238E27FC236}">
                <a16:creationId xmlns:a16="http://schemas.microsoft.com/office/drawing/2014/main" id="{9279D389-7DF9-6C4F-D05B-4E8561ECFAD2}"/>
              </a:ext>
            </a:extLst>
          </p:cNvPr>
          <p:cNvPicPr>
            <a:picLocks noChangeAspect="1"/>
          </p:cNvPicPr>
          <p:nvPr userDrawn="1"/>
        </p:nvPicPr>
        <p:blipFill>
          <a:blip r:embed="rId2"/>
          <a:stretch>
            <a:fillRect/>
          </a:stretch>
        </p:blipFill>
        <p:spPr>
          <a:xfrm>
            <a:off x="0" y="0"/>
            <a:ext cx="12236521" cy="6858000"/>
          </a:xfrm>
          <a:prstGeom prst="rect">
            <a:avLst/>
          </a:prstGeom>
        </p:spPr>
      </p:pic>
    </p:spTree>
    <p:extLst>
      <p:ext uri="{BB962C8B-B14F-4D97-AF65-F5344CB8AC3E}">
        <p14:creationId xmlns:p14="http://schemas.microsoft.com/office/powerpoint/2010/main" val="14293265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5AC334-03E6-EFD0-CFA4-D93E4F41202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D1E3F79-8F3F-1A07-4C99-4C27FBA94FAF}"/>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4" name="Espace réservé du pied de page 3">
            <a:extLst>
              <a:ext uri="{FF2B5EF4-FFF2-40B4-BE49-F238E27FC236}">
                <a16:creationId xmlns:a16="http://schemas.microsoft.com/office/drawing/2014/main" id="{2C5B47E9-1B3E-D327-E1F9-F26C6BE319B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1C030C5-06DA-F13B-6E66-7DF99025D50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435853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39E62E-EB7C-9C52-841E-0E795031349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73DE9A3-D545-BE1E-C877-BF6A843AA3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C15D2BB-0A6B-2797-D563-8D39C1DBD203}"/>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3A2BFF8D-E67A-CECB-7B21-F896B22C3AA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19E0F72-1943-A512-654F-4365D091441F}"/>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C6715B52-D8B1-18A8-3E62-CBF9CF69B520}"/>
              </a:ext>
            </a:extLst>
          </p:cNvPr>
          <p:cNvPicPr>
            <a:picLocks noChangeAspect="1"/>
          </p:cNvPicPr>
          <p:nvPr userDrawn="1"/>
        </p:nvPicPr>
        <p:blipFill>
          <a:blip r:embed="rId2"/>
          <a:stretch>
            <a:fillRect/>
          </a:stretch>
        </p:blipFill>
        <p:spPr>
          <a:xfrm>
            <a:off x="-1" y="0"/>
            <a:ext cx="12202299" cy="6858000"/>
          </a:xfrm>
          <a:prstGeom prst="rect">
            <a:avLst/>
          </a:prstGeom>
        </p:spPr>
      </p:pic>
    </p:spTree>
    <p:extLst>
      <p:ext uri="{BB962C8B-B14F-4D97-AF65-F5344CB8AC3E}">
        <p14:creationId xmlns:p14="http://schemas.microsoft.com/office/powerpoint/2010/main" val="9737459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D1BEE6E-8C31-1827-546F-367535FE7BB0}"/>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3" name="Espace réservé du pied de page 2">
            <a:extLst>
              <a:ext uri="{FF2B5EF4-FFF2-40B4-BE49-F238E27FC236}">
                <a16:creationId xmlns:a16="http://schemas.microsoft.com/office/drawing/2014/main" id="{C0172D77-B2EC-265D-9BE1-167FB067C5A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D07604A-1E41-7B5A-556C-34AF7F49F009}"/>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8590347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5F4C7B-D53B-8939-8FFF-198FF89A562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DCDA478-5C5D-EDDF-31AB-E491C70A56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CE0D46E-CCA1-85A1-0438-FC643DADD1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980CF79-4B2E-21BD-C3F8-904312C8DB18}"/>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3BCDB29D-78E0-EEA0-2892-4E41D1E4E3A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770AB73-5A77-3F59-1349-521FCDE320B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368890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9A3BB-B187-6D85-1105-4181E5D84C4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334510B-4678-19D1-17F8-770B57356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2459B2B-9E1A-0C71-BFB5-3C2D61E7F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4E0D7E8-A896-BE68-513E-C00FA9F11235}"/>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81BF3907-4F2A-7086-83D5-1EC5AD8BA1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F36E0-B302-2DFD-B37D-1C4363CAB48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3578521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8C6A1C-A12C-DB17-3A16-CF2CD55AD1B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C37300E-2AD6-4E4C-C56F-7DF4D6F8786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B3C9DC-A1C0-740C-1285-F6A537AD2B94}"/>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8868D0A6-157E-A528-3267-0C6B99A52F7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4E50AC-0C13-ED16-7F13-852A58C6B1D1}"/>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9720582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C871B18-BB13-F8F6-499F-B800B096A52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8FD2165-450B-0FDB-E8C4-D4CA0E8FB58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3FF58C-6ACE-0868-E80E-072E4DA6461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583A4CE9-F6DA-87E3-EBF8-94B0117CD1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9153BD9-40C6-B532-A361-2A1933235C7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569821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EAABC-0A7A-4839-EE9F-73C69E4A2C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DAABE9E-9398-2E13-5302-8CDDEFD88CD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B5146BF-9F76-5B8E-CE59-2662C30D9D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298EEE1-A277-ACD8-D231-AF46AF3EE93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40102FD5-92C0-FBCF-0287-F1C1F2EAB83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1E11292-76B9-E862-5E11-142247BB84DD}"/>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8" name="Image 7">
            <a:extLst>
              <a:ext uri="{FF2B5EF4-FFF2-40B4-BE49-F238E27FC236}">
                <a16:creationId xmlns:a16="http://schemas.microsoft.com/office/drawing/2014/main" id="{88984C9F-3951-3AB2-5AE8-4F16806F5EA2}"/>
              </a:ext>
            </a:extLst>
          </p:cNvPr>
          <p:cNvPicPr>
            <a:picLocks noChangeAspect="1"/>
          </p:cNvPicPr>
          <p:nvPr userDrawn="1"/>
        </p:nvPicPr>
        <p:blipFill>
          <a:blip r:embed="rId2"/>
          <a:stretch>
            <a:fillRect/>
          </a:stretch>
        </p:blipFill>
        <p:spPr>
          <a:xfrm>
            <a:off x="0" y="0"/>
            <a:ext cx="12186851" cy="6858000"/>
          </a:xfrm>
          <a:prstGeom prst="rect">
            <a:avLst/>
          </a:prstGeom>
        </p:spPr>
      </p:pic>
    </p:spTree>
    <p:extLst>
      <p:ext uri="{BB962C8B-B14F-4D97-AF65-F5344CB8AC3E}">
        <p14:creationId xmlns:p14="http://schemas.microsoft.com/office/powerpoint/2010/main" val="864906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8BE7FE-F5F5-E0A5-7331-4987106E70F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B28C25D-193E-4E4B-5472-91CD0B751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767D97A-ADDA-C81B-EBC5-141E0369C54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352B386-8F57-2A8D-86AC-614122B1BB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6EEA8D7-3FB0-51C6-85BB-DC6FEAA1BF2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A914491-C840-BDCB-02CF-D169A6E8F24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8" name="Espace réservé du pied de page 7">
            <a:extLst>
              <a:ext uri="{FF2B5EF4-FFF2-40B4-BE49-F238E27FC236}">
                <a16:creationId xmlns:a16="http://schemas.microsoft.com/office/drawing/2014/main" id="{B81401DF-BF67-1000-1803-0207D1FBAD6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2508175-C5F7-95DF-FD94-BDFE0B22B882}"/>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10" name="Image 9">
            <a:extLst>
              <a:ext uri="{FF2B5EF4-FFF2-40B4-BE49-F238E27FC236}">
                <a16:creationId xmlns:a16="http://schemas.microsoft.com/office/drawing/2014/main" id="{9279D389-7DF9-6C4F-D05B-4E8561ECFAD2}"/>
              </a:ext>
            </a:extLst>
          </p:cNvPr>
          <p:cNvPicPr>
            <a:picLocks noChangeAspect="1"/>
          </p:cNvPicPr>
          <p:nvPr userDrawn="1"/>
        </p:nvPicPr>
        <p:blipFill>
          <a:blip r:embed="rId2"/>
          <a:stretch>
            <a:fillRect/>
          </a:stretch>
        </p:blipFill>
        <p:spPr>
          <a:xfrm>
            <a:off x="0" y="0"/>
            <a:ext cx="12236521" cy="6858000"/>
          </a:xfrm>
          <a:prstGeom prst="rect">
            <a:avLst/>
          </a:prstGeom>
        </p:spPr>
      </p:pic>
    </p:spTree>
    <p:extLst>
      <p:ext uri="{BB962C8B-B14F-4D97-AF65-F5344CB8AC3E}">
        <p14:creationId xmlns:p14="http://schemas.microsoft.com/office/powerpoint/2010/main" val="3058676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5AC334-03E6-EFD0-CFA4-D93E4F41202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D1E3F79-8F3F-1A07-4C99-4C27FBA94FAF}"/>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4" name="Espace réservé du pied de page 3">
            <a:extLst>
              <a:ext uri="{FF2B5EF4-FFF2-40B4-BE49-F238E27FC236}">
                <a16:creationId xmlns:a16="http://schemas.microsoft.com/office/drawing/2014/main" id="{2C5B47E9-1B3E-D327-E1F9-F26C6BE319B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1C030C5-06DA-F13B-6E66-7DF99025D50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756535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D1BEE6E-8C31-1827-546F-367535FE7BB0}"/>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3" name="Espace réservé du pied de page 2">
            <a:extLst>
              <a:ext uri="{FF2B5EF4-FFF2-40B4-BE49-F238E27FC236}">
                <a16:creationId xmlns:a16="http://schemas.microsoft.com/office/drawing/2014/main" id="{C0172D77-B2EC-265D-9BE1-167FB067C5A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D07604A-1E41-7B5A-556C-34AF7F49F009}"/>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57405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5F4C7B-D53B-8939-8FFF-198FF89A562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DCDA478-5C5D-EDDF-31AB-E491C70A56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CE0D46E-CCA1-85A1-0438-FC643DADD1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980CF79-4B2E-21BD-C3F8-904312C8DB18}"/>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3BCDB29D-78E0-EEA0-2892-4E41D1E4E3A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770AB73-5A77-3F59-1349-521FCDE320B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277523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9A3BB-B187-6D85-1105-4181E5D84C4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334510B-4678-19D1-17F8-770B57356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2459B2B-9E1A-0C71-BFB5-3C2D61E7F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4E0D7E8-A896-BE68-513E-C00FA9F11235}"/>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81BF3907-4F2A-7086-83D5-1EC5AD8BA1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F36E0-B302-2DFD-B37D-1C4363CAB48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920452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01B7747-18DD-C196-BD31-22DF2A840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F379A07-8B2A-FA95-6A73-7F459FE7DB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FBECA10-6740-FC0C-4662-6ED19ABD64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08E8A64-90F9-9D62-A855-B875E2575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9EC6DCA-8673-178A-5C84-D5156889F3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FE883-9D69-7D4F-B18D-EDF86672A47E}" type="slidenum">
              <a:rPr lang="fr-FR" smtClean="0"/>
              <a:t>‹N°›</a:t>
            </a:fld>
            <a:endParaRPr lang="fr-FR"/>
          </a:p>
        </p:txBody>
      </p:sp>
    </p:spTree>
    <p:extLst>
      <p:ext uri="{BB962C8B-B14F-4D97-AF65-F5344CB8AC3E}">
        <p14:creationId xmlns:p14="http://schemas.microsoft.com/office/powerpoint/2010/main" val="2017915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01B7747-18DD-C196-BD31-22DF2A840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F379A07-8B2A-FA95-6A73-7F459FE7DB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FBECA10-6740-FC0C-4662-6ED19ABD64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08E8A64-90F9-9D62-A855-B875E2575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9EC6DCA-8673-178A-5C84-D5156889F3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FE883-9D69-7D4F-B18D-EDF86672A47E}" type="slidenum">
              <a:rPr lang="fr-FR" smtClean="0"/>
              <a:t>‹N°›</a:t>
            </a:fld>
            <a:endParaRPr lang="fr-FR"/>
          </a:p>
        </p:txBody>
      </p:sp>
    </p:spTree>
    <p:extLst>
      <p:ext uri="{BB962C8B-B14F-4D97-AF65-F5344CB8AC3E}">
        <p14:creationId xmlns:p14="http://schemas.microsoft.com/office/powerpoint/2010/main" val="231797738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01B7747-18DD-C196-BD31-22DF2A840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F379A07-8B2A-FA95-6A73-7F459FE7DB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FBECA10-6740-FC0C-4662-6ED19ABD64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08E8A64-90F9-9D62-A855-B875E2575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9EC6DCA-8673-178A-5C84-D5156889F3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FE883-9D69-7D4F-B18D-EDF86672A47E}" type="slidenum">
              <a:rPr lang="fr-FR" smtClean="0"/>
              <a:t>‹N°›</a:t>
            </a:fld>
            <a:endParaRPr lang="fr-FR"/>
          </a:p>
        </p:txBody>
      </p:sp>
    </p:spTree>
    <p:extLst>
      <p:ext uri="{BB962C8B-B14F-4D97-AF65-F5344CB8AC3E}">
        <p14:creationId xmlns:p14="http://schemas.microsoft.com/office/powerpoint/2010/main" val="14056079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3.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53;p13">
            <a:extLst>
              <a:ext uri="{FF2B5EF4-FFF2-40B4-BE49-F238E27FC236}">
                <a16:creationId xmlns:a16="http://schemas.microsoft.com/office/drawing/2014/main" id="{41925D95-57FD-8767-5DED-F32E1A6B5D2B}"/>
              </a:ext>
            </a:extLst>
          </p:cNvPr>
          <p:cNvSpPr txBox="1"/>
          <p:nvPr/>
        </p:nvSpPr>
        <p:spPr>
          <a:xfrm>
            <a:off x="3350358" y="1546622"/>
            <a:ext cx="6453048" cy="789377"/>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sz="3600" b="1" dirty="0">
                <a:solidFill>
                  <a:srgbClr val="67B0CE"/>
                </a:solidFill>
                <a:latin typeface="Marianne" panose="02000000000000000000" pitchFamily="2" charset="0"/>
                <a:ea typeface="League Gothic"/>
                <a:cs typeface="League Gothic"/>
                <a:sym typeface="League Gothic"/>
              </a:rPr>
              <a:t>LA PRÉVENTION DE LA DÉSINSERTION ET DE L’USURE PROFESSIONNELLE</a:t>
            </a:r>
            <a:endParaRPr sz="3600" b="1" dirty="0">
              <a:solidFill>
                <a:srgbClr val="67B0CE"/>
              </a:solidFill>
              <a:latin typeface="Marianne" panose="02000000000000000000" pitchFamily="2" charset="0"/>
              <a:ea typeface="League Gothic"/>
              <a:cs typeface="League Gothic"/>
              <a:sym typeface="League Gothic"/>
            </a:endParaRPr>
          </a:p>
        </p:txBody>
      </p:sp>
      <p:cxnSp>
        <p:nvCxnSpPr>
          <p:cNvPr id="7" name="Google Shape;57;p13">
            <a:extLst>
              <a:ext uri="{FF2B5EF4-FFF2-40B4-BE49-F238E27FC236}">
                <a16:creationId xmlns:a16="http://schemas.microsoft.com/office/drawing/2014/main" id="{31C42ADB-9190-67A4-D3EE-9ADD3739CAEA}"/>
              </a:ext>
            </a:extLst>
          </p:cNvPr>
          <p:cNvCxnSpPr/>
          <p:nvPr/>
        </p:nvCxnSpPr>
        <p:spPr>
          <a:xfrm rot="10800000">
            <a:off x="4320695" y="4009942"/>
            <a:ext cx="4980000" cy="0"/>
          </a:xfrm>
          <a:prstGeom prst="straightConnector1">
            <a:avLst/>
          </a:prstGeom>
          <a:noFill/>
          <a:ln w="9525" cap="flat" cmpd="sng">
            <a:solidFill>
              <a:srgbClr val="6E67C4"/>
            </a:solidFill>
            <a:prstDash val="solid"/>
            <a:round/>
            <a:headEnd type="none" w="med" len="med"/>
            <a:tailEnd type="none" w="med" len="med"/>
          </a:ln>
        </p:spPr>
      </p:cxnSp>
      <p:cxnSp>
        <p:nvCxnSpPr>
          <p:cNvPr id="8" name="Google Shape;58;p13">
            <a:extLst>
              <a:ext uri="{FF2B5EF4-FFF2-40B4-BE49-F238E27FC236}">
                <a16:creationId xmlns:a16="http://schemas.microsoft.com/office/drawing/2014/main" id="{0A14DF86-71DC-4952-058C-5511DEBF8F7E}"/>
              </a:ext>
            </a:extLst>
          </p:cNvPr>
          <p:cNvCxnSpPr/>
          <p:nvPr/>
        </p:nvCxnSpPr>
        <p:spPr>
          <a:xfrm rot="10800000">
            <a:off x="4320695" y="4727452"/>
            <a:ext cx="4980000" cy="0"/>
          </a:xfrm>
          <a:prstGeom prst="straightConnector1">
            <a:avLst/>
          </a:prstGeom>
          <a:noFill/>
          <a:ln w="9525" cap="flat" cmpd="sng">
            <a:solidFill>
              <a:srgbClr val="6E67C4"/>
            </a:solidFill>
            <a:prstDash val="solid"/>
            <a:round/>
            <a:headEnd type="none" w="med" len="med"/>
            <a:tailEnd type="none" w="med" len="med"/>
          </a:ln>
        </p:spPr>
      </p:cxnSp>
      <p:sp>
        <p:nvSpPr>
          <p:cNvPr id="9" name="Google Shape;59;p13">
            <a:extLst>
              <a:ext uri="{FF2B5EF4-FFF2-40B4-BE49-F238E27FC236}">
                <a16:creationId xmlns:a16="http://schemas.microsoft.com/office/drawing/2014/main" id="{6E4A26E7-73BE-B86F-9E79-E31597AFA7F6}"/>
              </a:ext>
            </a:extLst>
          </p:cNvPr>
          <p:cNvSpPr txBox="1"/>
          <p:nvPr/>
        </p:nvSpPr>
        <p:spPr>
          <a:xfrm>
            <a:off x="4647555" y="3989285"/>
            <a:ext cx="4073100" cy="57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dirty="0">
                <a:solidFill>
                  <a:srgbClr val="6E67C4"/>
                </a:solidFill>
                <a:latin typeface="Marianne" panose="02000000000000000000" pitchFamily="2" charset="0"/>
                <a:ea typeface="Work Sans"/>
                <a:cs typeface="Work Sans"/>
                <a:sym typeface="Work Sans"/>
              </a:rPr>
              <a:t>Présentation du kit à destination des acteurs du dialogue social</a:t>
            </a:r>
            <a:endParaRPr sz="2800" dirty="0">
              <a:solidFill>
                <a:srgbClr val="6E67C4"/>
              </a:solidFill>
              <a:latin typeface="Marianne" panose="02000000000000000000" pitchFamily="2" charset="0"/>
              <a:ea typeface="Work Sans"/>
              <a:cs typeface="Work Sans"/>
              <a:sym typeface="Work Sans"/>
            </a:endParaRPr>
          </a:p>
        </p:txBody>
      </p:sp>
      <p:pic>
        <p:nvPicPr>
          <p:cNvPr id="3" name="Image 2">
            <a:extLst>
              <a:ext uri="{FF2B5EF4-FFF2-40B4-BE49-F238E27FC236}">
                <a16:creationId xmlns:a16="http://schemas.microsoft.com/office/drawing/2014/main" id="{12A27672-6B77-E6D0-D75B-5D8D5FA593E9}"/>
              </a:ext>
            </a:extLst>
          </p:cNvPr>
          <p:cNvPicPr>
            <a:picLocks noChangeAspect="1"/>
          </p:cNvPicPr>
          <p:nvPr/>
        </p:nvPicPr>
        <p:blipFill>
          <a:blip r:embed="rId3"/>
          <a:stretch>
            <a:fillRect/>
          </a:stretch>
        </p:blipFill>
        <p:spPr>
          <a:xfrm>
            <a:off x="9507318" y="0"/>
            <a:ext cx="2349500" cy="1803400"/>
          </a:xfrm>
          <a:prstGeom prst="rect">
            <a:avLst/>
          </a:prstGeom>
        </p:spPr>
      </p:pic>
      <p:pic>
        <p:nvPicPr>
          <p:cNvPr id="5" name="Image 4">
            <a:extLst>
              <a:ext uri="{FF2B5EF4-FFF2-40B4-BE49-F238E27FC236}">
                <a16:creationId xmlns:a16="http://schemas.microsoft.com/office/drawing/2014/main" id="{CF467A37-209E-2551-8DFB-8DF1E0D6E226}"/>
              </a:ext>
            </a:extLst>
          </p:cNvPr>
          <p:cNvPicPr>
            <a:picLocks noChangeAspect="1"/>
          </p:cNvPicPr>
          <p:nvPr/>
        </p:nvPicPr>
        <p:blipFill>
          <a:blip r:embed="rId4"/>
          <a:stretch>
            <a:fillRect/>
          </a:stretch>
        </p:blipFill>
        <p:spPr>
          <a:xfrm>
            <a:off x="823058" y="5238990"/>
            <a:ext cx="2527300" cy="1270000"/>
          </a:xfrm>
          <a:prstGeom prst="rect">
            <a:avLst/>
          </a:prstGeom>
        </p:spPr>
      </p:pic>
    </p:spTree>
    <p:extLst>
      <p:ext uri="{BB962C8B-B14F-4D97-AF65-F5344CB8AC3E}">
        <p14:creationId xmlns:p14="http://schemas.microsoft.com/office/powerpoint/2010/main" val="80490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1707146" y="273118"/>
            <a:ext cx="8830705" cy="954107"/>
          </a:xfrm>
          <a:prstGeom prst="rect">
            <a:avLst/>
          </a:prstGeom>
          <a:noFill/>
        </p:spPr>
        <p:txBody>
          <a:bodyPr wrap="square">
            <a:spAutoFit/>
          </a:bodyPr>
          <a:lstStyle/>
          <a:p>
            <a:pPr lvl="0" algn="ctr"/>
            <a:r>
              <a:rPr lang="fr-FR" sz="2800" b="1" dirty="0">
                <a:solidFill>
                  <a:schemeClr val="bg1"/>
                </a:solidFill>
                <a:latin typeface="Marianne" panose="02000000000000000000" pitchFamily="2" charset="0"/>
              </a:rPr>
              <a:t>Enjeu de remonter sur la prévention et d’aller vers </a:t>
            </a:r>
          </a:p>
          <a:p>
            <a:pPr lvl="0" algn="ctr"/>
            <a:r>
              <a:rPr lang="fr-FR" sz="2800" b="1" dirty="0">
                <a:solidFill>
                  <a:schemeClr val="bg1"/>
                </a:solidFill>
                <a:latin typeface="Marianne" panose="02000000000000000000" pitchFamily="2" charset="0"/>
              </a:rPr>
              <a:t>une approche collective</a:t>
            </a:r>
            <a:endParaRPr lang="fr-FR" sz="2800" b="1" dirty="0">
              <a:solidFill>
                <a:schemeClr val="bg1"/>
              </a:solidFill>
            </a:endParaRPr>
          </a:p>
        </p:txBody>
      </p:sp>
      <p:pic>
        <p:nvPicPr>
          <p:cNvPr id="4" name="Image 3">
            <a:extLst>
              <a:ext uri="{FF2B5EF4-FFF2-40B4-BE49-F238E27FC236}">
                <a16:creationId xmlns:a16="http://schemas.microsoft.com/office/drawing/2014/main" id="{8EF5FB15-35C5-6845-BFF8-9AD93A538735}"/>
              </a:ext>
            </a:extLst>
          </p:cNvPr>
          <p:cNvPicPr>
            <a:picLocks noChangeAspect="1"/>
          </p:cNvPicPr>
          <p:nvPr/>
        </p:nvPicPr>
        <p:blipFill>
          <a:blip r:embed="rId3"/>
          <a:stretch>
            <a:fillRect/>
          </a:stretch>
        </p:blipFill>
        <p:spPr>
          <a:xfrm>
            <a:off x="2137401" y="2124264"/>
            <a:ext cx="8482552" cy="4547680"/>
          </a:xfrm>
          <a:prstGeom prst="rect">
            <a:avLst/>
          </a:prstGeom>
        </p:spPr>
      </p:pic>
      <p:sp>
        <p:nvSpPr>
          <p:cNvPr id="7" name="ZoneTexte 6">
            <a:extLst>
              <a:ext uri="{FF2B5EF4-FFF2-40B4-BE49-F238E27FC236}">
                <a16:creationId xmlns:a16="http://schemas.microsoft.com/office/drawing/2014/main" id="{9FB9D216-8460-2D0B-90BE-CAC22D438353}"/>
              </a:ext>
            </a:extLst>
          </p:cNvPr>
          <p:cNvSpPr txBox="1"/>
          <p:nvPr/>
        </p:nvSpPr>
        <p:spPr>
          <a:xfrm>
            <a:off x="619174" y="6299830"/>
            <a:ext cx="1274708" cy="276999"/>
          </a:xfrm>
          <a:prstGeom prst="rect">
            <a:avLst/>
          </a:prstGeom>
          <a:noFill/>
        </p:spPr>
        <p:txBody>
          <a:bodyPr wrap="none" rtlCol="0">
            <a:spAutoFit/>
          </a:bodyPr>
          <a:lstStyle/>
          <a:p>
            <a:r>
              <a:rPr lang="fr-FR" sz="1200" dirty="0">
                <a:latin typeface="Marianne" panose="02000000000000000000" pitchFamily="2" charset="0"/>
              </a:rPr>
              <a:t>Source : </a:t>
            </a:r>
            <a:r>
              <a:rPr lang="fr-FR" sz="1200" dirty="0" err="1">
                <a:latin typeface="Marianne" panose="02000000000000000000" pitchFamily="2" charset="0"/>
              </a:rPr>
              <a:t>Anact</a:t>
            </a:r>
            <a:endParaRPr lang="fr-FR" sz="1200" dirty="0">
              <a:latin typeface="Marianne" panose="02000000000000000000" pitchFamily="2" charset="0"/>
            </a:endParaRPr>
          </a:p>
        </p:txBody>
      </p:sp>
    </p:spTree>
    <p:extLst>
      <p:ext uri="{BB962C8B-B14F-4D97-AF65-F5344CB8AC3E}">
        <p14:creationId xmlns:p14="http://schemas.microsoft.com/office/powerpoint/2010/main" val="258418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615706" y="267103"/>
            <a:ext cx="7438889" cy="954107"/>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Un cadre réglementaire en matière de santé, sécurité et conditions de travail</a:t>
            </a:r>
            <a:endParaRPr lang="fr-FR" sz="2800" dirty="0">
              <a:solidFill>
                <a:schemeClr val="bg1"/>
              </a:solidFill>
            </a:endParaRPr>
          </a:p>
        </p:txBody>
      </p:sp>
      <p:sp>
        <p:nvSpPr>
          <p:cNvPr id="2" name="Rectangle 3">
            <a:extLst>
              <a:ext uri="{FF2B5EF4-FFF2-40B4-BE49-F238E27FC236}">
                <a16:creationId xmlns:a16="http://schemas.microsoft.com/office/drawing/2014/main" id="{777655C1-C87A-2A5A-3AF5-8CC550197F61}"/>
              </a:ext>
            </a:extLst>
          </p:cNvPr>
          <p:cNvSpPr>
            <a:spLocks noGrp="1" noChangeArrowheads="1"/>
          </p:cNvSpPr>
          <p:nvPr>
            <p:ph idx="1"/>
          </p:nvPr>
        </p:nvSpPr>
        <p:spPr>
          <a:xfrm>
            <a:off x="2053883" y="1885070"/>
            <a:ext cx="9863297" cy="4972929"/>
          </a:xfrm>
        </p:spPr>
        <p:txBody>
          <a:bodyPr>
            <a:normAutofit lnSpcReduction="10000"/>
          </a:bodyPr>
          <a:lstStyle/>
          <a:p>
            <a:pPr marL="0" indent="0" algn="ctr">
              <a:spcBef>
                <a:spcPct val="0"/>
              </a:spcBef>
              <a:buNone/>
            </a:pPr>
            <a:r>
              <a:rPr lang="fr-FR" sz="2600" b="1" dirty="0">
                <a:solidFill>
                  <a:srgbClr val="65AECC"/>
                </a:solidFill>
                <a:latin typeface="Marianne" panose="02000000000000000000" pitchFamily="2" charset="0"/>
              </a:rPr>
              <a:t>Obligations de l</a:t>
            </a:r>
            <a:r>
              <a:rPr lang="ja-JP" altLang="fr-FR" sz="2600" b="1" dirty="0">
                <a:solidFill>
                  <a:srgbClr val="65AECC"/>
                </a:solidFill>
                <a:latin typeface="Marianne" panose="02000000000000000000" pitchFamily="2" charset="0"/>
              </a:rPr>
              <a:t>’</a:t>
            </a:r>
            <a:r>
              <a:rPr lang="fr-FR" altLang="ja-JP" sz="2600" b="1" dirty="0">
                <a:solidFill>
                  <a:srgbClr val="65AECC"/>
                </a:solidFill>
                <a:latin typeface="Marianne" panose="02000000000000000000" pitchFamily="2" charset="0"/>
              </a:rPr>
              <a:t>employeur</a:t>
            </a:r>
          </a:p>
          <a:p>
            <a:pPr marL="0" indent="0" algn="ctr">
              <a:spcBef>
                <a:spcPct val="0"/>
              </a:spcBef>
              <a:buNone/>
            </a:pPr>
            <a:endParaRPr lang="fr-FR" altLang="ja-JP" sz="1200" b="1" dirty="0">
              <a:solidFill>
                <a:srgbClr val="65AECC"/>
              </a:solidFill>
              <a:latin typeface="Marianne" panose="02000000000000000000" pitchFamily="2" charset="0"/>
            </a:endParaRPr>
          </a:p>
          <a:p>
            <a:pPr marL="0" indent="0" algn="ctr">
              <a:spcBef>
                <a:spcPct val="0"/>
              </a:spcBef>
              <a:buNone/>
            </a:pPr>
            <a:r>
              <a:rPr lang="fr-FR" sz="2000" dirty="0">
                <a:solidFill>
                  <a:srgbClr val="65AECC"/>
                </a:solidFill>
                <a:latin typeface="Marianne" panose="02000000000000000000" pitchFamily="2" charset="0"/>
              </a:rPr>
              <a:t>Article L 4121-1 du Code du Travail</a:t>
            </a:r>
          </a:p>
          <a:p>
            <a:pPr marL="0" indent="0" algn="ctr">
              <a:spcBef>
                <a:spcPct val="0"/>
              </a:spcBef>
              <a:buNone/>
            </a:pPr>
            <a:endParaRPr lang="fr-FR" sz="2600" dirty="0">
              <a:solidFill>
                <a:srgbClr val="65AECC"/>
              </a:solidFill>
              <a:latin typeface="Marianne" panose="02000000000000000000" pitchFamily="2" charset="0"/>
            </a:endParaRPr>
          </a:p>
          <a:p>
            <a:pPr marL="0" indent="0" algn="just">
              <a:buNone/>
            </a:pPr>
            <a:r>
              <a:rPr lang="fr-FR" sz="2000" dirty="0">
                <a:solidFill>
                  <a:srgbClr val="65AECC"/>
                </a:solidFill>
                <a:latin typeface="Marianne" panose="02000000000000000000" pitchFamily="2" charset="0"/>
              </a:rPr>
              <a:t>L'employeur prend les mesures nécessaires pour assurer la sécurité et protéger la santé physique et mentale des travailleurs.</a:t>
            </a:r>
          </a:p>
          <a:p>
            <a:pPr marL="0" indent="0" algn="just">
              <a:buNone/>
            </a:pPr>
            <a:r>
              <a:rPr lang="fr-FR" sz="2000" dirty="0">
                <a:solidFill>
                  <a:srgbClr val="65AECC"/>
                </a:solidFill>
                <a:latin typeface="Marianne" panose="02000000000000000000" pitchFamily="2" charset="0"/>
              </a:rPr>
              <a:t>Ces mesures comprennent :</a:t>
            </a:r>
          </a:p>
          <a:p>
            <a:pPr marL="342900" indent="-342900" algn="just">
              <a:buFont typeface="Calibri" panose="020F0502020204030204" pitchFamily="34" charset="0"/>
              <a:buChar char="-"/>
            </a:pPr>
            <a:endParaRPr lang="fr-FR" sz="1200" dirty="0">
              <a:solidFill>
                <a:srgbClr val="65AECC"/>
              </a:solidFill>
              <a:latin typeface="Marianne" panose="02000000000000000000" pitchFamily="2" charset="0"/>
            </a:endParaRPr>
          </a:p>
          <a:p>
            <a:pPr marL="457200" indent="-457200" algn="just">
              <a:buClr>
                <a:srgbClr val="558ED5"/>
              </a:buClr>
              <a:buFont typeface="+mj-lt"/>
              <a:buAutoNum type="arabicPeriod"/>
            </a:pPr>
            <a:r>
              <a:rPr lang="fr-FR" sz="2000" dirty="0">
                <a:solidFill>
                  <a:srgbClr val="65AECC"/>
                </a:solidFill>
                <a:latin typeface="Marianne" panose="02000000000000000000" pitchFamily="2" charset="0"/>
              </a:rPr>
              <a:t>Des actions de prévention des risques professionnels ;</a:t>
            </a:r>
          </a:p>
          <a:p>
            <a:pPr marL="342900" indent="-342900" algn="just">
              <a:buClr>
                <a:srgbClr val="558ED5"/>
              </a:buClr>
              <a:buFont typeface="Calibri" panose="020F0502020204030204" pitchFamily="34" charset="0"/>
              <a:buAutoNum type="arabicPeriod"/>
            </a:pPr>
            <a:r>
              <a:rPr lang="fr-FR" sz="2000" dirty="0">
                <a:solidFill>
                  <a:srgbClr val="65AECC"/>
                </a:solidFill>
                <a:latin typeface="Marianne" panose="02000000000000000000" pitchFamily="2" charset="0"/>
              </a:rPr>
              <a:t> Des actions d'information et de formation ;</a:t>
            </a:r>
          </a:p>
          <a:p>
            <a:pPr marL="342900" indent="-342900" algn="just">
              <a:buClr>
                <a:srgbClr val="558ED5"/>
              </a:buClr>
              <a:buFont typeface="Calibri" panose="020F0502020204030204" pitchFamily="34" charset="0"/>
              <a:buAutoNum type="arabicPeriod"/>
            </a:pPr>
            <a:r>
              <a:rPr lang="fr-FR" sz="2000" dirty="0">
                <a:solidFill>
                  <a:srgbClr val="65AECC"/>
                </a:solidFill>
                <a:latin typeface="Marianne" panose="02000000000000000000" pitchFamily="2" charset="0"/>
              </a:rPr>
              <a:t> La mise en place d'une organisation et de moyens adaptés. </a:t>
            </a:r>
          </a:p>
          <a:p>
            <a:pPr marL="342900" indent="-342900" algn="just">
              <a:buFont typeface="Calibri" panose="020F0502020204030204" pitchFamily="34" charset="0"/>
              <a:buAutoNum type="arabicPeriod"/>
            </a:pPr>
            <a:endParaRPr lang="fr-FR" sz="1400" dirty="0">
              <a:solidFill>
                <a:srgbClr val="65AECC"/>
              </a:solidFill>
              <a:latin typeface="Marianne" panose="02000000000000000000" pitchFamily="2" charset="0"/>
            </a:endParaRPr>
          </a:p>
          <a:p>
            <a:pPr marL="0" indent="0" algn="just">
              <a:buNone/>
            </a:pPr>
            <a:r>
              <a:rPr lang="fr-FR" sz="2000" dirty="0">
                <a:solidFill>
                  <a:srgbClr val="65AECC"/>
                </a:solidFill>
                <a:latin typeface="Marianne" panose="02000000000000000000" pitchFamily="2" charset="0"/>
              </a:rPr>
              <a:t>L'employeur veille à l'adaptation de ces mesures pour tenir compte du changement des circonstances et tendre à l'amélioration des situations existantes.</a:t>
            </a:r>
          </a:p>
        </p:txBody>
      </p:sp>
    </p:spTree>
    <p:extLst>
      <p:ext uri="{BB962C8B-B14F-4D97-AF65-F5344CB8AC3E}">
        <p14:creationId xmlns:p14="http://schemas.microsoft.com/office/powerpoint/2010/main" val="2182005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 un objet du dialogue social</a:t>
            </a:r>
            <a:endParaRPr lang="fr-FR" sz="2800" dirty="0">
              <a:solidFill>
                <a:schemeClr val="bg1"/>
              </a:solidFill>
            </a:endParaRPr>
          </a:p>
        </p:txBody>
      </p:sp>
      <p:graphicFrame>
        <p:nvGraphicFramePr>
          <p:cNvPr id="2" name="Diagramme 1">
            <a:extLst>
              <a:ext uri="{FF2B5EF4-FFF2-40B4-BE49-F238E27FC236}">
                <a16:creationId xmlns:a16="http://schemas.microsoft.com/office/drawing/2014/main" id="{AEEF44C1-5DD3-F561-3E62-A1436FFC5918}"/>
              </a:ext>
            </a:extLst>
          </p:cNvPr>
          <p:cNvGraphicFramePr/>
          <p:nvPr/>
        </p:nvGraphicFramePr>
        <p:xfrm>
          <a:off x="3541148" y="1270704"/>
          <a:ext cx="5419188"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5791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011680" y="2366353"/>
            <a:ext cx="9819249" cy="4278094"/>
          </a:xfrm>
          <a:prstGeom prst="rect">
            <a:avLst/>
          </a:prstGeom>
          <a:noFill/>
        </p:spPr>
        <p:txBody>
          <a:bodyPr wrap="square" rtlCol="0">
            <a:spAutoFit/>
          </a:bodyPr>
          <a:lstStyle/>
          <a:p>
            <a:pPr algn="just"/>
            <a:r>
              <a:rPr lang="fr-FR" sz="2400" b="1" dirty="0">
                <a:solidFill>
                  <a:srgbClr val="65AECC"/>
                </a:solidFill>
                <a:latin typeface="Marianne" panose="02000000000000000000" pitchFamily="2" charset="0"/>
              </a:rPr>
              <a:t>Dans les domaines de la santé, de la sécurité et des conditions de travail, le CSE est informé et consulté notamment sur :</a:t>
            </a:r>
          </a:p>
          <a:p>
            <a:pPr marL="342900" indent="-342900" algn="just">
              <a:buFont typeface="Calibri" panose="020F0502020204030204" pitchFamily="34" charset="0"/>
              <a:buChar char="-"/>
            </a:pPr>
            <a:endParaRPr lang="fr-FR" sz="2400" dirty="0">
              <a:solidFill>
                <a:srgbClr val="65AECC"/>
              </a:solidFill>
              <a:latin typeface="Marianne" panose="02000000000000000000" pitchFamily="2" charset="0"/>
            </a:endParaRPr>
          </a:p>
          <a:p>
            <a:pPr marL="800100" lvl="1" indent="-342900" algn="just">
              <a:buFont typeface="Wingdings" panose="05000000000000000000" pitchFamily="2" charset="2"/>
              <a:buChar char="§"/>
            </a:pPr>
            <a:r>
              <a:rPr lang="fr-FR" sz="2000" dirty="0">
                <a:solidFill>
                  <a:srgbClr val="65AECC"/>
                </a:solidFill>
                <a:latin typeface="Marianne" panose="02000000000000000000" pitchFamily="2" charset="0"/>
              </a:rPr>
              <a:t>Les conditions d’emploi, de travail, notamment la durée du travail, et la formation professionnelle ;</a:t>
            </a:r>
          </a:p>
          <a:p>
            <a:pPr marL="800100" lvl="1" indent="-342900" algn="just">
              <a:buFont typeface="Wingdings" panose="05000000000000000000" pitchFamily="2" charset="2"/>
              <a:buChar char="§"/>
            </a:pPr>
            <a:r>
              <a:rPr lang="fr-FR" sz="2000" dirty="0">
                <a:solidFill>
                  <a:srgbClr val="65AECC"/>
                </a:solidFill>
                <a:latin typeface="Marianne" panose="02000000000000000000" pitchFamily="2" charset="0"/>
              </a:rPr>
              <a:t>L’introduction de nouvelles technologies, tout aménagement important modifiant les conditions de santé et de sécurité ou les conditions de travail ;</a:t>
            </a:r>
          </a:p>
          <a:p>
            <a:pPr marL="800100" lvl="1" indent="-342900" algn="just">
              <a:buFont typeface="Wingdings" panose="05000000000000000000" pitchFamily="2" charset="2"/>
              <a:buChar char="§"/>
            </a:pPr>
            <a:r>
              <a:rPr lang="fr-FR" sz="2000" b="1" dirty="0">
                <a:solidFill>
                  <a:srgbClr val="65AECC"/>
                </a:solidFill>
                <a:latin typeface="Marianne" panose="02000000000000000000" pitchFamily="2" charset="0"/>
              </a:rPr>
              <a:t>Les mesures prises en vue de faciliter la mise, la remise ou le maintien au travail des accidentés du travail, des invalides de guerre, des invalides civils, des personnes atteintes de maladies chroniques évolutives et des travailleurs handicapés, notamment sur l’aménagement des postes de travail.</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 les attributions du CSE</a:t>
            </a:r>
            <a:endParaRPr lang="fr-FR" sz="2800" dirty="0">
              <a:solidFill>
                <a:schemeClr val="bg1"/>
              </a:solidFill>
            </a:endParaRPr>
          </a:p>
        </p:txBody>
      </p:sp>
    </p:spTree>
    <p:extLst>
      <p:ext uri="{BB962C8B-B14F-4D97-AF65-F5344CB8AC3E}">
        <p14:creationId xmlns:p14="http://schemas.microsoft.com/office/powerpoint/2010/main" val="3272246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Les leviers pour agir sur la PDP</a:t>
            </a:r>
            <a:endParaRPr lang="fr-FR" sz="2800" dirty="0">
              <a:solidFill>
                <a:schemeClr val="bg1"/>
              </a:solidFill>
            </a:endParaRPr>
          </a:p>
        </p:txBody>
      </p:sp>
      <p:graphicFrame>
        <p:nvGraphicFramePr>
          <p:cNvPr id="3" name="Diagramme 2">
            <a:extLst>
              <a:ext uri="{FF2B5EF4-FFF2-40B4-BE49-F238E27FC236}">
                <a16:creationId xmlns:a16="http://schemas.microsoft.com/office/drawing/2014/main" id="{3A6E9B33-9294-CFB3-977A-DDA3510FCE56}"/>
              </a:ext>
            </a:extLst>
          </p:cNvPr>
          <p:cNvGraphicFramePr/>
          <p:nvPr/>
        </p:nvGraphicFramePr>
        <p:xfrm>
          <a:off x="1065628" y="1535092"/>
          <a:ext cx="10227212" cy="52663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itre 11">
            <a:extLst>
              <a:ext uri="{FF2B5EF4-FFF2-40B4-BE49-F238E27FC236}">
                <a16:creationId xmlns:a16="http://schemas.microsoft.com/office/drawing/2014/main" id="{39FB311C-D0DC-A46C-05A7-3FD744BED78D}"/>
              </a:ext>
            </a:extLst>
          </p:cNvPr>
          <p:cNvSpPr txBox="1">
            <a:spLocks noGrp="1"/>
          </p:cNvSpPr>
          <p:nvPr>
            <p:ph type="title"/>
          </p:nvPr>
        </p:nvSpPr>
        <p:spPr>
          <a:xfrm>
            <a:off x="541606" y="142672"/>
            <a:ext cx="10515600" cy="1323439"/>
          </a:xfrm>
          <a:prstGeom prst="rect">
            <a:avLst/>
          </a:prstGeom>
          <a:noFill/>
        </p:spPr>
        <p:txBody>
          <a:bodyPr wrap="square">
            <a:spAutoFit/>
          </a:bodyPr>
          <a:lstStyle/>
          <a:p>
            <a:pPr marL="0" lvl="0" indent="0" algn="ctr" rtl="0">
              <a:lnSpc>
                <a:spcPct val="100000"/>
              </a:lnSpc>
              <a:spcBef>
                <a:spcPts val="0"/>
              </a:spcBef>
              <a:spcAft>
                <a:spcPts val="0"/>
              </a:spcAft>
              <a:buNone/>
            </a:pPr>
            <a:r>
              <a:rPr lang="fr" sz="4000" b="1" dirty="0">
                <a:solidFill>
                  <a:schemeClr val="accent1"/>
                </a:solidFill>
                <a:latin typeface="Marianne" panose="02000000000000000000" pitchFamily="2" charset="0"/>
                <a:ea typeface="League Gothic"/>
                <a:cs typeface="League Gothic"/>
                <a:sym typeface="League Gothic"/>
              </a:rPr>
              <a:t>Les leviers du dialogue social </a:t>
            </a:r>
            <a:br>
              <a:rPr lang="fr" sz="4000" b="1" dirty="0">
                <a:solidFill>
                  <a:schemeClr val="accent1"/>
                </a:solidFill>
                <a:latin typeface="Marianne" panose="02000000000000000000" pitchFamily="2" charset="0"/>
                <a:ea typeface="League Gothic"/>
                <a:cs typeface="League Gothic"/>
                <a:sym typeface="League Gothic"/>
              </a:rPr>
            </a:br>
            <a:r>
              <a:rPr lang="fr" sz="4000" b="1" dirty="0">
                <a:solidFill>
                  <a:schemeClr val="accent1"/>
                </a:solidFill>
                <a:latin typeface="Marianne" panose="02000000000000000000" pitchFamily="2" charset="0"/>
                <a:ea typeface="League Gothic"/>
                <a:cs typeface="League Gothic"/>
                <a:sym typeface="League Gothic"/>
              </a:rPr>
              <a:t>pour agir sur la PDUP</a:t>
            </a:r>
            <a:endParaRPr lang="fr-FR" sz="4000" dirty="0">
              <a:solidFill>
                <a:schemeClr val="accent1"/>
              </a:solidFill>
            </a:endParaRPr>
          </a:p>
        </p:txBody>
      </p:sp>
    </p:spTree>
    <p:extLst>
      <p:ext uri="{BB962C8B-B14F-4D97-AF65-F5344CB8AC3E}">
        <p14:creationId xmlns:p14="http://schemas.microsoft.com/office/powerpoint/2010/main" val="32379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nvGraphicFramePr>
        <p:xfrm>
          <a:off x="182880" y="872199"/>
          <a:ext cx="11802794" cy="6078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182880" y="215758"/>
            <a:ext cx="10283483"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1965243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067066" y="1912479"/>
            <a:ext cx="9706708" cy="4893647"/>
          </a:xfrm>
          <a:prstGeom prst="rect">
            <a:avLst/>
          </a:prstGeom>
          <a:noFill/>
        </p:spPr>
        <p:txBody>
          <a:bodyPr wrap="square" rtlCol="0">
            <a:spAutoFit/>
          </a:bodyPr>
          <a:lstStyle/>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 engagement de la direction</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Une démarche participative</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Une approche collective en complément des traitements individuels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Une approche préventive (le plus en amont possible)</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Se doter d’indicateurs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Se former en amont et mobiliser les ressources existantes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La nécessité d’aller sur le terrain au plus proche des situations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Information/communication</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S’appuyer sur des compétences des acteurs experts du maintien dans l’emploi</a:t>
            </a:r>
          </a:p>
          <a:p>
            <a:pPr lvl="0" algn="just"/>
            <a:endParaRPr lang="fr-FR" sz="2400" dirty="0">
              <a:solidFill>
                <a:srgbClr val="65AECC"/>
              </a:solidFill>
              <a:latin typeface="Marianne" panose="02000000000000000000" pitchFamily="2" charset="0"/>
            </a:endParaRPr>
          </a:p>
          <a:p>
            <a:pPr lvl="0" algn="just"/>
            <a:r>
              <a:rPr lang="fr-FR" sz="2400" dirty="0">
                <a:solidFill>
                  <a:srgbClr val="65AECC"/>
                </a:solidFill>
                <a:latin typeface="Marianne" panose="02000000000000000000" pitchFamily="2" charset="0"/>
              </a:rPr>
              <a:t>… en conclusion </a:t>
            </a:r>
            <a:r>
              <a:rPr lang="fr-FR" sz="2400">
                <a:solidFill>
                  <a:srgbClr val="65AECC"/>
                </a:solidFill>
                <a:latin typeface="Marianne" panose="02000000000000000000" pitchFamily="2" charset="0"/>
              </a:rPr>
              <a:t>la PDUP </a:t>
            </a:r>
            <a:r>
              <a:rPr lang="fr-FR" sz="2400" dirty="0">
                <a:solidFill>
                  <a:srgbClr val="65AECC"/>
                </a:solidFill>
                <a:latin typeface="Marianne" panose="02000000000000000000" pitchFamily="2" charset="0"/>
              </a:rPr>
              <a:t>est l’affaire de tous </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5" y="351510"/>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Les principales conditions de réussite</a:t>
            </a:r>
            <a:endParaRPr lang="fr-FR" sz="2800" dirty="0">
              <a:solidFill>
                <a:schemeClr val="bg1"/>
              </a:solidFill>
            </a:endParaRPr>
          </a:p>
        </p:txBody>
      </p:sp>
    </p:spTree>
    <p:extLst>
      <p:ext uri="{BB962C8B-B14F-4D97-AF65-F5344CB8AC3E}">
        <p14:creationId xmlns:p14="http://schemas.microsoft.com/office/powerpoint/2010/main" val="763133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5" y="351510"/>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Les principales conditions de réussite</a:t>
            </a:r>
            <a:endParaRPr lang="fr-FR" sz="2800" dirty="0">
              <a:solidFill>
                <a:schemeClr val="bg1"/>
              </a:solidFill>
            </a:endParaRPr>
          </a:p>
        </p:txBody>
      </p:sp>
      <p:sp>
        <p:nvSpPr>
          <p:cNvPr id="2" name="Titre 1">
            <a:extLst>
              <a:ext uri="{FF2B5EF4-FFF2-40B4-BE49-F238E27FC236}">
                <a16:creationId xmlns:a16="http://schemas.microsoft.com/office/drawing/2014/main" id="{CCD0D4CA-A774-2507-A9DB-6E436D78A418}"/>
              </a:ext>
            </a:extLst>
          </p:cNvPr>
          <p:cNvSpPr>
            <a:spLocks noGrp="1"/>
          </p:cNvSpPr>
          <p:nvPr>
            <p:ph type="title"/>
          </p:nvPr>
        </p:nvSpPr>
        <p:spPr>
          <a:xfrm>
            <a:off x="838200" y="365126"/>
            <a:ext cx="10515600" cy="523220"/>
          </a:xfrm>
        </p:spPr>
        <p:txBody>
          <a:bodyPr>
            <a:normAutofit fontScale="90000"/>
          </a:bodyPr>
          <a:lstStyle/>
          <a:p>
            <a:r>
              <a:rPr lang="fr-FR" b="1" dirty="0">
                <a:solidFill>
                  <a:schemeClr val="accent1"/>
                </a:solidFill>
                <a:latin typeface="Marianne" panose="02000000000000000000" pitchFamily="2" charset="0"/>
              </a:rPr>
              <a:t>Votre feuille de route</a:t>
            </a:r>
          </a:p>
        </p:txBody>
      </p:sp>
      <p:graphicFrame>
        <p:nvGraphicFramePr>
          <p:cNvPr id="7" name="Diagramme 6">
            <a:extLst>
              <a:ext uri="{FF2B5EF4-FFF2-40B4-BE49-F238E27FC236}">
                <a16:creationId xmlns:a16="http://schemas.microsoft.com/office/drawing/2014/main" id="{6660A1A8-E9F5-4261-7CFD-AD606B4AD69D}"/>
              </a:ext>
            </a:extLst>
          </p:cNvPr>
          <p:cNvGraphicFramePr/>
          <p:nvPr/>
        </p:nvGraphicFramePr>
        <p:xfrm>
          <a:off x="581463" y="2321168"/>
          <a:ext cx="11029071" cy="43539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6337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1323980" y="1887011"/>
            <a:ext cx="4772018" cy="4401205"/>
          </a:xfrm>
          <a:prstGeom prst="rect">
            <a:avLst/>
          </a:prstGeom>
          <a:noFill/>
        </p:spPr>
        <p:txBody>
          <a:bodyPr wrap="square" rtlCol="0">
            <a:spAutoFit/>
          </a:bodyPr>
          <a:lstStyle/>
          <a:p>
            <a:pPr marL="342900" lvl="0" indent="-342900" algn="just">
              <a:spcAft>
                <a:spcPts val="0"/>
              </a:spcAft>
              <a:buFont typeface="Cambria" panose="02040503050406030204" pitchFamily="18" charset="0"/>
              <a:buChar char="-"/>
            </a:pPr>
            <a:r>
              <a:rPr lang="fr-FR" sz="2000" b="1" dirty="0">
                <a:solidFill>
                  <a:schemeClr val="accent5"/>
                </a:solidFill>
                <a:latin typeface="Marianne" panose="02000000000000000000" pitchFamily="2" charset="0"/>
              </a:rPr>
              <a:t>Des ressources complémentaires :</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Un tableau reprenant en détail les leviers pouvant être mobilisés dans le cadre du dialogue social pour agir en matière de PDUP</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Un tableau reprenant les acteurs ressources et les outils mobilisables, selon les situations rencontrées</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Une note proposant des ressources bibliographiques utiles pour en savoir plus sur le sujet </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composition du kit</a:t>
            </a:r>
            <a:endParaRPr lang="fr-FR" sz="2800" dirty="0">
              <a:solidFill>
                <a:schemeClr val="bg1"/>
              </a:solidFill>
            </a:endParaRPr>
          </a:p>
        </p:txBody>
      </p:sp>
      <p:pic>
        <p:nvPicPr>
          <p:cNvPr id="3" name="Image 2">
            <a:extLst>
              <a:ext uri="{FF2B5EF4-FFF2-40B4-BE49-F238E27FC236}">
                <a16:creationId xmlns:a16="http://schemas.microsoft.com/office/drawing/2014/main" id="{1F14B5E7-C690-6034-46C5-CDDEAD7F4E8C}"/>
              </a:ext>
            </a:extLst>
          </p:cNvPr>
          <p:cNvPicPr>
            <a:picLocks noChangeAspect="1"/>
          </p:cNvPicPr>
          <p:nvPr/>
        </p:nvPicPr>
        <p:blipFill>
          <a:blip r:embed="rId3"/>
          <a:stretch>
            <a:fillRect/>
          </a:stretch>
        </p:blipFill>
        <p:spPr>
          <a:xfrm>
            <a:off x="7630672" y="4461219"/>
            <a:ext cx="4369542" cy="2175805"/>
          </a:xfrm>
          <a:prstGeom prst="rect">
            <a:avLst/>
          </a:prstGeom>
        </p:spPr>
      </p:pic>
      <p:pic>
        <p:nvPicPr>
          <p:cNvPr id="7" name="Image 6">
            <a:extLst>
              <a:ext uri="{FF2B5EF4-FFF2-40B4-BE49-F238E27FC236}">
                <a16:creationId xmlns:a16="http://schemas.microsoft.com/office/drawing/2014/main" id="{08F2BC86-1B56-7E5C-25F0-C5115DE6D393}"/>
              </a:ext>
            </a:extLst>
          </p:cNvPr>
          <p:cNvPicPr>
            <a:picLocks noChangeAspect="1"/>
          </p:cNvPicPr>
          <p:nvPr/>
        </p:nvPicPr>
        <p:blipFill>
          <a:blip r:embed="rId4"/>
          <a:stretch>
            <a:fillRect/>
          </a:stretch>
        </p:blipFill>
        <p:spPr>
          <a:xfrm>
            <a:off x="9356720" y="875314"/>
            <a:ext cx="2776512" cy="3468975"/>
          </a:xfrm>
          <a:prstGeom prst="rect">
            <a:avLst/>
          </a:prstGeom>
        </p:spPr>
      </p:pic>
      <p:pic>
        <p:nvPicPr>
          <p:cNvPr id="9" name="Image 8">
            <a:extLst>
              <a:ext uri="{FF2B5EF4-FFF2-40B4-BE49-F238E27FC236}">
                <a16:creationId xmlns:a16="http://schemas.microsoft.com/office/drawing/2014/main" id="{0A9ECA5A-C23B-330F-6743-C079E3BB1C53}"/>
              </a:ext>
            </a:extLst>
          </p:cNvPr>
          <p:cNvPicPr>
            <a:picLocks noChangeAspect="1"/>
          </p:cNvPicPr>
          <p:nvPr/>
        </p:nvPicPr>
        <p:blipFill>
          <a:blip r:embed="rId5"/>
          <a:stretch>
            <a:fillRect/>
          </a:stretch>
        </p:blipFill>
        <p:spPr>
          <a:xfrm>
            <a:off x="6253091" y="2396153"/>
            <a:ext cx="3562352" cy="2006601"/>
          </a:xfrm>
          <a:prstGeom prst="rect">
            <a:avLst/>
          </a:prstGeom>
        </p:spPr>
      </p:pic>
    </p:spTree>
    <p:extLst>
      <p:ext uri="{BB962C8B-B14F-4D97-AF65-F5344CB8AC3E}">
        <p14:creationId xmlns:p14="http://schemas.microsoft.com/office/powerpoint/2010/main" val="1291375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70;p14">
            <a:extLst>
              <a:ext uri="{FF2B5EF4-FFF2-40B4-BE49-F238E27FC236}">
                <a16:creationId xmlns:a16="http://schemas.microsoft.com/office/drawing/2014/main" id="{7BD45D9B-6599-18C6-8DF6-DEBB073EE884}"/>
              </a:ext>
            </a:extLst>
          </p:cNvPr>
          <p:cNvSpPr txBox="1"/>
          <p:nvPr/>
        </p:nvSpPr>
        <p:spPr>
          <a:xfrm>
            <a:off x="2176965" y="2349963"/>
            <a:ext cx="9484604" cy="3424858"/>
          </a:xfrm>
          <a:prstGeom prst="rect">
            <a:avLst/>
          </a:prstGeom>
          <a:noFill/>
          <a:ln>
            <a:noFill/>
          </a:ln>
        </p:spPr>
        <p:txBody>
          <a:bodyPr spcFirstLastPara="1" wrap="square" lIns="91425" tIns="91425" rIns="91425" bIns="91425" anchor="t" anchorCtr="0">
            <a:noAutofit/>
          </a:bodyPr>
          <a:lstStyle/>
          <a:p>
            <a:pPr marL="342900" indent="-342900">
              <a:buClr>
                <a:srgbClr val="7030A0"/>
              </a:buClr>
              <a:buFont typeface="Arial" panose="020B0604020202020204" pitchFamily="34" charset="0"/>
              <a:buChar char="•"/>
            </a:pPr>
            <a:r>
              <a:rPr lang="fr-FR" sz="2400" dirty="0">
                <a:solidFill>
                  <a:schemeClr val="accent5"/>
                </a:solidFill>
                <a:latin typeface="Marianne" panose="02000000000000000000" pitchFamily="2" charset="0"/>
              </a:rPr>
              <a:t>Donner des repères sur la PDUP aux acteurs des CSE et de la négociation</a:t>
            </a:r>
          </a:p>
          <a:p>
            <a:pPr marL="342900" indent="-342900">
              <a:buClr>
                <a:srgbClr val="7030A0"/>
              </a:buClr>
              <a:buFont typeface="Arial" panose="020B0604020202020204" pitchFamily="34" charset="0"/>
              <a:buChar char="•"/>
            </a:pPr>
            <a:endParaRPr lang="fr-FR" sz="2400" dirty="0">
              <a:solidFill>
                <a:schemeClr val="accent5"/>
              </a:solidFill>
              <a:latin typeface="Marianne" panose="02000000000000000000" pitchFamily="2" charset="0"/>
            </a:endParaRPr>
          </a:p>
          <a:p>
            <a:pPr marL="342900" indent="-342900">
              <a:buClr>
                <a:srgbClr val="7030A0"/>
              </a:buClr>
              <a:buFont typeface="Arial" panose="020B0604020202020204" pitchFamily="34" charset="0"/>
              <a:buChar char="•"/>
            </a:pPr>
            <a:r>
              <a:rPr lang="fr-FR" sz="2400" dirty="0">
                <a:solidFill>
                  <a:schemeClr val="accent5"/>
                </a:solidFill>
                <a:latin typeface="Marianne" panose="02000000000000000000" pitchFamily="2" charset="0"/>
              </a:rPr>
              <a:t>Les aider à identifier les leviers mobilisables pour contribuer aux actions de PDUP, dans le cadre du dialogue social</a:t>
            </a:r>
          </a:p>
          <a:p>
            <a:pPr marL="342900" indent="-342900">
              <a:buClr>
                <a:srgbClr val="7030A0"/>
              </a:buClr>
              <a:buFont typeface="Arial" panose="020B0604020202020204" pitchFamily="34" charset="0"/>
              <a:buChar char="•"/>
            </a:pPr>
            <a:endParaRPr lang="fr-FR" sz="2400" dirty="0">
              <a:solidFill>
                <a:schemeClr val="accent5"/>
              </a:solidFill>
              <a:latin typeface="Marianne" panose="02000000000000000000" pitchFamily="2" charset="0"/>
            </a:endParaRPr>
          </a:p>
          <a:p>
            <a:pPr marL="342900" indent="-342900">
              <a:buClr>
                <a:srgbClr val="7030A0"/>
              </a:buClr>
              <a:buFont typeface="Arial" panose="020B0604020202020204" pitchFamily="34" charset="0"/>
              <a:buChar char="•"/>
            </a:pPr>
            <a:r>
              <a:rPr lang="fr-FR" sz="2400" dirty="0">
                <a:solidFill>
                  <a:schemeClr val="accent5"/>
                </a:solidFill>
                <a:latin typeface="Marianne" panose="02000000000000000000" pitchFamily="2" charset="0"/>
              </a:rPr>
              <a:t>Outiller les acteurs ressource dans les champs de la PDUP et du dialogue social pour les aider à sensibiliser les acteurs du dialogue social : partenaires sociaux, acteurs de la santé au travail et du maintien en emploi, formateurs des CSE, etc.</a:t>
            </a:r>
          </a:p>
          <a:p>
            <a:pPr marL="1257300" lvl="2" indent="-342900">
              <a:buClr>
                <a:srgbClr val="7030A0"/>
              </a:buClr>
              <a:buFont typeface="Arial" panose="020B0604020202020204" pitchFamily="34" charset="0"/>
              <a:buChar char="•"/>
            </a:pPr>
            <a:endParaRPr lang="fr-FR" sz="2400" dirty="0">
              <a:solidFill>
                <a:schemeClr val="accent5"/>
              </a:solidFill>
              <a:latin typeface="Marianne" panose="02000000000000000000" pitchFamily="2" charset="0"/>
            </a:endParaRPr>
          </a:p>
          <a:p>
            <a:pPr>
              <a:buClr>
                <a:srgbClr val="7030A0"/>
              </a:buClr>
            </a:pPr>
            <a:endParaRPr lang="fr-FR" sz="2400" dirty="0">
              <a:solidFill>
                <a:schemeClr val="accent5"/>
              </a:solidFill>
              <a:latin typeface="Marianne" panose="02000000000000000000" pitchFamily="2" charset="0"/>
            </a:endParaRPr>
          </a:p>
          <a:p>
            <a:pPr lvl="0" algn="l" rtl="0">
              <a:spcBef>
                <a:spcPts val="0"/>
              </a:spcBef>
              <a:spcAft>
                <a:spcPts val="0"/>
              </a:spcAft>
              <a:buClr>
                <a:srgbClr val="7030A0"/>
              </a:buClr>
            </a:pPr>
            <a:endParaRPr sz="2800" dirty="0">
              <a:solidFill>
                <a:schemeClr val="accent5"/>
              </a:solidFill>
              <a:latin typeface="Marianne" panose="02000000000000000000" pitchFamily="2" charset="0"/>
              <a:ea typeface="Work Sans"/>
              <a:cs typeface="Work Sans"/>
              <a:sym typeface="Work Sans"/>
            </a:endParaRPr>
          </a:p>
        </p:txBody>
      </p:sp>
      <p:sp>
        <p:nvSpPr>
          <p:cNvPr id="7" name="ZoneTexte 6">
            <a:extLst>
              <a:ext uri="{FF2B5EF4-FFF2-40B4-BE49-F238E27FC236}">
                <a16:creationId xmlns:a16="http://schemas.microsoft.com/office/drawing/2014/main" id="{DA826C1D-41F1-8D23-954D-03EB563D2AE2}"/>
              </a:ext>
            </a:extLst>
          </p:cNvPr>
          <p:cNvSpPr txBox="1"/>
          <p:nvPr/>
        </p:nvSpPr>
        <p:spPr>
          <a:xfrm>
            <a:off x="2426347" y="364650"/>
            <a:ext cx="7237316" cy="523220"/>
          </a:xfrm>
          <a:prstGeom prst="rect">
            <a:avLst/>
          </a:prstGeom>
          <a:noFill/>
        </p:spPr>
        <p:txBody>
          <a:bodyPr wrap="square">
            <a:spAutoFit/>
          </a:bodyPr>
          <a:lstStyle/>
          <a:p>
            <a:pPr marL="0" lvl="0" indent="0" algn="ctr" rtl="0">
              <a:lnSpc>
                <a:spcPct val="100000"/>
              </a:lnSpc>
              <a:spcBef>
                <a:spcPts val="0"/>
              </a:spcBef>
              <a:spcAft>
                <a:spcPts val="0"/>
              </a:spcAft>
              <a:buNone/>
            </a:pPr>
            <a:r>
              <a:rPr lang="fr-FR" sz="2800" b="1" dirty="0">
                <a:solidFill>
                  <a:schemeClr val="bg1"/>
                </a:solidFill>
                <a:latin typeface="Marianne" panose="02000000000000000000" pitchFamily="2" charset="0"/>
                <a:ea typeface="League Gothic"/>
                <a:cs typeface="League Gothic"/>
                <a:sym typeface="League Gothic"/>
              </a:rPr>
              <a:t>Objectifs du kit</a:t>
            </a:r>
            <a:endParaRPr lang="fr" sz="2800" b="1" dirty="0">
              <a:solidFill>
                <a:schemeClr val="bg1"/>
              </a:solidFill>
              <a:latin typeface="Marianne" panose="02000000000000000000" pitchFamily="2" charset="0"/>
              <a:ea typeface="League Gothic"/>
              <a:cs typeface="League Gothic"/>
              <a:sym typeface="League Gothic"/>
            </a:endParaRPr>
          </a:p>
        </p:txBody>
      </p:sp>
    </p:spTree>
    <p:extLst>
      <p:ext uri="{BB962C8B-B14F-4D97-AF65-F5344CB8AC3E}">
        <p14:creationId xmlns:p14="http://schemas.microsoft.com/office/powerpoint/2010/main" val="2890072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293427" y="2209140"/>
            <a:ext cx="4190500" cy="3170099"/>
          </a:xfrm>
          <a:prstGeom prst="rect">
            <a:avLst/>
          </a:prstGeom>
          <a:noFill/>
        </p:spPr>
        <p:txBody>
          <a:bodyPr wrap="square" rtlCol="0">
            <a:spAutoFit/>
          </a:bodyPr>
          <a:lstStyle/>
          <a:p>
            <a:pPr marL="342900" lvl="0" indent="-342900">
              <a:spcAft>
                <a:spcPts val="0"/>
              </a:spcAft>
              <a:buFont typeface="Cambria" panose="02040503050406030204" pitchFamily="18" charset="0"/>
              <a:buChar char="-"/>
            </a:pPr>
            <a:r>
              <a:rPr lang="fr-FR" sz="2000" dirty="0">
                <a:solidFill>
                  <a:schemeClr val="accent5"/>
                </a:solidFill>
                <a:latin typeface="Marianne" panose="02000000000000000000" pitchFamily="2" charset="0"/>
              </a:rPr>
              <a:t>Une notice d’utilisation </a:t>
            </a:r>
          </a:p>
          <a:p>
            <a:pPr marL="342900" lvl="0" indent="-342900">
              <a:spcAft>
                <a:spcPts val="0"/>
              </a:spcAft>
              <a:buFont typeface="Cambria" panose="02040503050406030204" pitchFamily="18" charset="0"/>
              <a:buChar char="-"/>
            </a:pPr>
            <a:endParaRPr lang="fr-FR" sz="2000" dirty="0">
              <a:solidFill>
                <a:schemeClr val="accent5"/>
              </a:solidFill>
              <a:latin typeface="Marianne" panose="02000000000000000000" pitchFamily="2" charset="0"/>
            </a:endParaRPr>
          </a:p>
          <a:p>
            <a:pPr marL="342900" lvl="0" indent="-342900">
              <a:spcAft>
                <a:spcPts val="0"/>
              </a:spcAft>
              <a:buFont typeface="Cambria" panose="02040503050406030204" pitchFamily="18" charset="0"/>
              <a:buChar char="-"/>
            </a:pPr>
            <a:r>
              <a:rPr lang="fr-FR" sz="2000" dirty="0">
                <a:solidFill>
                  <a:schemeClr val="accent5"/>
                </a:solidFill>
                <a:latin typeface="Marianne" panose="02000000000000000000" pitchFamily="2" charset="0"/>
              </a:rPr>
              <a:t>Des outils pour organiser une sensibilisation</a:t>
            </a:r>
          </a:p>
          <a:p>
            <a:pPr marL="342900" lvl="0" indent="-342900">
              <a:spcAft>
                <a:spcPts val="0"/>
              </a:spcAft>
              <a:buFont typeface="Cambria" panose="02040503050406030204" pitchFamily="18" charset="0"/>
              <a:buChar char="-"/>
            </a:pPr>
            <a:endParaRPr lang="fr-FR" sz="2000" dirty="0">
              <a:solidFill>
                <a:schemeClr val="accent5"/>
              </a:solidFill>
              <a:latin typeface="Marianne" panose="02000000000000000000" pitchFamily="2" charset="0"/>
            </a:endParaRPr>
          </a:p>
          <a:p>
            <a:pPr marL="342900" indent="-342900">
              <a:buFont typeface="Cambria" panose="02040503050406030204" pitchFamily="18" charset="0"/>
              <a:buChar char="-"/>
            </a:pPr>
            <a:r>
              <a:rPr lang="fr-FR" sz="2000" dirty="0">
                <a:solidFill>
                  <a:schemeClr val="accent5"/>
                </a:solidFill>
                <a:latin typeface="Marianne" panose="02000000000000000000" pitchFamily="2" charset="0"/>
              </a:rPr>
              <a:t>Des outils pour animer une séance de sensibilisation</a:t>
            </a:r>
          </a:p>
          <a:p>
            <a:pPr marL="342900" indent="-342900">
              <a:buFont typeface="Cambria" panose="02040503050406030204" pitchFamily="18" charset="0"/>
              <a:buChar char="-"/>
            </a:pPr>
            <a:endParaRPr lang="fr-FR" sz="2000" dirty="0">
              <a:solidFill>
                <a:schemeClr val="accent5"/>
              </a:solidFill>
              <a:latin typeface="Marianne" panose="02000000000000000000" pitchFamily="2" charset="0"/>
            </a:endParaRPr>
          </a:p>
          <a:p>
            <a:pPr marL="342900" lvl="0" indent="-342900">
              <a:spcAft>
                <a:spcPts val="0"/>
              </a:spcAft>
              <a:buFont typeface="Cambria" panose="02040503050406030204" pitchFamily="18" charset="0"/>
              <a:buChar char="-"/>
            </a:pPr>
            <a:r>
              <a:rPr lang="fr-FR" sz="2000" dirty="0">
                <a:solidFill>
                  <a:schemeClr val="accent5"/>
                </a:solidFill>
                <a:latin typeface="Marianne" panose="02000000000000000000" pitchFamily="2" charset="0"/>
              </a:rPr>
              <a:t>Des ressources complémentaires</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composition du kit</a:t>
            </a:r>
            <a:endParaRPr lang="fr-FR" sz="2800" dirty="0">
              <a:solidFill>
                <a:schemeClr val="bg1"/>
              </a:solidFill>
            </a:endParaRPr>
          </a:p>
        </p:txBody>
      </p:sp>
      <p:pic>
        <p:nvPicPr>
          <p:cNvPr id="7" name="Image 6">
            <a:extLst>
              <a:ext uri="{FF2B5EF4-FFF2-40B4-BE49-F238E27FC236}">
                <a16:creationId xmlns:a16="http://schemas.microsoft.com/office/drawing/2014/main" id="{9141A07F-8C40-DDF9-0941-01A6C3B1DF02}"/>
              </a:ext>
            </a:extLst>
          </p:cNvPr>
          <p:cNvPicPr>
            <a:picLocks noChangeAspect="1"/>
          </p:cNvPicPr>
          <p:nvPr/>
        </p:nvPicPr>
        <p:blipFill>
          <a:blip r:embed="rId3"/>
          <a:stretch>
            <a:fillRect/>
          </a:stretch>
        </p:blipFill>
        <p:spPr>
          <a:xfrm>
            <a:off x="6448302" y="1668856"/>
            <a:ext cx="3824194" cy="5011013"/>
          </a:xfrm>
          <a:prstGeom prst="rect">
            <a:avLst/>
          </a:prstGeom>
        </p:spPr>
      </p:pic>
    </p:spTree>
    <p:extLst>
      <p:ext uri="{BB962C8B-B14F-4D97-AF65-F5344CB8AC3E}">
        <p14:creationId xmlns:p14="http://schemas.microsoft.com/office/powerpoint/2010/main" val="748504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1299689" y="1841242"/>
            <a:ext cx="5077994" cy="5016758"/>
          </a:xfrm>
          <a:prstGeom prst="rect">
            <a:avLst/>
          </a:prstGeom>
          <a:noFill/>
        </p:spPr>
        <p:txBody>
          <a:bodyPr wrap="square" rtlCol="0">
            <a:spAutoFit/>
          </a:bodyPr>
          <a:lstStyle/>
          <a:p>
            <a:pPr marL="342900" lvl="0" indent="-342900" algn="just">
              <a:spcAft>
                <a:spcPts val="0"/>
              </a:spcAft>
              <a:buFont typeface="Cambria" panose="02040503050406030204" pitchFamily="18" charset="0"/>
              <a:buChar char="-"/>
            </a:pPr>
            <a:r>
              <a:rPr lang="fr-FR" sz="2000" b="1" dirty="0">
                <a:solidFill>
                  <a:schemeClr val="accent5"/>
                </a:solidFill>
                <a:latin typeface="Marianne" panose="02000000000000000000" pitchFamily="2" charset="0"/>
              </a:rPr>
              <a:t>Des outils pour organiser une sensibilisation :</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Un modèle d’invitation </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Un modèle de fiche d’évaluation à chaud des séances de sensibilisation</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 Un modèle de questionnaire de retour d’expérience à 6 mois des séances format long</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Une plaquette de sensibilisation pouvant être remise aux participants, reprenant des messages clés et proposant un outil d’autodiagnostic pour aider les entreprises à situer leurs enjeux en matière de PDUP</a:t>
            </a:r>
          </a:p>
        </p:txBody>
      </p:sp>
      <p:sp>
        <p:nvSpPr>
          <p:cNvPr id="6" name="ZoneTexte 5">
            <a:extLst>
              <a:ext uri="{FF2B5EF4-FFF2-40B4-BE49-F238E27FC236}">
                <a16:creationId xmlns:a16="http://schemas.microsoft.com/office/drawing/2014/main" id="{909E6228-F000-E5A6-3ABC-470C0F9C8456}"/>
              </a:ext>
            </a:extLst>
          </p:cNvPr>
          <p:cNvSpPr txBox="1"/>
          <p:nvPr/>
        </p:nvSpPr>
        <p:spPr>
          <a:xfrm>
            <a:off x="1901541" y="227618"/>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composition du kit</a:t>
            </a:r>
            <a:endParaRPr lang="fr-FR" sz="2800" dirty="0">
              <a:solidFill>
                <a:schemeClr val="bg1"/>
              </a:solidFill>
            </a:endParaRPr>
          </a:p>
        </p:txBody>
      </p:sp>
      <p:pic>
        <p:nvPicPr>
          <p:cNvPr id="3" name="Image 2">
            <a:extLst>
              <a:ext uri="{FF2B5EF4-FFF2-40B4-BE49-F238E27FC236}">
                <a16:creationId xmlns:a16="http://schemas.microsoft.com/office/drawing/2014/main" id="{CC7A0756-7FF7-34E1-B989-01ED4CD77145}"/>
              </a:ext>
            </a:extLst>
          </p:cNvPr>
          <p:cNvPicPr>
            <a:picLocks noChangeAspect="1"/>
          </p:cNvPicPr>
          <p:nvPr/>
        </p:nvPicPr>
        <p:blipFill>
          <a:blip r:embed="rId3"/>
          <a:stretch>
            <a:fillRect/>
          </a:stretch>
        </p:blipFill>
        <p:spPr>
          <a:xfrm>
            <a:off x="9243007" y="4155947"/>
            <a:ext cx="2896012" cy="2702053"/>
          </a:xfrm>
          <a:prstGeom prst="rect">
            <a:avLst/>
          </a:prstGeom>
        </p:spPr>
      </p:pic>
      <p:pic>
        <p:nvPicPr>
          <p:cNvPr id="7" name="Image 6">
            <a:extLst>
              <a:ext uri="{FF2B5EF4-FFF2-40B4-BE49-F238E27FC236}">
                <a16:creationId xmlns:a16="http://schemas.microsoft.com/office/drawing/2014/main" id="{AC44BD36-BF69-F1A9-C3AE-EAF45C748985}"/>
              </a:ext>
            </a:extLst>
          </p:cNvPr>
          <p:cNvPicPr>
            <a:picLocks noChangeAspect="1"/>
          </p:cNvPicPr>
          <p:nvPr/>
        </p:nvPicPr>
        <p:blipFill>
          <a:blip r:embed="rId4"/>
          <a:stretch>
            <a:fillRect/>
          </a:stretch>
        </p:blipFill>
        <p:spPr>
          <a:xfrm>
            <a:off x="6395257" y="2605475"/>
            <a:ext cx="2945173" cy="4007922"/>
          </a:xfrm>
          <a:prstGeom prst="rect">
            <a:avLst/>
          </a:prstGeom>
        </p:spPr>
      </p:pic>
      <p:pic>
        <p:nvPicPr>
          <p:cNvPr id="9" name="Image 8">
            <a:extLst>
              <a:ext uri="{FF2B5EF4-FFF2-40B4-BE49-F238E27FC236}">
                <a16:creationId xmlns:a16="http://schemas.microsoft.com/office/drawing/2014/main" id="{82565C3A-53D1-F2E4-1767-2FB5A4EFCA34}"/>
              </a:ext>
            </a:extLst>
          </p:cNvPr>
          <p:cNvPicPr>
            <a:picLocks noChangeAspect="1"/>
          </p:cNvPicPr>
          <p:nvPr/>
        </p:nvPicPr>
        <p:blipFill>
          <a:blip r:embed="rId5"/>
          <a:stretch>
            <a:fillRect/>
          </a:stretch>
        </p:blipFill>
        <p:spPr>
          <a:xfrm>
            <a:off x="8309552" y="590083"/>
            <a:ext cx="2381461" cy="2025409"/>
          </a:xfrm>
          <a:prstGeom prst="rect">
            <a:avLst/>
          </a:prstGeom>
        </p:spPr>
      </p:pic>
      <p:pic>
        <p:nvPicPr>
          <p:cNvPr id="11" name="Image 10">
            <a:extLst>
              <a:ext uri="{FF2B5EF4-FFF2-40B4-BE49-F238E27FC236}">
                <a16:creationId xmlns:a16="http://schemas.microsoft.com/office/drawing/2014/main" id="{8488B56B-C561-23EA-BF9D-9B7A4455AFA4}"/>
              </a:ext>
            </a:extLst>
          </p:cNvPr>
          <p:cNvPicPr>
            <a:picLocks noChangeAspect="1"/>
          </p:cNvPicPr>
          <p:nvPr/>
        </p:nvPicPr>
        <p:blipFill>
          <a:blip r:embed="rId6"/>
          <a:stretch>
            <a:fillRect/>
          </a:stretch>
        </p:blipFill>
        <p:spPr>
          <a:xfrm>
            <a:off x="9993085" y="1279066"/>
            <a:ext cx="2023176" cy="2631613"/>
          </a:xfrm>
          <a:prstGeom prst="rect">
            <a:avLst/>
          </a:prstGeom>
        </p:spPr>
      </p:pic>
    </p:spTree>
    <p:extLst>
      <p:ext uri="{BB962C8B-B14F-4D97-AF65-F5344CB8AC3E}">
        <p14:creationId xmlns:p14="http://schemas.microsoft.com/office/powerpoint/2010/main" val="1025355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5119249C-1EB0-A306-6D60-16375EFD856C}"/>
              </a:ext>
            </a:extLst>
          </p:cNvPr>
          <p:cNvPicPr>
            <a:picLocks noChangeAspect="1"/>
          </p:cNvPicPr>
          <p:nvPr/>
        </p:nvPicPr>
        <p:blipFill>
          <a:blip r:embed="rId3"/>
          <a:stretch>
            <a:fillRect/>
          </a:stretch>
        </p:blipFill>
        <p:spPr>
          <a:xfrm>
            <a:off x="8217601" y="3842811"/>
            <a:ext cx="3740851" cy="2165147"/>
          </a:xfrm>
          <a:prstGeom prst="rect">
            <a:avLst/>
          </a:prstGeom>
          <a:ln>
            <a:solidFill>
              <a:schemeClr val="accent1"/>
            </a:solidFill>
          </a:ln>
        </p:spPr>
      </p:pic>
      <p:sp>
        <p:nvSpPr>
          <p:cNvPr id="5" name="ZoneTexte 4">
            <a:extLst>
              <a:ext uri="{FF2B5EF4-FFF2-40B4-BE49-F238E27FC236}">
                <a16:creationId xmlns:a16="http://schemas.microsoft.com/office/drawing/2014/main" id="{8F015683-E8F6-942E-24E4-587E84E43D96}"/>
              </a:ext>
            </a:extLst>
          </p:cNvPr>
          <p:cNvSpPr txBox="1"/>
          <p:nvPr/>
        </p:nvSpPr>
        <p:spPr>
          <a:xfrm>
            <a:off x="1106267" y="1756382"/>
            <a:ext cx="4748267" cy="4708981"/>
          </a:xfrm>
          <a:prstGeom prst="rect">
            <a:avLst/>
          </a:prstGeom>
          <a:noFill/>
        </p:spPr>
        <p:txBody>
          <a:bodyPr wrap="square" rtlCol="0">
            <a:spAutoFit/>
          </a:bodyPr>
          <a:lstStyle/>
          <a:p>
            <a:pPr marL="342900" indent="-342900" algn="just">
              <a:buFont typeface="Cambria" panose="02040503050406030204" pitchFamily="18" charset="0"/>
              <a:buChar char="-"/>
            </a:pPr>
            <a:r>
              <a:rPr lang="fr-FR" sz="2000" b="1" dirty="0">
                <a:solidFill>
                  <a:schemeClr val="accent5"/>
                </a:solidFill>
                <a:latin typeface="Marianne" panose="02000000000000000000" pitchFamily="2" charset="0"/>
              </a:rPr>
              <a:t>Des outils pour animer une séance de sensibilisation :</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Une ingénierie d’animation pour organiser facilement sa séance de sensibilisation, ainsi que des outils pédagogiques</a:t>
            </a:r>
          </a:p>
          <a:p>
            <a:pPr marL="800100" lvl="1" indent="-342900" algn="just">
              <a:buFont typeface="Cambria" panose="02040503050406030204" pitchFamily="18" charset="0"/>
              <a:buChar char="-"/>
            </a:pPr>
            <a:r>
              <a:rPr lang="fr-FR" sz="2000" dirty="0">
                <a:solidFill>
                  <a:schemeClr val="accent5"/>
                </a:solidFill>
                <a:latin typeface="Marianne" panose="02000000000000000000" pitchFamily="2" charset="0"/>
              </a:rPr>
              <a:t>Deux formats de diaporama de présentation pour aider à animer cette séance :</a:t>
            </a:r>
          </a:p>
          <a:p>
            <a:pPr marL="1600200" lvl="3" indent="-228600" algn="just">
              <a:buFont typeface="Wingdings" pitchFamily="2" charset="2"/>
              <a:buChar char=""/>
            </a:pPr>
            <a:r>
              <a:rPr lang="fr-FR" sz="2000" dirty="0">
                <a:solidFill>
                  <a:schemeClr val="accent5"/>
                </a:solidFill>
                <a:latin typeface="Marianne" panose="02000000000000000000" pitchFamily="2" charset="0"/>
              </a:rPr>
              <a:t>un format pour une sensibilisation de 30 mn environ,</a:t>
            </a:r>
          </a:p>
          <a:p>
            <a:pPr marL="1600200" lvl="3" indent="-228600" algn="just">
              <a:buFont typeface="Wingdings" pitchFamily="2" charset="2"/>
              <a:buChar char=""/>
            </a:pPr>
            <a:r>
              <a:rPr lang="fr-FR" sz="2000" dirty="0">
                <a:solidFill>
                  <a:schemeClr val="accent5"/>
                </a:solidFill>
                <a:latin typeface="Marianne" panose="02000000000000000000" pitchFamily="2" charset="0"/>
              </a:rPr>
              <a:t>un format long permettant d’aborder le sujet sur 3h environ.</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composition du kit</a:t>
            </a:r>
            <a:endParaRPr lang="fr-FR" sz="2800" dirty="0">
              <a:solidFill>
                <a:schemeClr val="bg1"/>
              </a:solidFill>
            </a:endParaRPr>
          </a:p>
        </p:txBody>
      </p:sp>
      <p:pic>
        <p:nvPicPr>
          <p:cNvPr id="3" name="Image 2">
            <a:extLst>
              <a:ext uri="{FF2B5EF4-FFF2-40B4-BE49-F238E27FC236}">
                <a16:creationId xmlns:a16="http://schemas.microsoft.com/office/drawing/2014/main" id="{8236728D-9EDB-7913-6748-116896BC19EA}"/>
              </a:ext>
            </a:extLst>
          </p:cNvPr>
          <p:cNvPicPr>
            <a:picLocks noChangeAspect="1"/>
          </p:cNvPicPr>
          <p:nvPr/>
        </p:nvPicPr>
        <p:blipFill>
          <a:blip r:embed="rId4"/>
          <a:stretch>
            <a:fillRect/>
          </a:stretch>
        </p:blipFill>
        <p:spPr>
          <a:xfrm>
            <a:off x="6636895" y="4644850"/>
            <a:ext cx="3346108" cy="1931979"/>
          </a:xfrm>
          <a:prstGeom prst="rect">
            <a:avLst/>
          </a:prstGeom>
          <a:ln>
            <a:solidFill>
              <a:schemeClr val="accent1"/>
            </a:solidFill>
          </a:ln>
        </p:spPr>
      </p:pic>
      <p:pic>
        <p:nvPicPr>
          <p:cNvPr id="9" name="Image 8">
            <a:extLst>
              <a:ext uri="{FF2B5EF4-FFF2-40B4-BE49-F238E27FC236}">
                <a16:creationId xmlns:a16="http://schemas.microsoft.com/office/drawing/2014/main" id="{55B6D68D-479F-DD8F-1AAE-3EF3FB90DAD9}"/>
              </a:ext>
            </a:extLst>
          </p:cNvPr>
          <p:cNvPicPr>
            <a:picLocks noChangeAspect="1"/>
          </p:cNvPicPr>
          <p:nvPr/>
        </p:nvPicPr>
        <p:blipFill>
          <a:blip r:embed="rId5"/>
          <a:stretch>
            <a:fillRect/>
          </a:stretch>
        </p:blipFill>
        <p:spPr>
          <a:xfrm>
            <a:off x="6529503" y="1647169"/>
            <a:ext cx="3453500" cy="2165147"/>
          </a:xfrm>
          <a:prstGeom prst="rect">
            <a:avLst/>
          </a:prstGeom>
        </p:spPr>
      </p:pic>
    </p:spTree>
    <p:extLst>
      <p:ext uri="{BB962C8B-B14F-4D97-AF65-F5344CB8AC3E}">
        <p14:creationId xmlns:p14="http://schemas.microsoft.com/office/powerpoint/2010/main" val="1393767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1425798" y="2024124"/>
            <a:ext cx="10751163" cy="4801314"/>
          </a:xfrm>
          <a:prstGeom prst="rect">
            <a:avLst/>
          </a:prstGeom>
          <a:noFill/>
        </p:spPr>
        <p:txBody>
          <a:bodyPr wrap="square" rtlCol="0">
            <a:spAutoFit/>
          </a:bodyPr>
          <a:lstStyle/>
          <a:p>
            <a:pPr algn="just"/>
            <a:endParaRPr lang="fr-FR" sz="2000" dirty="0">
              <a:solidFill>
                <a:schemeClr val="accent5"/>
              </a:solidFill>
              <a:latin typeface="Marianne" panose="02000000000000000000" pitchFamily="2" charset="0"/>
            </a:endParaRPr>
          </a:p>
          <a:p>
            <a:pPr marL="342900" indent="-342900" algn="just">
              <a:buFont typeface="Wingdings" pitchFamily="2" charset="2"/>
              <a:buChar char="ü"/>
            </a:pPr>
            <a:r>
              <a:rPr lang="fr-FR" sz="2000" dirty="0">
                <a:solidFill>
                  <a:schemeClr val="accent5"/>
                </a:solidFill>
                <a:effectLst/>
                <a:latin typeface="Marianne" panose="02000000000000000000" pitchFamily="2" charset="0"/>
              </a:rPr>
              <a:t>La prévention de la désinsertion professionnelle (PDP) renvoie aux </a:t>
            </a:r>
            <a:r>
              <a:rPr lang="fr-FR" sz="2000" b="1" dirty="0">
                <a:solidFill>
                  <a:schemeClr val="accent5"/>
                </a:solidFill>
                <a:effectLst/>
                <a:latin typeface="Marianne" panose="02000000000000000000" pitchFamily="2" charset="0"/>
              </a:rPr>
              <a:t>dispositifs et accompagnements à destination des salariés potentiellement vulnérables du fait d’un état de santé </a:t>
            </a:r>
            <a:r>
              <a:rPr lang="fr-FR" sz="2000" dirty="0">
                <a:solidFill>
                  <a:schemeClr val="accent5"/>
                </a:solidFill>
                <a:effectLst/>
                <a:latin typeface="Marianne" panose="02000000000000000000" pitchFamily="2" charset="0"/>
              </a:rPr>
              <a:t>difficilement compatible avec la poursuite de leur activité (maladies liées ou non au travail, situation de handicap) et pouvant entrainer une exclusion durable de l’emploi.</a:t>
            </a:r>
          </a:p>
          <a:p>
            <a:pPr marL="342900" indent="-342900" algn="just">
              <a:buFont typeface="Wingdings" pitchFamily="2" charset="2"/>
              <a:buChar char="ü"/>
            </a:pPr>
            <a:endParaRPr lang="fr-FR" sz="1200" dirty="0">
              <a:solidFill>
                <a:schemeClr val="accent5"/>
              </a:solidFill>
              <a:effectLst/>
              <a:latin typeface="Marianne" panose="02000000000000000000" pitchFamily="2" charset="0"/>
            </a:endParaRPr>
          </a:p>
          <a:p>
            <a:pPr marL="342900" indent="-342900" algn="just">
              <a:buFont typeface="Wingdings" pitchFamily="2" charset="2"/>
              <a:buChar char="ü"/>
            </a:pPr>
            <a:r>
              <a:rPr lang="fr-FR" sz="2000" dirty="0">
                <a:solidFill>
                  <a:schemeClr val="accent5"/>
                </a:solidFill>
                <a:effectLst/>
                <a:latin typeface="Marianne" panose="02000000000000000000" pitchFamily="2" charset="0"/>
              </a:rPr>
              <a:t>La PDP a pour objectif de </a:t>
            </a:r>
            <a:r>
              <a:rPr lang="fr-FR" sz="2000" b="1" dirty="0">
                <a:solidFill>
                  <a:schemeClr val="accent5"/>
                </a:solidFill>
                <a:effectLst/>
                <a:latin typeface="Marianne" panose="02000000000000000000" pitchFamily="2" charset="0"/>
              </a:rPr>
              <a:t>repérer le plus en amont possible </a:t>
            </a:r>
            <a:r>
              <a:rPr lang="fr-FR" sz="2000" dirty="0">
                <a:solidFill>
                  <a:schemeClr val="accent5"/>
                </a:solidFill>
                <a:effectLst/>
                <a:latin typeface="Marianne" panose="02000000000000000000" pitchFamily="2" charset="0"/>
              </a:rPr>
              <a:t>ce risque et de mettre en place des actions qui permettront de maintenir en emploi le salarié concerné ou de favoriser son retour à l’emploi. Ces dispositifs visent ainsi à limiter les conséquences de l’usure professionnelle et constituent plus largement un levier d’amélioration des conditions de travail, de motivation et d’inclusion des travailleurs.</a:t>
            </a:r>
          </a:p>
          <a:p>
            <a:pPr marL="342900" indent="-342900" algn="just">
              <a:buFont typeface="Wingdings" pitchFamily="2" charset="2"/>
              <a:buChar char="ü"/>
            </a:pPr>
            <a:endParaRPr lang="fr-FR" sz="1200" dirty="0">
              <a:solidFill>
                <a:schemeClr val="accent5"/>
              </a:solidFill>
              <a:latin typeface="Marianne" panose="02000000000000000000" pitchFamily="2" charset="0"/>
            </a:endParaRPr>
          </a:p>
          <a:p>
            <a:pPr marL="342900" indent="-342900" algn="just">
              <a:buFont typeface="Wingdings" pitchFamily="2" charset="2"/>
              <a:buChar char="ü"/>
            </a:pPr>
            <a:r>
              <a:rPr lang="fr-FR" sz="2000" dirty="0">
                <a:solidFill>
                  <a:schemeClr val="accent5"/>
                </a:solidFill>
                <a:effectLst/>
                <a:latin typeface="Marianne" panose="02000000000000000000" pitchFamily="2" charset="0"/>
              </a:rPr>
              <a:t>On parle de PDP mais il est plus juste de parler de PDUP (prévention de la désinsertion et de l’usure professionnelle)</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PDP, de quoi parle-t-on ?</a:t>
            </a:r>
            <a:endParaRPr lang="fr-FR" sz="2800" dirty="0">
              <a:solidFill>
                <a:schemeClr val="bg1"/>
              </a:solidFill>
            </a:endParaRPr>
          </a:p>
        </p:txBody>
      </p:sp>
      <p:pic>
        <p:nvPicPr>
          <p:cNvPr id="2" name="Image 1">
            <a:extLst>
              <a:ext uri="{FF2B5EF4-FFF2-40B4-BE49-F238E27FC236}">
                <a16:creationId xmlns:a16="http://schemas.microsoft.com/office/drawing/2014/main" id="{6ADE8F31-0DDD-98D1-1577-B575D2BEE20F}"/>
              </a:ext>
            </a:extLst>
          </p:cNvPr>
          <p:cNvPicPr>
            <a:picLocks noChangeAspect="1"/>
          </p:cNvPicPr>
          <p:nvPr/>
        </p:nvPicPr>
        <p:blipFill>
          <a:blip r:embed="rId3"/>
          <a:stretch>
            <a:fillRect/>
          </a:stretch>
        </p:blipFill>
        <p:spPr>
          <a:xfrm>
            <a:off x="153152" y="114255"/>
            <a:ext cx="2013272" cy="1908271"/>
          </a:xfrm>
          <a:prstGeom prst="rect">
            <a:avLst/>
          </a:prstGeom>
        </p:spPr>
      </p:pic>
    </p:spTree>
    <p:extLst>
      <p:ext uri="{BB962C8B-B14F-4D97-AF65-F5344CB8AC3E}">
        <p14:creationId xmlns:p14="http://schemas.microsoft.com/office/powerpoint/2010/main" val="1843026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5215594" y="2203291"/>
            <a:ext cx="6790359" cy="4832092"/>
          </a:xfrm>
          <a:prstGeom prst="rect">
            <a:avLst/>
          </a:prstGeom>
          <a:noFill/>
        </p:spPr>
        <p:txBody>
          <a:bodyPr wrap="square" rtlCol="0">
            <a:spAutoFit/>
          </a:bodyPr>
          <a:lstStyle/>
          <a:p>
            <a:pPr lvl="0" algn="just"/>
            <a:r>
              <a:rPr lang="fr-FR" sz="2400" b="1" dirty="0">
                <a:solidFill>
                  <a:schemeClr val="accent5"/>
                </a:solidFill>
                <a:latin typeface="Marianne" panose="02000000000000000000" pitchFamily="2" charset="0"/>
              </a:rPr>
              <a:t>Un contexte qui concerne toutes les entreprises</a:t>
            </a:r>
          </a:p>
          <a:p>
            <a:pPr lvl="0" algn="just"/>
            <a:endParaRPr lang="fr-FR" sz="1050" b="1" dirty="0">
              <a:solidFill>
                <a:schemeClr val="accent5"/>
              </a:solidFill>
              <a:latin typeface="Marianne" panose="02000000000000000000" pitchFamily="2" charset="0"/>
            </a:endParaRPr>
          </a:p>
          <a:p>
            <a:pPr marL="285750" indent="-285750" algn="just">
              <a:buFont typeface="Arial" panose="020B0604020202020204" pitchFamily="34" charset="0"/>
              <a:buChar char="•"/>
            </a:pPr>
            <a:r>
              <a:rPr lang="fr-FR" dirty="0">
                <a:solidFill>
                  <a:schemeClr val="accent5"/>
                </a:solidFill>
                <a:latin typeface="Marianne" panose="02000000000000000000" pitchFamily="2" charset="0"/>
              </a:rPr>
              <a:t>Enjeu très important pour les entreprises de maintenir durablement leurs activités par la </a:t>
            </a:r>
            <a:r>
              <a:rPr lang="fr-FR" b="1" dirty="0">
                <a:solidFill>
                  <a:schemeClr val="accent5"/>
                </a:solidFill>
                <a:latin typeface="Marianne" panose="02000000000000000000" pitchFamily="2" charset="0"/>
              </a:rPr>
              <a:t>préservation des compétences</a:t>
            </a:r>
          </a:p>
          <a:p>
            <a:pPr marL="742950" lvl="1" indent="-285750" algn="just">
              <a:buFont typeface="Arial" panose="020B0604020202020204" pitchFamily="34" charset="0"/>
              <a:buChar char="•"/>
            </a:pPr>
            <a:r>
              <a:rPr lang="fr-FR" dirty="0">
                <a:solidFill>
                  <a:schemeClr val="accent5"/>
                </a:solidFill>
                <a:latin typeface="Marianne" panose="02000000000000000000" pitchFamily="2" charset="0"/>
              </a:rPr>
              <a:t>Dans un contexte d’allongement de la vie professionnelle</a:t>
            </a:r>
          </a:p>
          <a:p>
            <a:pPr marL="742950" lvl="1" indent="-285750" algn="just">
              <a:buFont typeface="Arial" panose="020B0604020202020204" pitchFamily="34" charset="0"/>
              <a:buChar char="•"/>
            </a:pPr>
            <a:r>
              <a:rPr lang="fr-FR" dirty="0">
                <a:solidFill>
                  <a:schemeClr val="accent5"/>
                </a:solidFill>
                <a:latin typeface="Marianne" panose="02000000000000000000" pitchFamily="2" charset="0"/>
              </a:rPr>
              <a:t>Dans un contexte de mutation du travail avec l’apparition de contraintes qui peuvent rendre difficilement tenable le travail pour les salariés les plus fragiles</a:t>
            </a:r>
          </a:p>
          <a:p>
            <a:pPr marL="742950" lvl="1" indent="-285750" algn="just">
              <a:buFont typeface="Arial" panose="020B0604020202020204" pitchFamily="34" charset="0"/>
              <a:buChar char="•"/>
            </a:pPr>
            <a:r>
              <a:rPr lang="fr-FR" dirty="0">
                <a:solidFill>
                  <a:schemeClr val="accent5"/>
                </a:solidFill>
                <a:latin typeface="Marianne" panose="02000000000000000000" pitchFamily="2" charset="0"/>
              </a:rPr>
              <a:t>Dans un contexte de métier en tension, de difficultés de recrutement </a:t>
            </a:r>
          </a:p>
          <a:p>
            <a:pPr marL="742950" lvl="1" indent="-285750" algn="just">
              <a:buFont typeface="Arial" panose="020B0604020202020204" pitchFamily="34" charset="0"/>
              <a:buChar char="•"/>
            </a:pPr>
            <a:endParaRPr lang="fr-FR" sz="1050" dirty="0">
              <a:solidFill>
                <a:schemeClr val="accent5"/>
              </a:solidFill>
              <a:latin typeface="Marianne" panose="02000000000000000000" pitchFamily="2" charset="0"/>
            </a:endParaRPr>
          </a:p>
          <a:p>
            <a:pPr marL="285750" indent="-285750" algn="just">
              <a:buFont typeface="Arial" panose="020B0604020202020204" pitchFamily="34" charset="0"/>
              <a:buChar char="•"/>
            </a:pPr>
            <a:r>
              <a:rPr lang="fr-FR" dirty="0">
                <a:solidFill>
                  <a:schemeClr val="accent5"/>
                </a:solidFill>
                <a:latin typeface="Marianne" panose="02000000000000000000" pitchFamily="2" charset="0"/>
              </a:rPr>
              <a:t>Des priorités d’actions nationales : Plan Santé Travail, loi du 2 aout 2021 sur la santé au travail</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Pourquoi parler de PDUP ?</a:t>
            </a:r>
            <a:endParaRPr lang="fr-FR" sz="2800" dirty="0">
              <a:solidFill>
                <a:schemeClr val="bg1"/>
              </a:solidFill>
            </a:endParaRPr>
          </a:p>
        </p:txBody>
      </p:sp>
      <p:pic>
        <p:nvPicPr>
          <p:cNvPr id="4" name="Image 3">
            <a:extLst>
              <a:ext uri="{FF2B5EF4-FFF2-40B4-BE49-F238E27FC236}">
                <a16:creationId xmlns:a16="http://schemas.microsoft.com/office/drawing/2014/main" id="{40AF7329-0CFA-72BF-9314-CF46DEE85508}"/>
              </a:ext>
            </a:extLst>
          </p:cNvPr>
          <p:cNvPicPr>
            <a:picLocks noChangeAspect="1"/>
          </p:cNvPicPr>
          <p:nvPr/>
        </p:nvPicPr>
        <p:blipFill>
          <a:blip r:embed="rId3"/>
          <a:stretch>
            <a:fillRect/>
          </a:stretch>
        </p:blipFill>
        <p:spPr>
          <a:xfrm>
            <a:off x="1" y="1505244"/>
            <a:ext cx="5093752" cy="5352756"/>
          </a:xfrm>
          <a:prstGeom prst="rect">
            <a:avLst/>
          </a:prstGeom>
        </p:spPr>
      </p:pic>
    </p:spTree>
    <p:extLst>
      <p:ext uri="{BB962C8B-B14F-4D97-AF65-F5344CB8AC3E}">
        <p14:creationId xmlns:p14="http://schemas.microsoft.com/office/powerpoint/2010/main" val="2882290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161181" y="2013228"/>
            <a:ext cx="4392486" cy="2523768"/>
          </a:xfrm>
          <a:prstGeom prst="rect">
            <a:avLst/>
          </a:prstGeom>
          <a:solidFill>
            <a:schemeClr val="bg1"/>
          </a:solidFill>
        </p:spPr>
        <p:txBody>
          <a:bodyPr wrap="square" rtlCol="0">
            <a:spAutoFit/>
          </a:bodyPr>
          <a:lstStyle/>
          <a:p>
            <a:pPr lvl="0"/>
            <a:endParaRPr lang="fr-FR" sz="2000" b="1" dirty="0">
              <a:solidFill>
                <a:srgbClr val="65AECC"/>
              </a:solidFill>
              <a:latin typeface="Marianne" panose="02000000000000000000" pitchFamily="2" charset="0"/>
            </a:endParaRPr>
          </a:p>
          <a:p>
            <a:pPr lvl="0"/>
            <a:r>
              <a:rPr lang="fr-FR" sz="2000" b="1" dirty="0">
                <a:solidFill>
                  <a:srgbClr val="65AECC"/>
                </a:solidFill>
                <a:latin typeface="Marianne" panose="02000000000000000000" pitchFamily="2" charset="0"/>
              </a:rPr>
              <a:t>Une cellule de prévention de la désinsertion professionnelle dans chaque service de prévention et de santé au travail interentreprise (SPSTI)</a:t>
            </a:r>
          </a:p>
          <a:p>
            <a:pPr lvl="0"/>
            <a:endParaRPr lang="fr-FR" sz="2000" b="1" dirty="0">
              <a:solidFill>
                <a:srgbClr val="65AECC"/>
              </a:solidFill>
              <a:latin typeface="Marianne" panose="02000000000000000000" pitchFamily="2" charset="0"/>
            </a:endParaRPr>
          </a:p>
          <a:p>
            <a:pPr lvl="0"/>
            <a:endParaRPr lang="fr-FR" b="1" dirty="0">
              <a:solidFill>
                <a:srgbClr val="65AECC"/>
              </a:solidFill>
              <a:latin typeface="Marianne" panose="02000000000000000000" pitchFamily="2" charset="0"/>
            </a:endParaRP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les acteurs mobilisables</a:t>
            </a:r>
            <a:endParaRPr lang="fr-FR" sz="2800" dirty="0">
              <a:solidFill>
                <a:schemeClr val="bg1"/>
              </a:solidFill>
            </a:endParaRPr>
          </a:p>
        </p:txBody>
      </p:sp>
      <p:pic>
        <p:nvPicPr>
          <p:cNvPr id="3" name="Image 2">
            <a:extLst>
              <a:ext uri="{FF2B5EF4-FFF2-40B4-BE49-F238E27FC236}">
                <a16:creationId xmlns:a16="http://schemas.microsoft.com/office/drawing/2014/main" id="{BB599655-8092-62F2-0137-BF689A917F1B}"/>
              </a:ext>
            </a:extLst>
          </p:cNvPr>
          <p:cNvPicPr>
            <a:picLocks noChangeAspect="1"/>
          </p:cNvPicPr>
          <p:nvPr/>
        </p:nvPicPr>
        <p:blipFill>
          <a:blip r:embed="rId3"/>
          <a:stretch>
            <a:fillRect/>
          </a:stretch>
        </p:blipFill>
        <p:spPr>
          <a:xfrm>
            <a:off x="4433108" y="1537530"/>
            <a:ext cx="4090285" cy="2846389"/>
          </a:xfrm>
          <a:prstGeom prst="rect">
            <a:avLst/>
          </a:prstGeom>
        </p:spPr>
      </p:pic>
      <p:sp>
        <p:nvSpPr>
          <p:cNvPr id="4" name="ZoneTexte 3">
            <a:extLst>
              <a:ext uri="{FF2B5EF4-FFF2-40B4-BE49-F238E27FC236}">
                <a16:creationId xmlns:a16="http://schemas.microsoft.com/office/drawing/2014/main" id="{C04031A4-8377-9D8F-BA23-CE130DEAC611}"/>
              </a:ext>
            </a:extLst>
          </p:cNvPr>
          <p:cNvSpPr txBox="1"/>
          <p:nvPr/>
        </p:nvSpPr>
        <p:spPr>
          <a:xfrm>
            <a:off x="0" y="6604084"/>
            <a:ext cx="1739579" cy="253916"/>
          </a:xfrm>
          <a:prstGeom prst="rect">
            <a:avLst/>
          </a:prstGeom>
          <a:noFill/>
        </p:spPr>
        <p:txBody>
          <a:bodyPr wrap="none" rtlCol="0">
            <a:spAutoFit/>
          </a:bodyPr>
          <a:lstStyle/>
          <a:p>
            <a:r>
              <a:rPr lang="fr-FR" sz="1050" dirty="0">
                <a:latin typeface="Marianne" panose="02000000000000000000" pitchFamily="2" charset="0"/>
              </a:rPr>
              <a:t>Source : PRST Occitanie</a:t>
            </a:r>
          </a:p>
        </p:txBody>
      </p:sp>
      <p:graphicFrame>
        <p:nvGraphicFramePr>
          <p:cNvPr id="7" name="Diagramme 6">
            <a:extLst>
              <a:ext uri="{FF2B5EF4-FFF2-40B4-BE49-F238E27FC236}">
                <a16:creationId xmlns:a16="http://schemas.microsoft.com/office/drawing/2014/main" id="{F13A4E75-1BC2-5705-BEC5-D7E6E34442FE}"/>
              </a:ext>
            </a:extLst>
          </p:cNvPr>
          <p:cNvGraphicFramePr/>
          <p:nvPr/>
        </p:nvGraphicFramePr>
        <p:xfrm>
          <a:off x="7638334" y="2900659"/>
          <a:ext cx="5289454" cy="39951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Flèche droite rayée 10">
            <a:extLst>
              <a:ext uri="{FF2B5EF4-FFF2-40B4-BE49-F238E27FC236}">
                <a16:creationId xmlns:a16="http://schemas.microsoft.com/office/drawing/2014/main" id="{737061BE-8FFE-11E4-1AAD-A0C52AC8FB33}"/>
              </a:ext>
            </a:extLst>
          </p:cNvPr>
          <p:cNvSpPr/>
          <p:nvPr/>
        </p:nvSpPr>
        <p:spPr>
          <a:xfrm rot="12409530">
            <a:off x="8491952" y="2498251"/>
            <a:ext cx="1234371" cy="689317"/>
          </a:xfrm>
          <a:prstGeom prst="stripedRightArrow">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ZoneTexte 11">
            <a:extLst>
              <a:ext uri="{FF2B5EF4-FFF2-40B4-BE49-F238E27FC236}">
                <a16:creationId xmlns:a16="http://schemas.microsoft.com/office/drawing/2014/main" id="{8B14420F-4CFE-55D3-C86D-8394FCD1B7AD}"/>
              </a:ext>
            </a:extLst>
          </p:cNvPr>
          <p:cNvSpPr txBox="1"/>
          <p:nvPr/>
        </p:nvSpPr>
        <p:spPr>
          <a:xfrm>
            <a:off x="157286" y="4217296"/>
            <a:ext cx="8245547" cy="2277547"/>
          </a:xfrm>
          <a:prstGeom prst="rect">
            <a:avLst/>
          </a:prstGeom>
          <a:solidFill>
            <a:schemeClr val="bg1"/>
          </a:solidFill>
        </p:spPr>
        <p:txBody>
          <a:bodyPr wrap="square" rtlCol="0">
            <a:spAutoFit/>
          </a:bodyPr>
          <a:lstStyle/>
          <a:p>
            <a:pPr lvl="0"/>
            <a:endParaRPr lang="fr-FR" sz="1600" b="1" dirty="0">
              <a:solidFill>
                <a:srgbClr val="65AECC"/>
              </a:solidFill>
              <a:latin typeface="Marianne" panose="02000000000000000000" pitchFamily="2" charset="0"/>
            </a:endParaRPr>
          </a:p>
          <a:p>
            <a:pPr marL="342900" indent="-342900">
              <a:buFont typeface="Wingdings" pitchFamily="2" charset="2"/>
              <a:buChar char="Ø"/>
            </a:pPr>
            <a:r>
              <a:rPr lang="fr-FR" dirty="0">
                <a:solidFill>
                  <a:srgbClr val="65AECC"/>
                </a:solidFill>
                <a:latin typeface="Marianne" panose="02000000000000000000" pitchFamily="2" charset="0"/>
              </a:rPr>
              <a:t>Rôle de coordination du maintien dans l’emploi (dans l’entreprise avec aménagement de poste/reclassement) ou en emploi (hors entreprise actuelle) en lien avec des partenaires extérieurs (organismes d’Assurance Maladie, CAP emploi...) </a:t>
            </a:r>
          </a:p>
          <a:p>
            <a:pPr marL="342900" lvl="0" indent="-342900">
              <a:buFont typeface="Wingdings" pitchFamily="2" charset="2"/>
              <a:buChar char="Ø"/>
            </a:pPr>
            <a:r>
              <a:rPr lang="fr-FR" dirty="0">
                <a:solidFill>
                  <a:srgbClr val="65AECC"/>
                </a:solidFill>
                <a:latin typeface="Marianne" panose="02000000000000000000" pitchFamily="2" charset="0"/>
              </a:rPr>
              <a:t>Rôle de repérage des risques dans les entreprises et les secteurs d’activités générateurs de phénomènes de désinsertion professionnelle </a:t>
            </a:r>
            <a:r>
              <a:rPr lang="fr-FR">
                <a:solidFill>
                  <a:srgbClr val="65AECC"/>
                </a:solidFill>
                <a:latin typeface="Marianne" panose="02000000000000000000" pitchFamily="2" charset="0"/>
              </a:rPr>
              <a:t>et rôle d’accompagnement </a:t>
            </a:r>
            <a:r>
              <a:rPr lang="fr-FR" dirty="0">
                <a:solidFill>
                  <a:srgbClr val="65AECC"/>
                </a:solidFill>
                <a:latin typeface="Marianne" panose="02000000000000000000" pitchFamily="2" charset="0"/>
              </a:rPr>
              <a:t>collectif</a:t>
            </a:r>
          </a:p>
        </p:txBody>
      </p:sp>
    </p:spTree>
    <p:extLst>
      <p:ext uri="{BB962C8B-B14F-4D97-AF65-F5344CB8AC3E}">
        <p14:creationId xmlns:p14="http://schemas.microsoft.com/office/powerpoint/2010/main" val="3618424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428745" y="2151091"/>
            <a:ext cx="8370277" cy="4401205"/>
          </a:xfrm>
          <a:prstGeom prst="rect">
            <a:avLst/>
          </a:prstGeom>
          <a:solidFill>
            <a:schemeClr val="bg1"/>
          </a:solidFill>
        </p:spPr>
        <p:txBody>
          <a:bodyPr wrap="square" rtlCol="0">
            <a:spAutoFit/>
          </a:bodyPr>
          <a:lstStyle/>
          <a:p>
            <a:pPr marL="342900" lvl="0" indent="-342900" algn="just">
              <a:buFontTx/>
              <a:buChar char="-"/>
            </a:pPr>
            <a:r>
              <a:rPr lang="fr-FR" sz="2400" b="1" dirty="0">
                <a:solidFill>
                  <a:srgbClr val="65AECC"/>
                </a:solidFill>
                <a:latin typeface="Marianne" panose="02000000000000000000" pitchFamily="2" charset="0"/>
              </a:rPr>
              <a:t>La PDP ne concerne que les salariés qui ont des problèmes de santé</a:t>
            </a:r>
          </a:p>
          <a:p>
            <a:pPr marL="342900" lvl="0" indent="-342900" algn="just">
              <a:buFontTx/>
              <a:buChar char="-"/>
            </a:pPr>
            <a:endParaRPr lang="fr-FR" sz="1000" b="1" dirty="0">
              <a:solidFill>
                <a:srgbClr val="65AECC"/>
              </a:solidFill>
              <a:latin typeface="Marianne" panose="02000000000000000000" pitchFamily="2" charset="0"/>
            </a:endParaRPr>
          </a:p>
          <a:p>
            <a:pPr marL="342900" lvl="0" indent="-342900" algn="just">
              <a:buFontTx/>
              <a:buChar char="-"/>
            </a:pPr>
            <a:r>
              <a:rPr lang="fr-FR" sz="2400" b="1" dirty="0">
                <a:solidFill>
                  <a:srgbClr val="65AECC"/>
                </a:solidFill>
                <a:latin typeface="Marianne" panose="02000000000000000000" pitchFamily="2" charset="0"/>
              </a:rPr>
              <a:t>Il est nécessaire que le salarié soit reconnu travailleur handicapé pour pouvoir agir</a:t>
            </a:r>
          </a:p>
          <a:p>
            <a:pPr marL="342900" lvl="0" indent="-342900" algn="just">
              <a:buFontTx/>
              <a:buChar char="-"/>
            </a:pPr>
            <a:endParaRPr lang="fr-FR" sz="1000" b="1" dirty="0">
              <a:solidFill>
                <a:srgbClr val="65AECC"/>
              </a:solidFill>
              <a:latin typeface="Marianne" panose="02000000000000000000" pitchFamily="2" charset="0"/>
            </a:endParaRPr>
          </a:p>
          <a:p>
            <a:pPr marL="342900" lvl="0" indent="-342900" algn="just">
              <a:buFontTx/>
              <a:buChar char="-"/>
            </a:pPr>
            <a:r>
              <a:rPr lang="fr-FR" sz="2400" b="1" dirty="0">
                <a:solidFill>
                  <a:srgbClr val="65AECC"/>
                </a:solidFill>
                <a:latin typeface="Marianne" panose="02000000000000000000" pitchFamily="2" charset="0"/>
              </a:rPr>
              <a:t>L’employeur ne peut rien faire tant que le salarié est en arrêt de travail</a:t>
            </a:r>
          </a:p>
          <a:p>
            <a:pPr marL="342900" lvl="0" indent="-342900" algn="just">
              <a:buFontTx/>
              <a:buChar char="-"/>
            </a:pPr>
            <a:endParaRPr lang="fr-FR" sz="1000" b="1" dirty="0">
              <a:solidFill>
                <a:srgbClr val="65AECC"/>
              </a:solidFill>
              <a:latin typeface="Marianne" panose="02000000000000000000" pitchFamily="2" charset="0"/>
            </a:endParaRPr>
          </a:p>
          <a:p>
            <a:pPr marL="342900" indent="-342900" algn="just">
              <a:buFontTx/>
              <a:buChar char="-"/>
            </a:pPr>
            <a:r>
              <a:rPr lang="fr-FR" sz="2400" b="1" dirty="0">
                <a:solidFill>
                  <a:srgbClr val="65AECC"/>
                </a:solidFill>
                <a:latin typeface="Marianne" panose="02000000000000000000" pitchFamily="2" charset="0"/>
              </a:rPr>
              <a:t>Un salarié doit faire état de son problème de santé auprès de son employeur</a:t>
            </a:r>
          </a:p>
          <a:p>
            <a:pPr marL="342900" indent="-342900" algn="just">
              <a:buFontTx/>
              <a:buChar char="-"/>
            </a:pPr>
            <a:endParaRPr lang="fr-FR" sz="1000" b="1" dirty="0">
              <a:solidFill>
                <a:srgbClr val="65AECC"/>
              </a:solidFill>
              <a:latin typeface="Marianne" panose="02000000000000000000" pitchFamily="2" charset="0"/>
            </a:endParaRPr>
          </a:p>
          <a:p>
            <a:pPr marL="342900" indent="-342900" algn="just">
              <a:buFontTx/>
              <a:buChar char="-"/>
            </a:pPr>
            <a:r>
              <a:rPr lang="fr-FR" sz="2400" b="1" dirty="0">
                <a:solidFill>
                  <a:srgbClr val="65AECC"/>
                </a:solidFill>
                <a:latin typeface="Marianne" panose="02000000000000000000" pitchFamily="2" charset="0"/>
              </a:rPr>
              <a:t>J’ai besoin de connaître la pathologie de la personne pour aménager son poste  </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5" y="435916"/>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Un quizz pour aller plus loin</a:t>
            </a:r>
            <a:endParaRPr lang="fr-FR" sz="2800" dirty="0">
              <a:solidFill>
                <a:schemeClr val="bg1"/>
              </a:solidFill>
            </a:endParaRPr>
          </a:p>
        </p:txBody>
      </p:sp>
      <p:pic>
        <p:nvPicPr>
          <p:cNvPr id="4" name="Image 3">
            <a:extLst>
              <a:ext uri="{FF2B5EF4-FFF2-40B4-BE49-F238E27FC236}">
                <a16:creationId xmlns:a16="http://schemas.microsoft.com/office/drawing/2014/main" id="{FB07C616-9D88-064D-5A4C-CE8A06F2F7C6}"/>
              </a:ext>
            </a:extLst>
          </p:cNvPr>
          <p:cNvPicPr>
            <a:picLocks noChangeAspect="1"/>
          </p:cNvPicPr>
          <p:nvPr/>
        </p:nvPicPr>
        <p:blipFill>
          <a:blip r:embed="rId3"/>
          <a:stretch>
            <a:fillRect/>
          </a:stretch>
        </p:blipFill>
        <p:spPr>
          <a:xfrm>
            <a:off x="8998345" y="2016010"/>
            <a:ext cx="1634197" cy="811861"/>
          </a:xfrm>
          <a:prstGeom prst="rect">
            <a:avLst/>
          </a:prstGeom>
        </p:spPr>
      </p:pic>
      <p:pic>
        <p:nvPicPr>
          <p:cNvPr id="7" name="Image 6">
            <a:extLst>
              <a:ext uri="{FF2B5EF4-FFF2-40B4-BE49-F238E27FC236}">
                <a16:creationId xmlns:a16="http://schemas.microsoft.com/office/drawing/2014/main" id="{636A73CF-24A6-2E05-5B28-CE82D4C0C891}"/>
              </a:ext>
            </a:extLst>
          </p:cNvPr>
          <p:cNvPicPr>
            <a:picLocks noChangeAspect="1"/>
          </p:cNvPicPr>
          <p:nvPr/>
        </p:nvPicPr>
        <p:blipFill>
          <a:blip r:embed="rId3"/>
          <a:stretch>
            <a:fillRect/>
          </a:stretch>
        </p:blipFill>
        <p:spPr>
          <a:xfrm>
            <a:off x="8998343" y="2869840"/>
            <a:ext cx="1634197" cy="811861"/>
          </a:xfrm>
          <a:prstGeom prst="rect">
            <a:avLst/>
          </a:prstGeom>
        </p:spPr>
      </p:pic>
      <p:pic>
        <p:nvPicPr>
          <p:cNvPr id="8" name="Image 7">
            <a:extLst>
              <a:ext uri="{FF2B5EF4-FFF2-40B4-BE49-F238E27FC236}">
                <a16:creationId xmlns:a16="http://schemas.microsoft.com/office/drawing/2014/main" id="{5D01F7CD-B1B8-C3B5-0340-269E9F4B4D18}"/>
              </a:ext>
            </a:extLst>
          </p:cNvPr>
          <p:cNvPicPr>
            <a:picLocks noChangeAspect="1"/>
          </p:cNvPicPr>
          <p:nvPr/>
        </p:nvPicPr>
        <p:blipFill>
          <a:blip r:embed="rId3"/>
          <a:stretch>
            <a:fillRect/>
          </a:stretch>
        </p:blipFill>
        <p:spPr>
          <a:xfrm>
            <a:off x="8998344" y="3681701"/>
            <a:ext cx="1634197" cy="811861"/>
          </a:xfrm>
          <a:prstGeom prst="rect">
            <a:avLst/>
          </a:prstGeom>
        </p:spPr>
      </p:pic>
      <p:pic>
        <p:nvPicPr>
          <p:cNvPr id="9" name="Image 8">
            <a:extLst>
              <a:ext uri="{FF2B5EF4-FFF2-40B4-BE49-F238E27FC236}">
                <a16:creationId xmlns:a16="http://schemas.microsoft.com/office/drawing/2014/main" id="{C4006991-1B86-C4B6-CF8B-F975D942BA54}"/>
              </a:ext>
            </a:extLst>
          </p:cNvPr>
          <p:cNvPicPr>
            <a:picLocks noChangeAspect="1"/>
          </p:cNvPicPr>
          <p:nvPr/>
        </p:nvPicPr>
        <p:blipFill>
          <a:blip r:embed="rId3"/>
          <a:stretch>
            <a:fillRect/>
          </a:stretch>
        </p:blipFill>
        <p:spPr>
          <a:xfrm>
            <a:off x="8998345" y="4645962"/>
            <a:ext cx="1634197" cy="811861"/>
          </a:xfrm>
          <a:prstGeom prst="rect">
            <a:avLst/>
          </a:prstGeom>
        </p:spPr>
      </p:pic>
      <p:pic>
        <p:nvPicPr>
          <p:cNvPr id="10" name="Image 9">
            <a:extLst>
              <a:ext uri="{FF2B5EF4-FFF2-40B4-BE49-F238E27FC236}">
                <a16:creationId xmlns:a16="http://schemas.microsoft.com/office/drawing/2014/main" id="{F1850893-71B6-5D68-E9E0-0D9027835CCD}"/>
              </a:ext>
            </a:extLst>
          </p:cNvPr>
          <p:cNvPicPr>
            <a:picLocks noChangeAspect="1"/>
          </p:cNvPicPr>
          <p:nvPr/>
        </p:nvPicPr>
        <p:blipFill>
          <a:blip r:embed="rId3"/>
          <a:stretch>
            <a:fillRect/>
          </a:stretch>
        </p:blipFill>
        <p:spPr>
          <a:xfrm>
            <a:off x="8998345" y="5610223"/>
            <a:ext cx="1634197" cy="811861"/>
          </a:xfrm>
          <a:prstGeom prst="rect">
            <a:avLst/>
          </a:prstGeom>
        </p:spPr>
      </p:pic>
    </p:spTree>
    <p:extLst>
      <p:ext uri="{BB962C8B-B14F-4D97-AF65-F5344CB8AC3E}">
        <p14:creationId xmlns:p14="http://schemas.microsoft.com/office/powerpoint/2010/main" val="2634109709"/>
      </p:ext>
    </p:extLst>
  </p:cSld>
  <p:clrMapOvr>
    <a:masterClrMapping/>
  </p:clrMapOvr>
</p:sld>
</file>

<file path=ppt/theme/theme1.xml><?xml version="1.0" encoding="utf-8"?>
<a:theme xmlns:a="http://schemas.openxmlformats.org/drawingml/2006/main" name="2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c8ed0d54-54d7-4498-9042-bf1d68447b7b}" enabled="1" method="Privileged" siteId="{7512341a-42c3-44bb-beee-e013048f1248}" contentBits="0" removed="0"/>
</clbl:labelList>
</file>

<file path=docProps/app.xml><?xml version="1.0" encoding="utf-8"?>
<Properties xmlns="http://schemas.openxmlformats.org/officeDocument/2006/extended-properties" xmlns:vt="http://schemas.openxmlformats.org/officeDocument/2006/docPropsVTypes">
  <TotalTime>19771</TotalTime>
  <Words>1849</Words>
  <Application>Microsoft Macintosh PowerPoint</Application>
  <PresentationFormat>Grand écran</PresentationFormat>
  <Paragraphs>211</Paragraphs>
  <Slides>18</Slides>
  <Notes>18</Notes>
  <HiddenSlides>0</HiddenSlides>
  <MMClips>0</MMClips>
  <ScaleCrop>false</ScaleCrop>
  <HeadingPairs>
    <vt:vector size="6" baseType="variant">
      <vt:variant>
        <vt:lpstr>Polices utilisées</vt:lpstr>
      </vt:variant>
      <vt:variant>
        <vt:i4>11</vt:i4>
      </vt:variant>
      <vt:variant>
        <vt:lpstr>Thème</vt:lpstr>
      </vt:variant>
      <vt:variant>
        <vt:i4>3</vt:i4>
      </vt:variant>
      <vt:variant>
        <vt:lpstr>Titres des diapositives</vt:lpstr>
      </vt:variant>
      <vt:variant>
        <vt:i4>18</vt:i4>
      </vt:variant>
    </vt:vector>
  </HeadingPairs>
  <TitlesOfParts>
    <vt:vector size="32" baseType="lpstr">
      <vt:lpstr>Aptos</vt:lpstr>
      <vt:lpstr>Arial</vt:lpstr>
      <vt:lpstr>Calibri</vt:lpstr>
      <vt:lpstr>Calibri Light</vt:lpstr>
      <vt:lpstr>Cambria</vt:lpstr>
      <vt:lpstr>Fieldwork 05 Geo Demibold</vt:lpstr>
      <vt:lpstr>Helvetica</vt:lpstr>
      <vt:lpstr>Marianne</vt:lpstr>
      <vt:lpstr>opensans-regular</vt:lpstr>
      <vt:lpstr>Segoe UI</vt:lpstr>
      <vt:lpstr>Wingdings</vt:lpstr>
      <vt:lpstr>2_Thème Office</vt:lpstr>
      <vt:lpstr>Thème Office</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leviers du dialogue social  pour agir sur la PDUP</vt:lpstr>
      <vt:lpstr>Les leviers du dialogue social pour agir sur la PDUP</vt:lpstr>
      <vt:lpstr>Présentation PowerPoint</vt:lpstr>
      <vt:lpstr>Votre feuille de route</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c.levrat</dc:creator>
  <cp:lastModifiedBy>c.levrat</cp:lastModifiedBy>
  <cp:revision>93</cp:revision>
  <dcterms:created xsi:type="dcterms:W3CDTF">2024-03-22T15:20:09Z</dcterms:created>
  <dcterms:modified xsi:type="dcterms:W3CDTF">2025-01-30T14:58:31Z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Restreint, diffusion restreinte à l’interne de la Branche Retraite</vt:lpwstr>
  </property>
</Properties>
</file>