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6.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4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 id="2147483684" r:id="rId2"/>
    <p:sldMasterId id="2147483660" r:id="rId3"/>
  </p:sldMasterIdLst>
  <p:notesMasterIdLst>
    <p:notesMasterId r:id="rId48"/>
  </p:notesMasterIdLst>
  <p:sldIdLst>
    <p:sldId id="256" r:id="rId4"/>
    <p:sldId id="257" r:id="rId5"/>
    <p:sldId id="264" r:id="rId6"/>
    <p:sldId id="265" r:id="rId7"/>
    <p:sldId id="282" r:id="rId8"/>
    <p:sldId id="281" r:id="rId9"/>
    <p:sldId id="275" r:id="rId10"/>
    <p:sldId id="273" r:id="rId11"/>
    <p:sldId id="274" r:id="rId12"/>
    <p:sldId id="1698" r:id="rId13"/>
    <p:sldId id="279" r:id="rId14"/>
    <p:sldId id="276" r:id="rId15"/>
    <p:sldId id="286" r:id="rId16"/>
    <p:sldId id="277" r:id="rId17"/>
    <p:sldId id="283" r:id="rId18"/>
    <p:sldId id="284" r:id="rId19"/>
    <p:sldId id="285" r:id="rId20"/>
    <p:sldId id="1696" r:id="rId21"/>
    <p:sldId id="1700" r:id="rId22"/>
    <p:sldId id="1701" r:id="rId23"/>
    <p:sldId id="288" r:id="rId24"/>
    <p:sldId id="266" r:id="rId25"/>
    <p:sldId id="1694" r:id="rId26"/>
    <p:sldId id="278" r:id="rId27"/>
    <p:sldId id="1695" r:id="rId28"/>
    <p:sldId id="1697" r:id="rId29"/>
    <p:sldId id="369" r:id="rId30"/>
    <p:sldId id="1699" r:id="rId31"/>
    <p:sldId id="267" r:id="rId32"/>
    <p:sldId id="1686" r:id="rId33"/>
    <p:sldId id="1685" r:id="rId34"/>
    <p:sldId id="372" r:id="rId35"/>
    <p:sldId id="268" r:id="rId36"/>
    <p:sldId id="1687" r:id="rId37"/>
    <p:sldId id="1688" r:id="rId38"/>
    <p:sldId id="1689" r:id="rId39"/>
    <p:sldId id="1690" r:id="rId40"/>
    <p:sldId id="1691" r:id="rId41"/>
    <p:sldId id="1692" r:id="rId42"/>
    <p:sldId id="1693" r:id="rId43"/>
    <p:sldId id="269" r:id="rId44"/>
    <p:sldId id="270" r:id="rId45"/>
    <p:sldId id="271" r:id="rId46"/>
    <p:sldId id="272" r:id="rId4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275F23-5B56-BA14-9011-DB59A5B83903}" name="CHAZAL Nathalie" initials="CN" userId="S::nathalie.chazal@carsat-lr.fr::c59c1ae5-43de-4181-901b-be4ead6382e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E25E649-3F16-4E02-A733-19D2CDBF48F0}" styleName="Style moyen 3 - Accentuation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Style moyen 3 - Accentuation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47"/>
    <p:restoredTop sz="82683"/>
  </p:normalViewPr>
  <p:slideViewPr>
    <p:cSldViewPr snapToGrid="0">
      <p:cViewPr varScale="1">
        <p:scale>
          <a:sx n="90" d="100"/>
          <a:sy n="90" d="100"/>
        </p:scale>
        <p:origin x="2136"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microsoft.com/office/2018/10/relationships/authors" Target="author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CDDCE4-8ABF-7645-934A-DB2F910AD4E4}" type="doc">
      <dgm:prSet loTypeId="urn:microsoft.com/office/officeart/2005/8/layout/default" loCatId="" qsTypeId="urn:microsoft.com/office/officeart/2005/8/quickstyle/simple1" qsCatId="simple" csTypeId="urn:microsoft.com/office/officeart/2005/8/colors/accent1_2" csCatId="accent1" phldr="1"/>
      <dgm:spPr/>
      <dgm:t>
        <a:bodyPr/>
        <a:lstStyle/>
        <a:p>
          <a:endParaRPr lang="fr-FR"/>
        </a:p>
      </dgm:t>
    </dgm:pt>
    <dgm:pt modelId="{FB1C38A1-0B8E-944B-B042-7EBAF598059F}">
      <dgm:prSet phldrT="[Texte]"/>
      <dgm:spPr/>
      <dgm:t>
        <a:bodyPr/>
        <a:lstStyle/>
        <a:p>
          <a:r>
            <a:rPr lang="fr-FR" b="0" i="0" dirty="0">
              <a:latin typeface="Marianne" panose="02000000000000000000" pitchFamily="2" charset="0"/>
            </a:rPr>
            <a:t>Un salarié en arrêt de travail (récurrent, de longue durée, etc.)</a:t>
          </a:r>
          <a:endParaRPr lang="fr-FR" dirty="0">
            <a:latin typeface="Marianne" panose="02000000000000000000" pitchFamily="2" charset="0"/>
          </a:endParaRPr>
        </a:p>
      </dgm:t>
    </dgm:pt>
    <dgm:pt modelId="{A556E885-C9D3-B74E-8BFE-DEC2A79F81B5}" type="parTrans" cxnId="{4814F3B9-60A1-6F44-86DC-30225725F2D2}">
      <dgm:prSet/>
      <dgm:spPr/>
      <dgm:t>
        <a:bodyPr/>
        <a:lstStyle/>
        <a:p>
          <a:endParaRPr lang="fr-FR"/>
        </a:p>
      </dgm:t>
    </dgm:pt>
    <dgm:pt modelId="{78F873D9-76CB-7C49-B86F-1CD8B71C719A}" type="sibTrans" cxnId="{4814F3B9-60A1-6F44-86DC-30225725F2D2}">
      <dgm:prSet/>
      <dgm:spPr/>
      <dgm:t>
        <a:bodyPr/>
        <a:lstStyle/>
        <a:p>
          <a:endParaRPr lang="fr-FR"/>
        </a:p>
      </dgm:t>
    </dgm:pt>
    <dgm:pt modelId="{7CD4E990-E13E-AD4F-A4BF-9934F37C7413}">
      <dgm:prSet phldrT="[Texte]"/>
      <dgm:spPr/>
      <dgm:t>
        <a:bodyPr/>
        <a:lstStyle/>
        <a:p>
          <a:r>
            <a:rPr lang="fr-FR" b="0" i="0" dirty="0">
              <a:latin typeface="Marianne" panose="02000000000000000000" pitchFamily="2" charset="0"/>
            </a:rPr>
            <a:t>Un salarié en restriction d'aptitude</a:t>
          </a:r>
          <a:endParaRPr lang="fr-FR" dirty="0">
            <a:latin typeface="Marianne" panose="02000000000000000000" pitchFamily="2" charset="0"/>
          </a:endParaRPr>
        </a:p>
      </dgm:t>
    </dgm:pt>
    <dgm:pt modelId="{CC311B0F-336C-264F-9CB9-C91BACA99C8B}" type="parTrans" cxnId="{516555EE-F7A7-3F41-BEA8-F9F11CA876CA}">
      <dgm:prSet/>
      <dgm:spPr/>
      <dgm:t>
        <a:bodyPr/>
        <a:lstStyle/>
        <a:p>
          <a:endParaRPr lang="fr-FR"/>
        </a:p>
      </dgm:t>
    </dgm:pt>
    <dgm:pt modelId="{0701B9EF-3C0C-2241-982A-1B8370C85868}" type="sibTrans" cxnId="{516555EE-F7A7-3F41-BEA8-F9F11CA876CA}">
      <dgm:prSet/>
      <dgm:spPr/>
      <dgm:t>
        <a:bodyPr/>
        <a:lstStyle/>
        <a:p>
          <a:endParaRPr lang="fr-FR"/>
        </a:p>
      </dgm:t>
    </dgm:pt>
    <dgm:pt modelId="{68EA04BA-6E2B-7D49-AE42-03E6B0277629}">
      <dgm:prSet phldrT="[Texte]"/>
      <dgm:spPr/>
      <dgm:t>
        <a:bodyPr/>
        <a:lstStyle/>
        <a:p>
          <a:r>
            <a:rPr lang="fr-FR" b="0" i="0" dirty="0">
              <a:latin typeface="Marianne" panose="02000000000000000000" pitchFamily="2" charset="0"/>
            </a:rPr>
            <a:t>Une remontée de difficulté d'un salarié dans son travail</a:t>
          </a:r>
          <a:endParaRPr lang="fr-FR" dirty="0">
            <a:latin typeface="Marianne" panose="02000000000000000000" pitchFamily="2" charset="0"/>
          </a:endParaRPr>
        </a:p>
      </dgm:t>
    </dgm:pt>
    <dgm:pt modelId="{E8D524FD-C273-7B4E-A243-E7B2827DF9E4}" type="parTrans" cxnId="{57367B70-9974-9B4B-8828-B589C3FDEF29}">
      <dgm:prSet/>
      <dgm:spPr/>
      <dgm:t>
        <a:bodyPr/>
        <a:lstStyle/>
        <a:p>
          <a:endParaRPr lang="fr-FR"/>
        </a:p>
      </dgm:t>
    </dgm:pt>
    <dgm:pt modelId="{2F34BBB9-14B5-404A-BB2C-3BB68F9D7257}" type="sibTrans" cxnId="{57367B70-9974-9B4B-8828-B589C3FDEF29}">
      <dgm:prSet/>
      <dgm:spPr/>
      <dgm:t>
        <a:bodyPr/>
        <a:lstStyle/>
        <a:p>
          <a:endParaRPr lang="fr-FR"/>
        </a:p>
      </dgm:t>
    </dgm:pt>
    <dgm:pt modelId="{7BDB03F1-E740-FE41-B36A-941FE7E9EE6F}">
      <dgm:prSet phldrT="[Texte]"/>
      <dgm:spPr/>
      <dgm:t>
        <a:bodyPr/>
        <a:lstStyle/>
        <a:p>
          <a:r>
            <a:rPr lang="fr-FR" b="0" i="0" dirty="0">
              <a:latin typeface="Marianne" panose="02000000000000000000" pitchFamily="2" charset="0"/>
            </a:rPr>
            <a:t>La survenue d’un accident du travail ou d’une maladie professionnelle </a:t>
          </a:r>
          <a:endParaRPr lang="fr-FR" dirty="0">
            <a:latin typeface="Marianne" panose="02000000000000000000" pitchFamily="2" charset="0"/>
          </a:endParaRPr>
        </a:p>
      </dgm:t>
    </dgm:pt>
    <dgm:pt modelId="{BF8D5065-C275-0F41-B42D-15DE02474921}" type="parTrans" cxnId="{CBE0D930-8D3D-614B-AB51-86603F733895}">
      <dgm:prSet/>
      <dgm:spPr/>
      <dgm:t>
        <a:bodyPr/>
        <a:lstStyle/>
        <a:p>
          <a:endParaRPr lang="fr-FR"/>
        </a:p>
      </dgm:t>
    </dgm:pt>
    <dgm:pt modelId="{CABF747A-20B7-B74B-BC91-20C2F1C9D312}" type="sibTrans" cxnId="{CBE0D930-8D3D-614B-AB51-86603F733895}">
      <dgm:prSet/>
      <dgm:spPr/>
      <dgm:t>
        <a:bodyPr/>
        <a:lstStyle/>
        <a:p>
          <a:endParaRPr lang="fr-FR"/>
        </a:p>
      </dgm:t>
    </dgm:pt>
    <dgm:pt modelId="{C74218FB-E478-7842-B154-344CA7B5CFED}">
      <dgm:prSet/>
      <dgm:spPr/>
      <dgm:t>
        <a:bodyPr/>
        <a:lstStyle/>
        <a:p>
          <a:r>
            <a:rPr lang="fr-FR" b="0" i="0" dirty="0">
              <a:latin typeface="Marianne" panose="02000000000000000000" pitchFamily="2" charset="0"/>
            </a:rPr>
            <a:t>Plusieurs alertes dans un même atelier ou bureau</a:t>
          </a:r>
          <a:endParaRPr lang="fr-FR" dirty="0">
            <a:latin typeface="Marianne" panose="02000000000000000000" pitchFamily="2" charset="0"/>
          </a:endParaRPr>
        </a:p>
      </dgm:t>
    </dgm:pt>
    <dgm:pt modelId="{041719D4-FFD0-044E-B588-F07B6DD309CA}" type="parTrans" cxnId="{3C6EEBFA-2DD2-D247-A310-435870D89F47}">
      <dgm:prSet/>
      <dgm:spPr/>
      <dgm:t>
        <a:bodyPr/>
        <a:lstStyle/>
        <a:p>
          <a:endParaRPr lang="fr-FR"/>
        </a:p>
      </dgm:t>
    </dgm:pt>
    <dgm:pt modelId="{CE557EB0-DB5A-1846-A058-D5B04D7D1669}" type="sibTrans" cxnId="{3C6EEBFA-2DD2-D247-A310-435870D89F47}">
      <dgm:prSet/>
      <dgm:spPr/>
      <dgm:t>
        <a:bodyPr/>
        <a:lstStyle/>
        <a:p>
          <a:endParaRPr lang="fr-FR"/>
        </a:p>
      </dgm:t>
    </dgm:pt>
    <dgm:pt modelId="{480F5891-4543-3B4D-A5CC-648BDD34B0DF}" type="pres">
      <dgm:prSet presAssocID="{56CDDCE4-8ABF-7645-934A-DB2F910AD4E4}" presName="diagram" presStyleCnt="0">
        <dgm:presLayoutVars>
          <dgm:dir/>
          <dgm:resizeHandles val="exact"/>
        </dgm:presLayoutVars>
      </dgm:prSet>
      <dgm:spPr/>
    </dgm:pt>
    <dgm:pt modelId="{00C34447-4C2A-4147-9080-78E5D279F691}" type="pres">
      <dgm:prSet presAssocID="{FB1C38A1-0B8E-944B-B042-7EBAF598059F}" presName="node" presStyleLbl="node1" presStyleIdx="0" presStyleCnt="5">
        <dgm:presLayoutVars>
          <dgm:bulletEnabled val="1"/>
        </dgm:presLayoutVars>
      </dgm:prSet>
      <dgm:spPr/>
    </dgm:pt>
    <dgm:pt modelId="{405DA35D-763A-7E41-B059-302F10984373}" type="pres">
      <dgm:prSet presAssocID="{78F873D9-76CB-7C49-B86F-1CD8B71C719A}" presName="sibTrans" presStyleCnt="0"/>
      <dgm:spPr/>
    </dgm:pt>
    <dgm:pt modelId="{611E508E-79CC-3640-AD9C-FF4B882D57CA}" type="pres">
      <dgm:prSet presAssocID="{7CD4E990-E13E-AD4F-A4BF-9934F37C7413}" presName="node" presStyleLbl="node1" presStyleIdx="1" presStyleCnt="5">
        <dgm:presLayoutVars>
          <dgm:bulletEnabled val="1"/>
        </dgm:presLayoutVars>
      </dgm:prSet>
      <dgm:spPr/>
    </dgm:pt>
    <dgm:pt modelId="{6E8FF9A8-97ED-C443-AB8F-87EF27D62438}" type="pres">
      <dgm:prSet presAssocID="{0701B9EF-3C0C-2241-982A-1B8370C85868}" presName="sibTrans" presStyleCnt="0"/>
      <dgm:spPr/>
    </dgm:pt>
    <dgm:pt modelId="{9D59D34A-4164-1E4E-BDA0-00E598888EB0}" type="pres">
      <dgm:prSet presAssocID="{68EA04BA-6E2B-7D49-AE42-03E6B0277629}" presName="node" presStyleLbl="node1" presStyleIdx="2" presStyleCnt="5">
        <dgm:presLayoutVars>
          <dgm:bulletEnabled val="1"/>
        </dgm:presLayoutVars>
      </dgm:prSet>
      <dgm:spPr/>
    </dgm:pt>
    <dgm:pt modelId="{F04CB18F-FBC3-E94D-AE00-852614A273FD}" type="pres">
      <dgm:prSet presAssocID="{2F34BBB9-14B5-404A-BB2C-3BB68F9D7257}" presName="sibTrans" presStyleCnt="0"/>
      <dgm:spPr/>
    </dgm:pt>
    <dgm:pt modelId="{92710A6F-6B09-FA47-BF61-18DD743F0F4F}" type="pres">
      <dgm:prSet presAssocID="{C74218FB-E478-7842-B154-344CA7B5CFED}" presName="node" presStyleLbl="node1" presStyleIdx="3" presStyleCnt="5">
        <dgm:presLayoutVars>
          <dgm:bulletEnabled val="1"/>
        </dgm:presLayoutVars>
      </dgm:prSet>
      <dgm:spPr/>
    </dgm:pt>
    <dgm:pt modelId="{1AF6CD74-28D2-C14C-9273-356E4B891798}" type="pres">
      <dgm:prSet presAssocID="{CE557EB0-DB5A-1846-A058-D5B04D7D1669}" presName="sibTrans" presStyleCnt="0"/>
      <dgm:spPr/>
    </dgm:pt>
    <dgm:pt modelId="{240E0CC4-242C-7642-B84E-9E69F9071333}" type="pres">
      <dgm:prSet presAssocID="{7BDB03F1-E740-FE41-B36A-941FE7E9EE6F}" presName="node" presStyleLbl="node1" presStyleIdx="4" presStyleCnt="5">
        <dgm:presLayoutVars>
          <dgm:bulletEnabled val="1"/>
        </dgm:presLayoutVars>
      </dgm:prSet>
      <dgm:spPr/>
    </dgm:pt>
  </dgm:ptLst>
  <dgm:cxnLst>
    <dgm:cxn modelId="{1B932D0B-9033-F044-82DB-F5885C511B0C}" type="presOf" srcId="{68EA04BA-6E2B-7D49-AE42-03E6B0277629}" destId="{9D59D34A-4164-1E4E-BDA0-00E598888EB0}" srcOrd="0" destOrd="0" presId="urn:microsoft.com/office/officeart/2005/8/layout/default"/>
    <dgm:cxn modelId="{206F7323-19D2-EF48-B827-F4E3325390F4}" type="presOf" srcId="{56CDDCE4-8ABF-7645-934A-DB2F910AD4E4}" destId="{480F5891-4543-3B4D-A5CC-648BDD34B0DF}" srcOrd="0" destOrd="0" presId="urn:microsoft.com/office/officeart/2005/8/layout/default"/>
    <dgm:cxn modelId="{CBE0D930-8D3D-614B-AB51-86603F733895}" srcId="{56CDDCE4-8ABF-7645-934A-DB2F910AD4E4}" destId="{7BDB03F1-E740-FE41-B36A-941FE7E9EE6F}" srcOrd="4" destOrd="0" parTransId="{BF8D5065-C275-0F41-B42D-15DE02474921}" sibTransId="{CABF747A-20B7-B74B-BC91-20C2F1C9D312}"/>
    <dgm:cxn modelId="{F8C13E3E-BD11-084D-B002-02B367905353}" type="presOf" srcId="{7BDB03F1-E740-FE41-B36A-941FE7E9EE6F}" destId="{240E0CC4-242C-7642-B84E-9E69F9071333}" srcOrd="0" destOrd="0" presId="urn:microsoft.com/office/officeart/2005/8/layout/default"/>
    <dgm:cxn modelId="{57367B70-9974-9B4B-8828-B589C3FDEF29}" srcId="{56CDDCE4-8ABF-7645-934A-DB2F910AD4E4}" destId="{68EA04BA-6E2B-7D49-AE42-03E6B0277629}" srcOrd="2" destOrd="0" parTransId="{E8D524FD-C273-7B4E-A243-E7B2827DF9E4}" sibTransId="{2F34BBB9-14B5-404A-BB2C-3BB68F9D7257}"/>
    <dgm:cxn modelId="{53311B79-48AC-9841-8701-D0B08EA6111E}" type="presOf" srcId="{C74218FB-E478-7842-B154-344CA7B5CFED}" destId="{92710A6F-6B09-FA47-BF61-18DD743F0F4F}" srcOrd="0" destOrd="0" presId="urn:microsoft.com/office/officeart/2005/8/layout/default"/>
    <dgm:cxn modelId="{A8F3BA96-C5D0-7E46-AF61-C87F3ACCB80F}" type="presOf" srcId="{7CD4E990-E13E-AD4F-A4BF-9934F37C7413}" destId="{611E508E-79CC-3640-AD9C-FF4B882D57CA}" srcOrd="0" destOrd="0" presId="urn:microsoft.com/office/officeart/2005/8/layout/default"/>
    <dgm:cxn modelId="{0397C8B1-8000-6A42-8D2E-D96CDA70833A}" type="presOf" srcId="{FB1C38A1-0B8E-944B-B042-7EBAF598059F}" destId="{00C34447-4C2A-4147-9080-78E5D279F691}" srcOrd="0" destOrd="0" presId="urn:microsoft.com/office/officeart/2005/8/layout/default"/>
    <dgm:cxn modelId="{4814F3B9-60A1-6F44-86DC-30225725F2D2}" srcId="{56CDDCE4-8ABF-7645-934A-DB2F910AD4E4}" destId="{FB1C38A1-0B8E-944B-B042-7EBAF598059F}" srcOrd="0" destOrd="0" parTransId="{A556E885-C9D3-B74E-8BFE-DEC2A79F81B5}" sibTransId="{78F873D9-76CB-7C49-B86F-1CD8B71C719A}"/>
    <dgm:cxn modelId="{516555EE-F7A7-3F41-BEA8-F9F11CA876CA}" srcId="{56CDDCE4-8ABF-7645-934A-DB2F910AD4E4}" destId="{7CD4E990-E13E-AD4F-A4BF-9934F37C7413}" srcOrd="1" destOrd="0" parTransId="{CC311B0F-336C-264F-9CB9-C91BACA99C8B}" sibTransId="{0701B9EF-3C0C-2241-982A-1B8370C85868}"/>
    <dgm:cxn modelId="{3C6EEBFA-2DD2-D247-A310-435870D89F47}" srcId="{56CDDCE4-8ABF-7645-934A-DB2F910AD4E4}" destId="{C74218FB-E478-7842-B154-344CA7B5CFED}" srcOrd="3" destOrd="0" parTransId="{041719D4-FFD0-044E-B588-F07B6DD309CA}" sibTransId="{CE557EB0-DB5A-1846-A058-D5B04D7D1669}"/>
    <dgm:cxn modelId="{6A779109-6319-7442-AD19-2E117B3DECAC}" type="presParOf" srcId="{480F5891-4543-3B4D-A5CC-648BDD34B0DF}" destId="{00C34447-4C2A-4147-9080-78E5D279F691}" srcOrd="0" destOrd="0" presId="urn:microsoft.com/office/officeart/2005/8/layout/default"/>
    <dgm:cxn modelId="{73B7EB86-D3CC-924A-9F41-86D7E938986C}" type="presParOf" srcId="{480F5891-4543-3B4D-A5CC-648BDD34B0DF}" destId="{405DA35D-763A-7E41-B059-302F10984373}" srcOrd="1" destOrd="0" presId="urn:microsoft.com/office/officeart/2005/8/layout/default"/>
    <dgm:cxn modelId="{4CB1968A-045B-0946-9EF2-8654BBB574E8}" type="presParOf" srcId="{480F5891-4543-3B4D-A5CC-648BDD34B0DF}" destId="{611E508E-79CC-3640-AD9C-FF4B882D57CA}" srcOrd="2" destOrd="0" presId="urn:microsoft.com/office/officeart/2005/8/layout/default"/>
    <dgm:cxn modelId="{3690216E-607D-D34A-8B12-A237132D9F58}" type="presParOf" srcId="{480F5891-4543-3B4D-A5CC-648BDD34B0DF}" destId="{6E8FF9A8-97ED-C443-AB8F-87EF27D62438}" srcOrd="3" destOrd="0" presId="urn:microsoft.com/office/officeart/2005/8/layout/default"/>
    <dgm:cxn modelId="{D6588EBD-403F-454B-B2BF-C0DEC19E0543}" type="presParOf" srcId="{480F5891-4543-3B4D-A5CC-648BDD34B0DF}" destId="{9D59D34A-4164-1E4E-BDA0-00E598888EB0}" srcOrd="4" destOrd="0" presId="urn:microsoft.com/office/officeart/2005/8/layout/default"/>
    <dgm:cxn modelId="{B1F233C7-DDBD-8143-85D7-7055BDE3BB52}" type="presParOf" srcId="{480F5891-4543-3B4D-A5CC-648BDD34B0DF}" destId="{F04CB18F-FBC3-E94D-AE00-852614A273FD}" srcOrd="5" destOrd="0" presId="urn:microsoft.com/office/officeart/2005/8/layout/default"/>
    <dgm:cxn modelId="{64F82C6B-C92A-7D46-B8A1-58D5CD27A3E7}" type="presParOf" srcId="{480F5891-4543-3B4D-A5CC-648BDD34B0DF}" destId="{92710A6F-6B09-FA47-BF61-18DD743F0F4F}" srcOrd="6" destOrd="0" presId="urn:microsoft.com/office/officeart/2005/8/layout/default"/>
    <dgm:cxn modelId="{8A45F1C1-B921-204C-A602-D68D3829E536}" type="presParOf" srcId="{480F5891-4543-3B4D-A5CC-648BDD34B0DF}" destId="{1AF6CD74-28D2-C14C-9273-356E4B891798}" srcOrd="7" destOrd="0" presId="urn:microsoft.com/office/officeart/2005/8/layout/default"/>
    <dgm:cxn modelId="{0E740F77-3DC7-6243-8981-7582756C9C72}" type="presParOf" srcId="{480F5891-4543-3B4D-A5CC-648BDD34B0DF}" destId="{240E0CC4-242C-7642-B84E-9E69F9071333}"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2835A58-D839-3442-B4D3-292E3892BB70}"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fr-FR"/>
        </a:p>
      </dgm:t>
    </dgm:pt>
    <dgm:pt modelId="{FD957FB8-D7CA-D049-A842-3F2259D82163}">
      <dgm:prSet phldrT="[Texte]" custT="1"/>
      <dgm:spPr/>
      <dgm:t>
        <a:bodyPr/>
        <a:lstStyle/>
        <a:p>
          <a:r>
            <a:rPr lang="fr-FR" sz="2800" dirty="0"/>
            <a:t>Réunions sur SSCT</a:t>
          </a:r>
        </a:p>
      </dgm:t>
    </dgm:pt>
    <dgm:pt modelId="{7B645D1F-70BF-7A44-BD90-773A7B388F43}" type="parTrans" cxnId="{2E8EEFC2-CBAD-6944-9B5D-A05A0B0D6195}">
      <dgm:prSet/>
      <dgm:spPr/>
      <dgm:t>
        <a:bodyPr/>
        <a:lstStyle/>
        <a:p>
          <a:endParaRPr lang="fr-FR" sz="2000"/>
        </a:p>
      </dgm:t>
    </dgm:pt>
    <dgm:pt modelId="{699E6B57-BDA1-4646-A969-7F7E9C98ADDC}" type="sibTrans" cxnId="{2E8EEFC2-CBAD-6944-9B5D-A05A0B0D6195}">
      <dgm:prSet/>
      <dgm:spPr/>
      <dgm:t>
        <a:bodyPr/>
        <a:lstStyle/>
        <a:p>
          <a:endParaRPr lang="fr-FR" sz="2000"/>
        </a:p>
      </dgm:t>
    </dgm:pt>
    <dgm:pt modelId="{943BA4E3-3B71-A74A-9AB4-BC2AD6812519}">
      <dgm:prSet phldrT="[Texte]" custT="1"/>
      <dgm:spPr/>
      <dgm:t>
        <a:bodyPr/>
        <a:lstStyle/>
        <a:p>
          <a:pPr>
            <a:buFont typeface="Arial" panose="020B0604020202020204" pitchFamily="34" charset="0"/>
            <a:buChar char="•"/>
          </a:pPr>
          <a:r>
            <a:rPr lang="fr-FR" sz="2000" dirty="0"/>
            <a:t>S’assurer de la présence de points systématiques à l’ordre du jour : analyse des AT/MP, consultation annuelle de la BDESE, DUERP et PAPRIPACT, compte-rendu de visite/inspection, informations de la direction (actualités RH, vie de l’entreprise, nouveaux projets ; faire le lien si nécessaire avec la thématique PDP)</a:t>
          </a:r>
        </a:p>
      </dgm:t>
    </dgm:pt>
    <dgm:pt modelId="{22FEAF38-51B0-464D-8F31-CE9CDE21E3A1}" type="parTrans" cxnId="{50581842-50B4-F34C-8214-8A6A4D53C86E}">
      <dgm:prSet/>
      <dgm:spPr/>
      <dgm:t>
        <a:bodyPr/>
        <a:lstStyle/>
        <a:p>
          <a:endParaRPr lang="fr-FR" sz="2000"/>
        </a:p>
      </dgm:t>
    </dgm:pt>
    <dgm:pt modelId="{E39C8FB8-ADA6-3749-9DE2-0D3B26E3317E}" type="sibTrans" cxnId="{50581842-50B4-F34C-8214-8A6A4D53C86E}">
      <dgm:prSet/>
      <dgm:spPr/>
      <dgm:t>
        <a:bodyPr/>
        <a:lstStyle/>
        <a:p>
          <a:endParaRPr lang="fr-FR" sz="2000"/>
        </a:p>
      </dgm:t>
    </dgm:pt>
    <dgm:pt modelId="{BDF9BD45-3254-9E41-8B2F-9F271CE28B3E}">
      <dgm:prSet custT="1"/>
      <dgm:spPr/>
      <dgm:t>
        <a:bodyPr/>
        <a:lstStyle/>
        <a:p>
          <a:pPr>
            <a:buFont typeface="Arial" panose="020B0604020202020204" pitchFamily="34" charset="0"/>
            <a:buChar char="•"/>
          </a:pPr>
          <a:r>
            <a:rPr lang="fr-FR" sz="2000" dirty="0"/>
            <a:t>Proposer que des informations liées à la PDP soient intégrées régulièrement à l’ordre du jour (ex : suivi d’indicateurs comme les rendez-vous de liaison, visites de reprise, entretien à mi-carrière, analyses de poste…)</a:t>
          </a:r>
        </a:p>
      </dgm:t>
    </dgm:pt>
    <dgm:pt modelId="{D0999158-66EB-8149-9418-D9BED75AEDC1}" type="parTrans" cxnId="{EE2C4D49-5328-C742-B5FE-1AF4F1DD99F0}">
      <dgm:prSet/>
      <dgm:spPr/>
      <dgm:t>
        <a:bodyPr/>
        <a:lstStyle/>
        <a:p>
          <a:endParaRPr lang="fr-FR" sz="2000"/>
        </a:p>
      </dgm:t>
    </dgm:pt>
    <dgm:pt modelId="{31B287C1-390A-B34C-B92A-479990C0B698}" type="sibTrans" cxnId="{EE2C4D49-5328-C742-B5FE-1AF4F1DD99F0}">
      <dgm:prSet/>
      <dgm:spPr/>
      <dgm:t>
        <a:bodyPr/>
        <a:lstStyle/>
        <a:p>
          <a:endParaRPr lang="fr-FR" sz="2000"/>
        </a:p>
      </dgm:t>
    </dgm:pt>
    <dgm:pt modelId="{2A3353FA-0975-0C4F-BFED-AF1E27337EAA}">
      <dgm:prSet custT="1"/>
      <dgm:spPr/>
      <dgm:t>
        <a:bodyPr/>
        <a:lstStyle/>
        <a:p>
          <a:pPr>
            <a:buFont typeface="Arial" panose="020B0604020202020204" pitchFamily="34" charset="0"/>
            <a:buChar char="•"/>
          </a:pPr>
          <a:r>
            <a:rPr lang="fr-FR" sz="2000" dirty="0"/>
            <a:t>S’assurer de la présentation tous les ans du rapport annuel du SPST</a:t>
          </a:r>
        </a:p>
      </dgm:t>
    </dgm:pt>
    <dgm:pt modelId="{A668FBA9-D057-DE45-B34D-9ABF45E14346}" type="parTrans" cxnId="{E5F1F6E6-B3C0-5948-A4BD-457BAE8C32E7}">
      <dgm:prSet/>
      <dgm:spPr/>
      <dgm:t>
        <a:bodyPr/>
        <a:lstStyle/>
        <a:p>
          <a:endParaRPr lang="fr-FR" sz="2000"/>
        </a:p>
      </dgm:t>
    </dgm:pt>
    <dgm:pt modelId="{B9BF3C25-4505-3542-9DC9-0F00992EEF27}" type="sibTrans" cxnId="{E5F1F6E6-B3C0-5948-A4BD-457BAE8C32E7}">
      <dgm:prSet/>
      <dgm:spPr/>
      <dgm:t>
        <a:bodyPr/>
        <a:lstStyle/>
        <a:p>
          <a:endParaRPr lang="fr-FR" sz="2000"/>
        </a:p>
      </dgm:t>
    </dgm:pt>
    <dgm:pt modelId="{A5F876FF-11CE-BC40-9078-35682ADA7609}">
      <dgm:prSet custT="1"/>
      <dgm:spPr/>
      <dgm:t>
        <a:bodyPr/>
        <a:lstStyle/>
        <a:p>
          <a:pPr>
            <a:buFont typeface="Arial" panose="020B0604020202020204" pitchFamily="34" charset="0"/>
            <a:buChar char="•"/>
          </a:pPr>
          <a:r>
            <a:rPr lang="fr-FR" sz="2000" dirty="0"/>
            <a:t>S’assurer que les personnes invitées (médecine du travail, inspection du travail, Carsat/MSA/OPPBTP) soient invitées à la réunion suffisamment à l’avance</a:t>
          </a:r>
        </a:p>
      </dgm:t>
    </dgm:pt>
    <dgm:pt modelId="{844CA477-1844-2743-BC5C-F566D4B2ADDB}" type="parTrans" cxnId="{5CA197C7-D3F9-0F49-9A93-5BD1A3A6F0D1}">
      <dgm:prSet/>
      <dgm:spPr/>
      <dgm:t>
        <a:bodyPr/>
        <a:lstStyle/>
        <a:p>
          <a:endParaRPr lang="fr-FR" sz="2000"/>
        </a:p>
      </dgm:t>
    </dgm:pt>
    <dgm:pt modelId="{AC315B0C-2435-7242-92FC-95F56ED57A9A}" type="sibTrans" cxnId="{5CA197C7-D3F9-0F49-9A93-5BD1A3A6F0D1}">
      <dgm:prSet/>
      <dgm:spPr/>
      <dgm:t>
        <a:bodyPr/>
        <a:lstStyle/>
        <a:p>
          <a:endParaRPr lang="fr-FR" sz="2000"/>
        </a:p>
      </dgm:t>
    </dgm:pt>
    <dgm:pt modelId="{E935C6E4-D4EA-3047-9072-2142381DF21C}">
      <dgm:prSet custT="1"/>
      <dgm:spPr/>
      <dgm:t>
        <a:bodyPr/>
        <a:lstStyle/>
        <a:p>
          <a:pPr>
            <a:buFont typeface="Arial" panose="020B0604020202020204" pitchFamily="34" charset="0"/>
            <a:buChar char="•"/>
          </a:pPr>
          <a:r>
            <a:rPr lang="fr-FR" sz="2000" dirty="0"/>
            <a:t>Formaliser le travail préparatoire réalisé en vue d’une présentation en réunion (exemple : power point, grille, tableau de synthèse)</a:t>
          </a:r>
        </a:p>
      </dgm:t>
    </dgm:pt>
    <dgm:pt modelId="{176500C6-3411-E645-9F82-10BDFFA09BDF}" type="parTrans" cxnId="{19952A5B-23D1-5F43-8DB6-9A76F140DC72}">
      <dgm:prSet/>
      <dgm:spPr/>
      <dgm:t>
        <a:bodyPr/>
        <a:lstStyle/>
        <a:p>
          <a:endParaRPr lang="fr-FR" sz="2000"/>
        </a:p>
      </dgm:t>
    </dgm:pt>
    <dgm:pt modelId="{E74A85B0-3B71-C24B-832E-880E670B6083}" type="sibTrans" cxnId="{19952A5B-23D1-5F43-8DB6-9A76F140DC72}">
      <dgm:prSet/>
      <dgm:spPr/>
      <dgm:t>
        <a:bodyPr/>
        <a:lstStyle/>
        <a:p>
          <a:endParaRPr lang="fr-FR" sz="2000"/>
        </a:p>
      </dgm:t>
    </dgm:pt>
    <dgm:pt modelId="{ED8C74D7-853B-894D-AB6A-BA856CA19869}">
      <dgm:prSet custT="1"/>
      <dgm:spPr/>
      <dgm:t>
        <a:bodyPr/>
        <a:lstStyle/>
        <a:p>
          <a:pPr>
            <a:buFont typeface="Arial" panose="020B0604020202020204" pitchFamily="34" charset="0"/>
            <a:buChar char="•"/>
          </a:pPr>
          <a:r>
            <a:rPr lang="fr-FR" sz="2000" dirty="0"/>
            <a:t>S’assurer que les actions de PDUP décidées lors des réunions précédentes soient réellement effectives</a:t>
          </a:r>
        </a:p>
      </dgm:t>
    </dgm:pt>
    <dgm:pt modelId="{61996D50-4996-5A4B-91CD-5047D2B1FD0A}" type="parTrans" cxnId="{780E70D3-0EAA-DB47-96F7-721CB081A404}">
      <dgm:prSet/>
      <dgm:spPr/>
      <dgm:t>
        <a:bodyPr/>
        <a:lstStyle/>
        <a:p>
          <a:endParaRPr lang="fr-FR" sz="2000"/>
        </a:p>
      </dgm:t>
    </dgm:pt>
    <dgm:pt modelId="{190B18D3-E20C-E945-9A48-7071F499FC88}" type="sibTrans" cxnId="{780E70D3-0EAA-DB47-96F7-721CB081A404}">
      <dgm:prSet/>
      <dgm:spPr/>
      <dgm:t>
        <a:bodyPr/>
        <a:lstStyle/>
        <a:p>
          <a:endParaRPr lang="fr-FR" sz="2000"/>
        </a:p>
      </dgm:t>
    </dgm:pt>
    <dgm:pt modelId="{8DD8007C-2710-304B-8DF8-D65142F499A7}">
      <dgm:prSet custT="1"/>
      <dgm:spPr/>
      <dgm:t>
        <a:bodyPr/>
        <a:lstStyle/>
        <a:p>
          <a:pPr>
            <a:buFont typeface="Arial" panose="020B0604020202020204" pitchFamily="34" charset="0"/>
            <a:buNone/>
          </a:pPr>
          <a:r>
            <a:rPr lang="fr-FR" sz="2000" dirty="0"/>
            <a:t>À noter : il est nécessaire de réaliser un travail préparatoire à la réunion et/ou la consultation pour argumenter un avis, une proposition, une analyse de situation de travail à adapter, améliorer, etc. (analyse d’indicateurs, observations, entretiens, etc.)</a:t>
          </a:r>
        </a:p>
      </dgm:t>
    </dgm:pt>
    <dgm:pt modelId="{B744B829-F081-0442-96C0-203665C40D67}" type="parTrans" cxnId="{F3B2EE2B-925D-6C4E-B944-C2B91D3F34EF}">
      <dgm:prSet/>
      <dgm:spPr/>
      <dgm:t>
        <a:bodyPr/>
        <a:lstStyle/>
        <a:p>
          <a:endParaRPr lang="fr-FR" sz="2000"/>
        </a:p>
      </dgm:t>
    </dgm:pt>
    <dgm:pt modelId="{EBA9EA85-9508-F346-9247-6525C6919F50}" type="sibTrans" cxnId="{F3B2EE2B-925D-6C4E-B944-C2B91D3F34EF}">
      <dgm:prSet/>
      <dgm:spPr/>
      <dgm:t>
        <a:bodyPr/>
        <a:lstStyle/>
        <a:p>
          <a:endParaRPr lang="fr-FR" sz="2000"/>
        </a:p>
      </dgm:t>
    </dgm:pt>
    <dgm:pt modelId="{65F44B77-2B26-6949-BA96-2870CEEE278A}" type="pres">
      <dgm:prSet presAssocID="{A2835A58-D839-3442-B4D3-292E3892BB70}" presName="linear" presStyleCnt="0">
        <dgm:presLayoutVars>
          <dgm:animLvl val="lvl"/>
          <dgm:resizeHandles val="exact"/>
        </dgm:presLayoutVars>
      </dgm:prSet>
      <dgm:spPr/>
    </dgm:pt>
    <dgm:pt modelId="{88DD19AD-5155-A64B-9418-DAA79A97E5C4}" type="pres">
      <dgm:prSet presAssocID="{FD957FB8-D7CA-D049-A842-3F2259D82163}" presName="parentText" presStyleLbl="node1" presStyleIdx="0" presStyleCnt="1" custLinFactNeighborX="-878">
        <dgm:presLayoutVars>
          <dgm:chMax val="0"/>
          <dgm:bulletEnabled val="1"/>
        </dgm:presLayoutVars>
      </dgm:prSet>
      <dgm:spPr/>
    </dgm:pt>
    <dgm:pt modelId="{8F61BCAC-1FB7-184F-ADE1-8AFBFE724060}" type="pres">
      <dgm:prSet presAssocID="{FD957FB8-D7CA-D049-A842-3F2259D82163}" presName="childText" presStyleLbl="revTx" presStyleIdx="0" presStyleCnt="1">
        <dgm:presLayoutVars>
          <dgm:bulletEnabled val="1"/>
        </dgm:presLayoutVars>
      </dgm:prSet>
      <dgm:spPr/>
    </dgm:pt>
  </dgm:ptLst>
  <dgm:cxnLst>
    <dgm:cxn modelId="{220EC402-B90D-7B4E-9FF3-69F7723AA521}" type="presOf" srcId="{BDF9BD45-3254-9E41-8B2F-9F271CE28B3E}" destId="{8F61BCAC-1FB7-184F-ADE1-8AFBFE724060}" srcOrd="0" destOrd="1" presId="urn:microsoft.com/office/officeart/2005/8/layout/vList2"/>
    <dgm:cxn modelId="{FC297C0C-1031-584C-8127-CCAF0026C3AD}" type="presOf" srcId="{A2835A58-D839-3442-B4D3-292E3892BB70}" destId="{65F44B77-2B26-6949-BA96-2870CEEE278A}" srcOrd="0" destOrd="0" presId="urn:microsoft.com/office/officeart/2005/8/layout/vList2"/>
    <dgm:cxn modelId="{7A8D520F-1BE7-B540-AF7F-6C2A40E5CB8D}" type="presOf" srcId="{ED8C74D7-853B-894D-AB6A-BA856CA19869}" destId="{8F61BCAC-1FB7-184F-ADE1-8AFBFE724060}" srcOrd="0" destOrd="5" presId="urn:microsoft.com/office/officeart/2005/8/layout/vList2"/>
    <dgm:cxn modelId="{40D06810-02C1-7A4D-8C4D-2298CD43DF4C}" type="presOf" srcId="{943BA4E3-3B71-A74A-9AB4-BC2AD6812519}" destId="{8F61BCAC-1FB7-184F-ADE1-8AFBFE724060}" srcOrd="0" destOrd="0" presId="urn:microsoft.com/office/officeart/2005/8/layout/vList2"/>
    <dgm:cxn modelId="{98098222-05A9-4645-BFBD-DA5236C61745}" type="presOf" srcId="{E935C6E4-D4EA-3047-9072-2142381DF21C}" destId="{8F61BCAC-1FB7-184F-ADE1-8AFBFE724060}" srcOrd="0" destOrd="4" presId="urn:microsoft.com/office/officeart/2005/8/layout/vList2"/>
    <dgm:cxn modelId="{F3B2EE2B-925D-6C4E-B944-C2B91D3F34EF}" srcId="{FD957FB8-D7CA-D049-A842-3F2259D82163}" destId="{8DD8007C-2710-304B-8DF8-D65142F499A7}" srcOrd="6" destOrd="0" parTransId="{B744B829-F081-0442-96C0-203665C40D67}" sibTransId="{EBA9EA85-9508-F346-9247-6525C6919F50}"/>
    <dgm:cxn modelId="{50581842-50B4-F34C-8214-8A6A4D53C86E}" srcId="{FD957FB8-D7CA-D049-A842-3F2259D82163}" destId="{943BA4E3-3B71-A74A-9AB4-BC2AD6812519}" srcOrd="0" destOrd="0" parTransId="{22FEAF38-51B0-464D-8F31-CE9CDE21E3A1}" sibTransId="{E39C8FB8-ADA6-3749-9DE2-0D3B26E3317E}"/>
    <dgm:cxn modelId="{EE2C4D49-5328-C742-B5FE-1AF4F1DD99F0}" srcId="{FD957FB8-D7CA-D049-A842-3F2259D82163}" destId="{BDF9BD45-3254-9E41-8B2F-9F271CE28B3E}" srcOrd="1" destOrd="0" parTransId="{D0999158-66EB-8149-9418-D9BED75AEDC1}" sibTransId="{31B287C1-390A-B34C-B92A-479990C0B698}"/>
    <dgm:cxn modelId="{19952A5B-23D1-5F43-8DB6-9A76F140DC72}" srcId="{FD957FB8-D7CA-D049-A842-3F2259D82163}" destId="{E935C6E4-D4EA-3047-9072-2142381DF21C}" srcOrd="4" destOrd="0" parTransId="{176500C6-3411-E645-9F82-10BDFFA09BDF}" sibTransId="{E74A85B0-3B71-C24B-832E-880E670B6083}"/>
    <dgm:cxn modelId="{650CD2A9-AAA4-9141-98D3-748294BA60C4}" type="presOf" srcId="{2A3353FA-0975-0C4F-BFED-AF1E27337EAA}" destId="{8F61BCAC-1FB7-184F-ADE1-8AFBFE724060}" srcOrd="0" destOrd="2" presId="urn:microsoft.com/office/officeart/2005/8/layout/vList2"/>
    <dgm:cxn modelId="{2E8EEFC2-CBAD-6944-9B5D-A05A0B0D6195}" srcId="{A2835A58-D839-3442-B4D3-292E3892BB70}" destId="{FD957FB8-D7CA-D049-A842-3F2259D82163}" srcOrd="0" destOrd="0" parTransId="{7B645D1F-70BF-7A44-BD90-773A7B388F43}" sibTransId="{699E6B57-BDA1-4646-A969-7F7E9C98ADDC}"/>
    <dgm:cxn modelId="{5CA197C7-D3F9-0F49-9A93-5BD1A3A6F0D1}" srcId="{FD957FB8-D7CA-D049-A842-3F2259D82163}" destId="{A5F876FF-11CE-BC40-9078-35682ADA7609}" srcOrd="3" destOrd="0" parTransId="{844CA477-1844-2743-BC5C-F566D4B2ADDB}" sibTransId="{AC315B0C-2435-7242-92FC-95F56ED57A9A}"/>
    <dgm:cxn modelId="{28D016CA-74E9-B24E-932B-BC79D22280EA}" type="presOf" srcId="{FD957FB8-D7CA-D049-A842-3F2259D82163}" destId="{88DD19AD-5155-A64B-9418-DAA79A97E5C4}" srcOrd="0" destOrd="0" presId="urn:microsoft.com/office/officeart/2005/8/layout/vList2"/>
    <dgm:cxn modelId="{780E70D3-0EAA-DB47-96F7-721CB081A404}" srcId="{FD957FB8-D7CA-D049-A842-3F2259D82163}" destId="{ED8C74D7-853B-894D-AB6A-BA856CA19869}" srcOrd="5" destOrd="0" parTransId="{61996D50-4996-5A4B-91CD-5047D2B1FD0A}" sibTransId="{190B18D3-E20C-E945-9A48-7071F499FC88}"/>
    <dgm:cxn modelId="{46590FD8-1589-FD40-8B36-CE40D892EABA}" type="presOf" srcId="{A5F876FF-11CE-BC40-9078-35682ADA7609}" destId="{8F61BCAC-1FB7-184F-ADE1-8AFBFE724060}" srcOrd="0" destOrd="3" presId="urn:microsoft.com/office/officeart/2005/8/layout/vList2"/>
    <dgm:cxn modelId="{E5F1F6E6-B3C0-5948-A4BD-457BAE8C32E7}" srcId="{FD957FB8-D7CA-D049-A842-3F2259D82163}" destId="{2A3353FA-0975-0C4F-BFED-AF1E27337EAA}" srcOrd="2" destOrd="0" parTransId="{A668FBA9-D057-DE45-B34D-9ABF45E14346}" sibTransId="{B9BF3C25-4505-3542-9DC9-0F00992EEF27}"/>
    <dgm:cxn modelId="{CB7367E7-FE9B-2A4C-BD21-ECD0D3FEA5C1}" type="presOf" srcId="{8DD8007C-2710-304B-8DF8-D65142F499A7}" destId="{8F61BCAC-1FB7-184F-ADE1-8AFBFE724060}" srcOrd="0" destOrd="6" presId="urn:microsoft.com/office/officeart/2005/8/layout/vList2"/>
    <dgm:cxn modelId="{EB7B93D6-6E20-2E40-8139-97217A764889}" type="presParOf" srcId="{65F44B77-2B26-6949-BA96-2870CEEE278A}" destId="{88DD19AD-5155-A64B-9418-DAA79A97E5C4}" srcOrd="0" destOrd="0" presId="urn:microsoft.com/office/officeart/2005/8/layout/vList2"/>
    <dgm:cxn modelId="{40467095-D43F-924F-9415-07A39CB57529}" type="presParOf" srcId="{65F44B77-2B26-6949-BA96-2870CEEE278A}" destId="{8F61BCAC-1FB7-184F-ADE1-8AFBFE724060}"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2835A58-D839-3442-B4D3-292E3892BB70}"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fr-FR"/>
        </a:p>
      </dgm:t>
    </dgm:pt>
    <dgm:pt modelId="{FD957FB8-D7CA-D049-A842-3F2259D82163}">
      <dgm:prSet phldrT="[Texte]"/>
      <dgm:spPr/>
      <dgm:t>
        <a:bodyPr/>
        <a:lstStyle/>
        <a:p>
          <a:r>
            <a:rPr lang="fr-FR" dirty="0"/>
            <a:t>Travail sur le DUERP et le plan d’actions de prévention (PAPRIPACT)</a:t>
          </a:r>
        </a:p>
      </dgm:t>
    </dgm:pt>
    <dgm:pt modelId="{7B645D1F-70BF-7A44-BD90-773A7B388F43}" type="parTrans" cxnId="{2E8EEFC2-CBAD-6944-9B5D-A05A0B0D6195}">
      <dgm:prSet/>
      <dgm:spPr/>
      <dgm:t>
        <a:bodyPr/>
        <a:lstStyle/>
        <a:p>
          <a:endParaRPr lang="fr-FR"/>
        </a:p>
      </dgm:t>
    </dgm:pt>
    <dgm:pt modelId="{699E6B57-BDA1-4646-A969-7F7E9C98ADDC}" type="sibTrans" cxnId="{2E8EEFC2-CBAD-6944-9B5D-A05A0B0D6195}">
      <dgm:prSet/>
      <dgm:spPr/>
      <dgm:t>
        <a:bodyPr/>
        <a:lstStyle/>
        <a:p>
          <a:endParaRPr lang="fr-FR"/>
        </a:p>
      </dgm:t>
    </dgm:pt>
    <dgm:pt modelId="{943BA4E3-3B71-A74A-9AB4-BC2AD6812519}">
      <dgm:prSet phldrT="[Texte]"/>
      <dgm:spPr/>
      <dgm:t>
        <a:bodyPr/>
        <a:lstStyle/>
        <a:p>
          <a:pPr>
            <a:buFont typeface="Arial" panose="020B0604020202020204" pitchFamily="34" charset="0"/>
            <a:buChar char="•"/>
          </a:pPr>
          <a:r>
            <a:rPr lang="fr-FR" dirty="0"/>
            <a:t>S’assurer que le DUERP et le PAPRIPACT soient diffusés aux élus du CSE</a:t>
          </a:r>
        </a:p>
      </dgm:t>
    </dgm:pt>
    <dgm:pt modelId="{22FEAF38-51B0-464D-8F31-CE9CDE21E3A1}" type="parTrans" cxnId="{50581842-50B4-F34C-8214-8A6A4D53C86E}">
      <dgm:prSet/>
      <dgm:spPr/>
      <dgm:t>
        <a:bodyPr/>
        <a:lstStyle/>
        <a:p>
          <a:endParaRPr lang="fr-FR"/>
        </a:p>
      </dgm:t>
    </dgm:pt>
    <dgm:pt modelId="{E39C8FB8-ADA6-3749-9DE2-0D3B26E3317E}" type="sibTrans" cxnId="{50581842-50B4-F34C-8214-8A6A4D53C86E}">
      <dgm:prSet/>
      <dgm:spPr/>
      <dgm:t>
        <a:bodyPr/>
        <a:lstStyle/>
        <a:p>
          <a:endParaRPr lang="fr-FR"/>
        </a:p>
      </dgm:t>
    </dgm:pt>
    <dgm:pt modelId="{8D20B55D-19CA-B446-B6BB-3801B04A60F9}">
      <dgm:prSet/>
      <dgm:spPr/>
      <dgm:t>
        <a:bodyPr/>
        <a:lstStyle/>
        <a:p>
          <a:pPr>
            <a:buFont typeface="Arial" panose="020B0604020202020204" pitchFamily="34" charset="0"/>
            <a:buChar char="•"/>
          </a:pPr>
          <a:r>
            <a:rPr lang="fr-FR" dirty="0"/>
            <a:t>S’assurer que l’évaluation des risques concerne tous les salariés (et toutes les conditions d’exposition aux risques) de l’entreprise et les salariés intervenants au sein de l’établissement (entreprises extérieures) en prenant en compte les spécificités des situations de handicap, de vieillissement, d’invalidité, etc. sans stigmatiser les personnes concernées</a:t>
          </a:r>
        </a:p>
      </dgm:t>
    </dgm:pt>
    <dgm:pt modelId="{5F97C934-1F3B-7F48-9816-EF41F7026DD9}" type="parTrans" cxnId="{D61ECD58-92C0-AE46-BE64-CFDED78C900A}">
      <dgm:prSet/>
      <dgm:spPr/>
      <dgm:t>
        <a:bodyPr/>
        <a:lstStyle/>
        <a:p>
          <a:endParaRPr lang="fr-FR"/>
        </a:p>
      </dgm:t>
    </dgm:pt>
    <dgm:pt modelId="{42334E33-F113-AE47-8C02-7E712B17E2AE}" type="sibTrans" cxnId="{D61ECD58-92C0-AE46-BE64-CFDED78C900A}">
      <dgm:prSet/>
      <dgm:spPr/>
      <dgm:t>
        <a:bodyPr/>
        <a:lstStyle/>
        <a:p>
          <a:endParaRPr lang="fr-FR"/>
        </a:p>
      </dgm:t>
    </dgm:pt>
    <dgm:pt modelId="{18746682-C71B-C841-8489-412DE597B3EB}">
      <dgm:prSet/>
      <dgm:spPr/>
      <dgm:t>
        <a:bodyPr/>
        <a:lstStyle/>
        <a:p>
          <a:pPr>
            <a:buFont typeface="Arial" panose="020B0604020202020204" pitchFamily="34" charset="0"/>
            <a:buChar char="•"/>
          </a:pPr>
          <a:r>
            <a:rPr lang="fr-FR" dirty="0"/>
            <a:t>S’assurer de la participation des salariés concernés à la démarche d’évaluation des risques </a:t>
          </a:r>
        </a:p>
      </dgm:t>
    </dgm:pt>
    <dgm:pt modelId="{AB5680B5-43BF-BF46-9986-39B97812B58F}" type="parTrans" cxnId="{AD24694F-4B95-FB42-83EC-F59D620E9FA5}">
      <dgm:prSet/>
      <dgm:spPr/>
      <dgm:t>
        <a:bodyPr/>
        <a:lstStyle/>
        <a:p>
          <a:endParaRPr lang="fr-FR"/>
        </a:p>
      </dgm:t>
    </dgm:pt>
    <dgm:pt modelId="{7CED3557-227D-E644-AFDC-73E26FA8B335}" type="sibTrans" cxnId="{AD24694F-4B95-FB42-83EC-F59D620E9FA5}">
      <dgm:prSet/>
      <dgm:spPr/>
      <dgm:t>
        <a:bodyPr/>
        <a:lstStyle/>
        <a:p>
          <a:endParaRPr lang="fr-FR"/>
        </a:p>
      </dgm:t>
    </dgm:pt>
    <dgm:pt modelId="{4C15A903-7909-0947-B75F-A83CA99CF697}">
      <dgm:prSet/>
      <dgm:spPr/>
      <dgm:t>
        <a:bodyPr/>
        <a:lstStyle/>
        <a:p>
          <a:pPr>
            <a:buFont typeface="Arial" panose="020B0604020202020204" pitchFamily="34" charset="0"/>
            <a:buChar char="•"/>
          </a:pPr>
          <a:r>
            <a:rPr lang="fr-FR" dirty="0"/>
            <a:t>Évaluer les risques et définir des actions de prévention en prenant en compte les situations particulières des salariés en situation de handicap, de maladies chroniques évolutives, de vieillissement, d’invalidité, de restriction d’aptitude, etc.</a:t>
          </a:r>
        </a:p>
      </dgm:t>
    </dgm:pt>
    <dgm:pt modelId="{681BDA50-3766-2148-8C19-F48BB9D4AF18}" type="parTrans" cxnId="{917F183C-4584-EC4A-920A-89DECFF5983C}">
      <dgm:prSet/>
      <dgm:spPr/>
      <dgm:t>
        <a:bodyPr/>
        <a:lstStyle/>
        <a:p>
          <a:endParaRPr lang="fr-FR"/>
        </a:p>
      </dgm:t>
    </dgm:pt>
    <dgm:pt modelId="{ACE4E527-A778-7B48-818A-3165F0DA3012}" type="sibTrans" cxnId="{917F183C-4584-EC4A-920A-89DECFF5983C}">
      <dgm:prSet/>
      <dgm:spPr/>
      <dgm:t>
        <a:bodyPr/>
        <a:lstStyle/>
        <a:p>
          <a:endParaRPr lang="fr-FR"/>
        </a:p>
      </dgm:t>
    </dgm:pt>
    <dgm:pt modelId="{E10B5EA7-F18C-4B42-9484-6EB16D21E2AD}">
      <dgm:prSet/>
      <dgm:spPr/>
      <dgm:t>
        <a:bodyPr/>
        <a:lstStyle/>
        <a:p>
          <a:pPr>
            <a:buFont typeface="Arial" panose="020B0604020202020204" pitchFamily="34" charset="0"/>
            <a:buNone/>
          </a:pPr>
          <a:r>
            <a:rPr lang="fr-FR" dirty="0"/>
            <a:t>À noter : dans les entreprises de moins de 50 salariés dotées d’un CSE, l’employeur est tenu de présenter à la délégation du personnel du CSE la liste des actions de prévention des risques et de protection des salariés, consignée dans le document unique d’évaluation des risques professionnels (DUERP) et ses mises à jour (le DUERP, établi par l’employeur, répertorie l’ensemble des risques professionnels auxquels sont exposés les travailleurs et assure la traçabilité collective de ces expositions)</a:t>
          </a:r>
        </a:p>
      </dgm:t>
    </dgm:pt>
    <dgm:pt modelId="{228A4851-9940-D14A-86BC-8CE1F7F7D841}" type="parTrans" cxnId="{429668F0-7B1B-1640-8A03-6FA2DDD710C5}">
      <dgm:prSet/>
      <dgm:spPr/>
      <dgm:t>
        <a:bodyPr/>
        <a:lstStyle/>
        <a:p>
          <a:endParaRPr lang="fr-FR"/>
        </a:p>
      </dgm:t>
    </dgm:pt>
    <dgm:pt modelId="{7FA69AF6-0441-A64E-8A82-97ED85778BD1}" type="sibTrans" cxnId="{429668F0-7B1B-1640-8A03-6FA2DDD710C5}">
      <dgm:prSet/>
      <dgm:spPr/>
      <dgm:t>
        <a:bodyPr/>
        <a:lstStyle/>
        <a:p>
          <a:endParaRPr lang="fr-FR"/>
        </a:p>
      </dgm:t>
    </dgm:pt>
    <dgm:pt modelId="{65F44B77-2B26-6949-BA96-2870CEEE278A}" type="pres">
      <dgm:prSet presAssocID="{A2835A58-D839-3442-B4D3-292E3892BB70}" presName="linear" presStyleCnt="0">
        <dgm:presLayoutVars>
          <dgm:animLvl val="lvl"/>
          <dgm:resizeHandles val="exact"/>
        </dgm:presLayoutVars>
      </dgm:prSet>
      <dgm:spPr/>
    </dgm:pt>
    <dgm:pt modelId="{88DD19AD-5155-A64B-9418-DAA79A97E5C4}" type="pres">
      <dgm:prSet presAssocID="{FD957FB8-D7CA-D049-A842-3F2259D82163}" presName="parentText" presStyleLbl="node1" presStyleIdx="0" presStyleCnt="1">
        <dgm:presLayoutVars>
          <dgm:chMax val="0"/>
          <dgm:bulletEnabled val="1"/>
        </dgm:presLayoutVars>
      </dgm:prSet>
      <dgm:spPr/>
    </dgm:pt>
    <dgm:pt modelId="{8F61BCAC-1FB7-184F-ADE1-8AFBFE724060}" type="pres">
      <dgm:prSet presAssocID="{FD957FB8-D7CA-D049-A842-3F2259D82163}" presName="childText" presStyleLbl="revTx" presStyleIdx="0" presStyleCnt="1">
        <dgm:presLayoutVars>
          <dgm:bulletEnabled val="1"/>
        </dgm:presLayoutVars>
      </dgm:prSet>
      <dgm:spPr/>
    </dgm:pt>
  </dgm:ptLst>
  <dgm:cxnLst>
    <dgm:cxn modelId="{FC297C0C-1031-584C-8127-CCAF0026C3AD}" type="presOf" srcId="{A2835A58-D839-3442-B4D3-292E3892BB70}" destId="{65F44B77-2B26-6949-BA96-2870CEEE278A}" srcOrd="0" destOrd="0" presId="urn:microsoft.com/office/officeart/2005/8/layout/vList2"/>
    <dgm:cxn modelId="{40D06810-02C1-7A4D-8C4D-2298CD43DF4C}" type="presOf" srcId="{943BA4E3-3B71-A74A-9AB4-BC2AD6812519}" destId="{8F61BCAC-1FB7-184F-ADE1-8AFBFE724060}" srcOrd="0" destOrd="0" presId="urn:microsoft.com/office/officeart/2005/8/layout/vList2"/>
    <dgm:cxn modelId="{5BE89935-77C8-604F-B5F4-3EA6B5BE8CE2}" type="presOf" srcId="{8D20B55D-19CA-B446-B6BB-3801B04A60F9}" destId="{8F61BCAC-1FB7-184F-ADE1-8AFBFE724060}" srcOrd="0" destOrd="1" presId="urn:microsoft.com/office/officeart/2005/8/layout/vList2"/>
    <dgm:cxn modelId="{917F183C-4584-EC4A-920A-89DECFF5983C}" srcId="{FD957FB8-D7CA-D049-A842-3F2259D82163}" destId="{4C15A903-7909-0947-B75F-A83CA99CF697}" srcOrd="3" destOrd="0" parTransId="{681BDA50-3766-2148-8C19-F48BB9D4AF18}" sibTransId="{ACE4E527-A778-7B48-818A-3165F0DA3012}"/>
    <dgm:cxn modelId="{50581842-50B4-F34C-8214-8A6A4D53C86E}" srcId="{FD957FB8-D7CA-D049-A842-3F2259D82163}" destId="{943BA4E3-3B71-A74A-9AB4-BC2AD6812519}" srcOrd="0" destOrd="0" parTransId="{22FEAF38-51B0-464D-8F31-CE9CDE21E3A1}" sibTransId="{E39C8FB8-ADA6-3749-9DE2-0D3B26E3317E}"/>
    <dgm:cxn modelId="{AD24694F-4B95-FB42-83EC-F59D620E9FA5}" srcId="{FD957FB8-D7CA-D049-A842-3F2259D82163}" destId="{18746682-C71B-C841-8489-412DE597B3EB}" srcOrd="2" destOrd="0" parTransId="{AB5680B5-43BF-BF46-9986-39B97812B58F}" sibTransId="{7CED3557-227D-E644-AFDC-73E26FA8B335}"/>
    <dgm:cxn modelId="{D61ECD58-92C0-AE46-BE64-CFDED78C900A}" srcId="{FD957FB8-D7CA-D049-A842-3F2259D82163}" destId="{8D20B55D-19CA-B446-B6BB-3801B04A60F9}" srcOrd="1" destOrd="0" parTransId="{5F97C934-1F3B-7F48-9816-EF41F7026DD9}" sibTransId="{42334E33-F113-AE47-8C02-7E712B17E2AE}"/>
    <dgm:cxn modelId="{DAFA218F-14EC-1444-84D0-1150B748A9C2}" type="presOf" srcId="{4C15A903-7909-0947-B75F-A83CA99CF697}" destId="{8F61BCAC-1FB7-184F-ADE1-8AFBFE724060}" srcOrd="0" destOrd="3" presId="urn:microsoft.com/office/officeart/2005/8/layout/vList2"/>
    <dgm:cxn modelId="{2E8EEFC2-CBAD-6944-9B5D-A05A0B0D6195}" srcId="{A2835A58-D839-3442-B4D3-292E3892BB70}" destId="{FD957FB8-D7CA-D049-A842-3F2259D82163}" srcOrd="0" destOrd="0" parTransId="{7B645D1F-70BF-7A44-BD90-773A7B388F43}" sibTransId="{699E6B57-BDA1-4646-A969-7F7E9C98ADDC}"/>
    <dgm:cxn modelId="{28D016CA-74E9-B24E-932B-BC79D22280EA}" type="presOf" srcId="{FD957FB8-D7CA-D049-A842-3F2259D82163}" destId="{88DD19AD-5155-A64B-9418-DAA79A97E5C4}" srcOrd="0" destOrd="0" presId="urn:microsoft.com/office/officeart/2005/8/layout/vList2"/>
    <dgm:cxn modelId="{86ED69CD-6D8A-B340-B3F5-85F542A1ECA8}" type="presOf" srcId="{18746682-C71B-C841-8489-412DE597B3EB}" destId="{8F61BCAC-1FB7-184F-ADE1-8AFBFE724060}" srcOrd="0" destOrd="2" presId="urn:microsoft.com/office/officeart/2005/8/layout/vList2"/>
    <dgm:cxn modelId="{D76D5DD5-7EAD-2B4D-BB9C-2BD865DAD3F5}" type="presOf" srcId="{E10B5EA7-F18C-4B42-9484-6EB16D21E2AD}" destId="{8F61BCAC-1FB7-184F-ADE1-8AFBFE724060}" srcOrd="0" destOrd="4" presId="urn:microsoft.com/office/officeart/2005/8/layout/vList2"/>
    <dgm:cxn modelId="{429668F0-7B1B-1640-8A03-6FA2DDD710C5}" srcId="{FD957FB8-D7CA-D049-A842-3F2259D82163}" destId="{E10B5EA7-F18C-4B42-9484-6EB16D21E2AD}" srcOrd="4" destOrd="0" parTransId="{228A4851-9940-D14A-86BC-8CE1F7F7D841}" sibTransId="{7FA69AF6-0441-A64E-8A82-97ED85778BD1}"/>
    <dgm:cxn modelId="{EB7B93D6-6E20-2E40-8139-97217A764889}" type="presParOf" srcId="{65F44B77-2B26-6949-BA96-2870CEEE278A}" destId="{88DD19AD-5155-A64B-9418-DAA79A97E5C4}" srcOrd="0" destOrd="0" presId="urn:microsoft.com/office/officeart/2005/8/layout/vList2"/>
    <dgm:cxn modelId="{40467095-D43F-924F-9415-07A39CB57529}" type="presParOf" srcId="{65F44B77-2B26-6949-BA96-2870CEEE278A}" destId="{8F61BCAC-1FB7-184F-ADE1-8AFBFE724060}"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2835A58-D839-3442-B4D3-292E3892BB70}"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fr-FR"/>
        </a:p>
      </dgm:t>
    </dgm:pt>
    <dgm:pt modelId="{FD957FB8-D7CA-D049-A842-3F2259D82163}">
      <dgm:prSet phldrT="[Texte]"/>
      <dgm:spPr/>
      <dgm:t>
        <a:bodyPr/>
        <a:lstStyle/>
        <a:p>
          <a:r>
            <a:rPr lang="fr-FR" dirty="0"/>
            <a:t>Négociation d’accords en prenant en compte les caractéristiques des salariés ayant des problématiques de santé</a:t>
          </a:r>
        </a:p>
      </dgm:t>
    </dgm:pt>
    <dgm:pt modelId="{7B645D1F-70BF-7A44-BD90-773A7B388F43}" type="parTrans" cxnId="{2E8EEFC2-CBAD-6944-9B5D-A05A0B0D6195}">
      <dgm:prSet/>
      <dgm:spPr/>
      <dgm:t>
        <a:bodyPr/>
        <a:lstStyle/>
        <a:p>
          <a:endParaRPr lang="fr-FR"/>
        </a:p>
      </dgm:t>
    </dgm:pt>
    <dgm:pt modelId="{699E6B57-BDA1-4646-A969-7F7E9C98ADDC}" type="sibTrans" cxnId="{2E8EEFC2-CBAD-6944-9B5D-A05A0B0D6195}">
      <dgm:prSet/>
      <dgm:spPr/>
      <dgm:t>
        <a:bodyPr/>
        <a:lstStyle/>
        <a:p>
          <a:endParaRPr lang="fr-FR"/>
        </a:p>
      </dgm:t>
    </dgm:pt>
    <dgm:pt modelId="{943BA4E3-3B71-A74A-9AB4-BC2AD6812519}">
      <dgm:prSet phldrT="[Texte]"/>
      <dgm:spPr/>
      <dgm:t>
        <a:bodyPr/>
        <a:lstStyle/>
        <a:p>
          <a:pPr>
            <a:buFont typeface="Arial" panose="020B0604020202020204" pitchFamily="34" charset="0"/>
            <a:buChar char="•"/>
          </a:pPr>
          <a:r>
            <a:rPr lang="fr-FR" dirty="0"/>
            <a:t>Prendre systématiquement en compte les spécificités des populations concernées par une problématique de santé (ex : en quoi les modalités du télétravail négociées prennent-elles en compte les besoins spécifiques d’une personne en situation de handicap, de reclassement… ?) et ce, à chaque étape clé du processus de négociation, quel que soit le sujet :</a:t>
          </a:r>
        </a:p>
      </dgm:t>
    </dgm:pt>
    <dgm:pt modelId="{22FEAF38-51B0-464D-8F31-CE9CDE21E3A1}" type="parTrans" cxnId="{50581842-50B4-F34C-8214-8A6A4D53C86E}">
      <dgm:prSet/>
      <dgm:spPr/>
      <dgm:t>
        <a:bodyPr/>
        <a:lstStyle/>
        <a:p>
          <a:endParaRPr lang="fr-FR"/>
        </a:p>
      </dgm:t>
    </dgm:pt>
    <dgm:pt modelId="{E39C8FB8-ADA6-3749-9DE2-0D3B26E3317E}" type="sibTrans" cxnId="{50581842-50B4-F34C-8214-8A6A4D53C86E}">
      <dgm:prSet/>
      <dgm:spPr/>
      <dgm:t>
        <a:bodyPr/>
        <a:lstStyle/>
        <a:p>
          <a:endParaRPr lang="fr-FR"/>
        </a:p>
      </dgm:t>
    </dgm:pt>
    <dgm:pt modelId="{4658A5C1-2B9A-9244-989C-636F8A480087}">
      <dgm:prSet/>
      <dgm:spPr/>
      <dgm:t>
        <a:bodyPr/>
        <a:lstStyle/>
        <a:p>
          <a:pPr>
            <a:buFont typeface="Courier New" panose="02070309020205020404" pitchFamily="49" charset="0"/>
            <a:buChar char="o"/>
          </a:pPr>
          <a:r>
            <a:rPr lang="fr-FR"/>
            <a:t>Lors de l’identification des enjeux communs (entre négociateurs) sur le sujet traité</a:t>
          </a:r>
        </a:p>
      </dgm:t>
    </dgm:pt>
    <dgm:pt modelId="{92BDEA55-5FA4-E247-AA55-F76EC9DC1719}" type="parTrans" cxnId="{D142CDB9-AB1E-F940-BFE2-25F2359879E6}">
      <dgm:prSet/>
      <dgm:spPr/>
      <dgm:t>
        <a:bodyPr/>
        <a:lstStyle/>
        <a:p>
          <a:endParaRPr lang="fr-FR"/>
        </a:p>
      </dgm:t>
    </dgm:pt>
    <dgm:pt modelId="{58EFB79B-E9E0-FA49-8A3D-B402CBF34745}" type="sibTrans" cxnId="{D142CDB9-AB1E-F940-BFE2-25F2359879E6}">
      <dgm:prSet/>
      <dgm:spPr/>
      <dgm:t>
        <a:bodyPr/>
        <a:lstStyle/>
        <a:p>
          <a:endParaRPr lang="fr-FR"/>
        </a:p>
      </dgm:t>
    </dgm:pt>
    <dgm:pt modelId="{850E8A1F-3FD8-5242-82D3-F4EC92594394}">
      <dgm:prSet/>
      <dgm:spPr/>
      <dgm:t>
        <a:bodyPr/>
        <a:lstStyle/>
        <a:p>
          <a:pPr>
            <a:buFont typeface="Courier New" panose="02070309020205020404" pitchFamily="49" charset="0"/>
            <a:buChar char="o"/>
          </a:pPr>
          <a:r>
            <a:rPr lang="fr-FR"/>
            <a:t>Lors de la réalisation d’un diagnostic partagé au préalable de la négociation de l’accord</a:t>
          </a:r>
        </a:p>
      </dgm:t>
    </dgm:pt>
    <dgm:pt modelId="{B92FC8B9-ECED-3647-83A5-FD7D2335E645}" type="parTrans" cxnId="{B7C8E3F0-76C7-434A-AEC2-C05207B804B9}">
      <dgm:prSet/>
      <dgm:spPr/>
      <dgm:t>
        <a:bodyPr/>
        <a:lstStyle/>
        <a:p>
          <a:endParaRPr lang="fr-FR"/>
        </a:p>
      </dgm:t>
    </dgm:pt>
    <dgm:pt modelId="{60CEA325-6842-FE42-A00F-79122886507A}" type="sibTrans" cxnId="{B7C8E3F0-76C7-434A-AEC2-C05207B804B9}">
      <dgm:prSet/>
      <dgm:spPr/>
      <dgm:t>
        <a:bodyPr/>
        <a:lstStyle/>
        <a:p>
          <a:endParaRPr lang="fr-FR"/>
        </a:p>
      </dgm:t>
    </dgm:pt>
    <dgm:pt modelId="{A9A12D87-1C18-D74A-B0C1-689749FCA46F}">
      <dgm:prSet/>
      <dgm:spPr/>
      <dgm:t>
        <a:bodyPr/>
        <a:lstStyle/>
        <a:p>
          <a:pPr>
            <a:buFont typeface="Courier New" panose="02070309020205020404" pitchFamily="49" charset="0"/>
            <a:buChar char="o"/>
          </a:pPr>
          <a:r>
            <a:rPr lang="fr-FR"/>
            <a:t>Lors de l’identification des actions possibles à mettre en œuvre dans l’accord</a:t>
          </a:r>
        </a:p>
      </dgm:t>
    </dgm:pt>
    <dgm:pt modelId="{028A5B5E-33C4-2A41-9FD9-BF5799898324}" type="parTrans" cxnId="{39E30F32-4945-3549-BD3E-307E7756F601}">
      <dgm:prSet/>
      <dgm:spPr/>
      <dgm:t>
        <a:bodyPr/>
        <a:lstStyle/>
        <a:p>
          <a:endParaRPr lang="fr-FR"/>
        </a:p>
      </dgm:t>
    </dgm:pt>
    <dgm:pt modelId="{111918D1-EE41-1844-927F-8A00B32CFAC5}" type="sibTrans" cxnId="{39E30F32-4945-3549-BD3E-307E7756F601}">
      <dgm:prSet/>
      <dgm:spPr/>
      <dgm:t>
        <a:bodyPr/>
        <a:lstStyle/>
        <a:p>
          <a:endParaRPr lang="fr-FR"/>
        </a:p>
      </dgm:t>
    </dgm:pt>
    <dgm:pt modelId="{55D338C1-F2BA-3047-9F9A-DCA85EFD0B20}">
      <dgm:prSet/>
      <dgm:spPr/>
      <dgm:t>
        <a:bodyPr/>
        <a:lstStyle/>
        <a:p>
          <a:pPr>
            <a:buFont typeface="Courier New" panose="02070309020205020404" pitchFamily="49" charset="0"/>
            <a:buChar char="o"/>
          </a:pPr>
          <a:r>
            <a:rPr lang="fr-FR"/>
            <a:t>Lors du suivi de l’accord</a:t>
          </a:r>
        </a:p>
      </dgm:t>
    </dgm:pt>
    <dgm:pt modelId="{9701F4E3-E615-DE4C-823A-0C7EE8810EC1}" type="parTrans" cxnId="{E8F51550-4382-8B41-B2A0-D4952ED720D1}">
      <dgm:prSet/>
      <dgm:spPr/>
      <dgm:t>
        <a:bodyPr/>
        <a:lstStyle/>
        <a:p>
          <a:endParaRPr lang="fr-FR"/>
        </a:p>
      </dgm:t>
    </dgm:pt>
    <dgm:pt modelId="{C9E0674D-2BE1-9F46-ABF0-B75596120A33}" type="sibTrans" cxnId="{E8F51550-4382-8B41-B2A0-D4952ED720D1}">
      <dgm:prSet/>
      <dgm:spPr/>
      <dgm:t>
        <a:bodyPr/>
        <a:lstStyle/>
        <a:p>
          <a:endParaRPr lang="fr-FR"/>
        </a:p>
      </dgm:t>
    </dgm:pt>
    <dgm:pt modelId="{422A95C3-F864-CA41-9F91-3E7B8C11C2FB}">
      <dgm:prSet/>
      <dgm:spPr/>
      <dgm:t>
        <a:bodyPr/>
        <a:lstStyle/>
        <a:p>
          <a:r>
            <a:rPr lang="fr-FR" dirty="0"/>
            <a:t>Dans les actions à mettre en œuvre, balayer toutes les dimensions possibles : réduire les contraintes de travail, aménager/adapter les postes de travail, favoriser les parcours professionnels, améliorer l’organisation du travail et la rendre plus souple, faire évoluer les pratiques managériales (par la formation des managers par exemple), traiter les situations spécifiques des personnes ayant des problématiques de santé, mieux articuler la vie pro/perso en facilitant le télétravail, la déconnexion, la réalisation des démarches médicales, administratives des personnes concernées (sans oublier la question spécifiques des aidants), etc.</a:t>
          </a:r>
        </a:p>
      </dgm:t>
    </dgm:pt>
    <dgm:pt modelId="{720EC835-6FE0-1A46-A0D6-2B61A09CEE63}" type="parTrans" cxnId="{B1C4D659-A1B4-2348-87A6-E96B66FF1A61}">
      <dgm:prSet/>
      <dgm:spPr/>
      <dgm:t>
        <a:bodyPr/>
        <a:lstStyle/>
        <a:p>
          <a:endParaRPr lang="fr-FR"/>
        </a:p>
      </dgm:t>
    </dgm:pt>
    <dgm:pt modelId="{174C1ED3-EDAC-3B4F-8D6F-BEB1677FC279}" type="sibTrans" cxnId="{B1C4D659-A1B4-2348-87A6-E96B66FF1A61}">
      <dgm:prSet/>
      <dgm:spPr/>
      <dgm:t>
        <a:bodyPr/>
        <a:lstStyle/>
        <a:p>
          <a:endParaRPr lang="fr-FR"/>
        </a:p>
      </dgm:t>
    </dgm:pt>
    <dgm:pt modelId="{65F44B77-2B26-6949-BA96-2870CEEE278A}" type="pres">
      <dgm:prSet presAssocID="{A2835A58-D839-3442-B4D3-292E3892BB70}" presName="linear" presStyleCnt="0">
        <dgm:presLayoutVars>
          <dgm:animLvl val="lvl"/>
          <dgm:resizeHandles val="exact"/>
        </dgm:presLayoutVars>
      </dgm:prSet>
      <dgm:spPr/>
    </dgm:pt>
    <dgm:pt modelId="{88DD19AD-5155-A64B-9418-DAA79A97E5C4}" type="pres">
      <dgm:prSet presAssocID="{FD957FB8-D7CA-D049-A842-3F2259D82163}" presName="parentText" presStyleLbl="node1" presStyleIdx="0" presStyleCnt="1">
        <dgm:presLayoutVars>
          <dgm:chMax val="0"/>
          <dgm:bulletEnabled val="1"/>
        </dgm:presLayoutVars>
      </dgm:prSet>
      <dgm:spPr/>
    </dgm:pt>
    <dgm:pt modelId="{8F61BCAC-1FB7-184F-ADE1-8AFBFE724060}" type="pres">
      <dgm:prSet presAssocID="{FD957FB8-D7CA-D049-A842-3F2259D82163}" presName="childText" presStyleLbl="revTx" presStyleIdx="0" presStyleCnt="1">
        <dgm:presLayoutVars>
          <dgm:bulletEnabled val="1"/>
        </dgm:presLayoutVars>
      </dgm:prSet>
      <dgm:spPr/>
    </dgm:pt>
  </dgm:ptLst>
  <dgm:cxnLst>
    <dgm:cxn modelId="{FC297C0C-1031-584C-8127-CCAF0026C3AD}" type="presOf" srcId="{A2835A58-D839-3442-B4D3-292E3892BB70}" destId="{65F44B77-2B26-6949-BA96-2870CEEE278A}" srcOrd="0" destOrd="0" presId="urn:microsoft.com/office/officeart/2005/8/layout/vList2"/>
    <dgm:cxn modelId="{40D06810-02C1-7A4D-8C4D-2298CD43DF4C}" type="presOf" srcId="{943BA4E3-3B71-A74A-9AB4-BC2AD6812519}" destId="{8F61BCAC-1FB7-184F-ADE1-8AFBFE724060}" srcOrd="0" destOrd="0" presId="urn:microsoft.com/office/officeart/2005/8/layout/vList2"/>
    <dgm:cxn modelId="{35BE8F2C-4C2C-DB47-B1FA-7A51FEE63EAF}" type="presOf" srcId="{55D338C1-F2BA-3047-9F9A-DCA85EFD0B20}" destId="{8F61BCAC-1FB7-184F-ADE1-8AFBFE724060}" srcOrd="0" destOrd="4" presId="urn:microsoft.com/office/officeart/2005/8/layout/vList2"/>
    <dgm:cxn modelId="{39E30F32-4945-3549-BD3E-307E7756F601}" srcId="{943BA4E3-3B71-A74A-9AB4-BC2AD6812519}" destId="{A9A12D87-1C18-D74A-B0C1-689749FCA46F}" srcOrd="2" destOrd="0" parTransId="{028A5B5E-33C4-2A41-9FD9-BF5799898324}" sibTransId="{111918D1-EE41-1844-927F-8A00B32CFAC5}"/>
    <dgm:cxn modelId="{50581842-50B4-F34C-8214-8A6A4D53C86E}" srcId="{FD957FB8-D7CA-D049-A842-3F2259D82163}" destId="{943BA4E3-3B71-A74A-9AB4-BC2AD6812519}" srcOrd="0" destOrd="0" parTransId="{22FEAF38-51B0-464D-8F31-CE9CDE21E3A1}" sibTransId="{E39C8FB8-ADA6-3749-9DE2-0D3B26E3317E}"/>
    <dgm:cxn modelId="{61FC104F-21E2-0549-ADF8-77B1DC316993}" type="presOf" srcId="{422A95C3-F864-CA41-9F91-3E7B8C11C2FB}" destId="{8F61BCAC-1FB7-184F-ADE1-8AFBFE724060}" srcOrd="0" destOrd="5" presId="urn:microsoft.com/office/officeart/2005/8/layout/vList2"/>
    <dgm:cxn modelId="{E8F51550-4382-8B41-B2A0-D4952ED720D1}" srcId="{943BA4E3-3B71-A74A-9AB4-BC2AD6812519}" destId="{55D338C1-F2BA-3047-9F9A-DCA85EFD0B20}" srcOrd="3" destOrd="0" parTransId="{9701F4E3-E615-DE4C-823A-0C7EE8810EC1}" sibTransId="{C9E0674D-2BE1-9F46-ABF0-B75596120A33}"/>
    <dgm:cxn modelId="{B1C4D659-A1B4-2348-87A6-E96B66FF1A61}" srcId="{FD957FB8-D7CA-D049-A842-3F2259D82163}" destId="{422A95C3-F864-CA41-9F91-3E7B8C11C2FB}" srcOrd="1" destOrd="0" parTransId="{720EC835-6FE0-1A46-A0D6-2B61A09CEE63}" sibTransId="{174C1ED3-EDAC-3B4F-8D6F-BEB1677FC279}"/>
    <dgm:cxn modelId="{4C29A365-A2AE-0F46-AD4E-B834A30344CA}" type="presOf" srcId="{850E8A1F-3FD8-5242-82D3-F4EC92594394}" destId="{8F61BCAC-1FB7-184F-ADE1-8AFBFE724060}" srcOrd="0" destOrd="2" presId="urn:microsoft.com/office/officeart/2005/8/layout/vList2"/>
    <dgm:cxn modelId="{D142CDB9-AB1E-F940-BFE2-25F2359879E6}" srcId="{943BA4E3-3B71-A74A-9AB4-BC2AD6812519}" destId="{4658A5C1-2B9A-9244-989C-636F8A480087}" srcOrd="0" destOrd="0" parTransId="{92BDEA55-5FA4-E247-AA55-F76EC9DC1719}" sibTransId="{58EFB79B-E9E0-FA49-8A3D-B402CBF34745}"/>
    <dgm:cxn modelId="{7CB8A7C0-CC7B-D840-8C1D-BBA366256F11}" type="presOf" srcId="{4658A5C1-2B9A-9244-989C-636F8A480087}" destId="{8F61BCAC-1FB7-184F-ADE1-8AFBFE724060}" srcOrd="0" destOrd="1" presId="urn:microsoft.com/office/officeart/2005/8/layout/vList2"/>
    <dgm:cxn modelId="{2E8EEFC2-CBAD-6944-9B5D-A05A0B0D6195}" srcId="{A2835A58-D839-3442-B4D3-292E3892BB70}" destId="{FD957FB8-D7CA-D049-A842-3F2259D82163}" srcOrd="0" destOrd="0" parTransId="{7B645D1F-70BF-7A44-BD90-773A7B388F43}" sibTransId="{699E6B57-BDA1-4646-A969-7F7E9C98ADDC}"/>
    <dgm:cxn modelId="{28D016CA-74E9-B24E-932B-BC79D22280EA}" type="presOf" srcId="{FD957FB8-D7CA-D049-A842-3F2259D82163}" destId="{88DD19AD-5155-A64B-9418-DAA79A97E5C4}" srcOrd="0" destOrd="0" presId="urn:microsoft.com/office/officeart/2005/8/layout/vList2"/>
    <dgm:cxn modelId="{2419AACB-1042-7A48-947D-26CFFE83622D}" type="presOf" srcId="{A9A12D87-1C18-D74A-B0C1-689749FCA46F}" destId="{8F61BCAC-1FB7-184F-ADE1-8AFBFE724060}" srcOrd="0" destOrd="3" presId="urn:microsoft.com/office/officeart/2005/8/layout/vList2"/>
    <dgm:cxn modelId="{B7C8E3F0-76C7-434A-AEC2-C05207B804B9}" srcId="{943BA4E3-3B71-A74A-9AB4-BC2AD6812519}" destId="{850E8A1F-3FD8-5242-82D3-F4EC92594394}" srcOrd="1" destOrd="0" parTransId="{B92FC8B9-ECED-3647-83A5-FD7D2335E645}" sibTransId="{60CEA325-6842-FE42-A00F-79122886507A}"/>
    <dgm:cxn modelId="{EB7B93D6-6E20-2E40-8139-97217A764889}" type="presParOf" srcId="{65F44B77-2B26-6949-BA96-2870CEEE278A}" destId="{88DD19AD-5155-A64B-9418-DAA79A97E5C4}" srcOrd="0" destOrd="0" presId="urn:microsoft.com/office/officeart/2005/8/layout/vList2"/>
    <dgm:cxn modelId="{40467095-D43F-924F-9415-07A39CB57529}" type="presParOf" srcId="{65F44B77-2B26-6949-BA96-2870CEEE278A}" destId="{8F61BCAC-1FB7-184F-ADE1-8AFBFE724060}"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2835A58-D839-3442-B4D3-292E3892BB70}"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fr-FR"/>
        </a:p>
      </dgm:t>
    </dgm:pt>
    <dgm:pt modelId="{6856BAF7-4504-2B48-8CFC-3A6E9F068778}">
      <dgm:prSet phldrT="[Texte]"/>
      <dgm:spPr/>
      <dgm:t>
        <a:bodyPr/>
        <a:lstStyle/>
        <a:p>
          <a:r>
            <a:rPr lang="fr-FR" dirty="0"/>
            <a:t>Formation des élus et des employeurs mais aussi des personnes ressources dans l’entreprise</a:t>
          </a:r>
        </a:p>
      </dgm:t>
    </dgm:pt>
    <dgm:pt modelId="{347A1D14-44BB-C04C-BE42-E5F62427737E}" type="parTrans" cxnId="{E9F6D268-00FE-6946-8FDC-EB9B8DD8587B}">
      <dgm:prSet/>
      <dgm:spPr/>
      <dgm:t>
        <a:bodyPr/>
        <a:lstStyle/>
        <a:p>
          <a:endParaRPr lang="fr-FR"/>
        </a:p>
      </dgm:t>
    </dgm:pt>
    <dgm:pt modelId="{D85B87A2-0D31-1949-B4C0-FAB373CCA778}" type="sibTrans" cxnId="{E9F6D268-00FE-6946-8FDC-EB9B8DD8587B}">
      <dgm:prSet/>
      <dgm:spPr/>
      <dgm:t>
        <a:bodyPr/>
        <a:lstStyle/>
        <a:p>
          <a:endParaRPr lang="fr-FR"/>
        </a:p>
      </dgm:t>
    </dgm:pt>
    <dgm:pt modelId="{5BA906A3-90B7-F543-9C61-80CDA9B34923}">
      <dgm:prSet phldrT="[Texte]"/>
      <dgm:spPr/>
      <dgm:t>
        <a:bodyPr/>
        <a:lstStyle/>
        <a:p>
          <a:pPr>
            <a:buFont typeface="Arial" panose="020B0604020202020204" pitchFamily="34" charset="0"/>
            <a:buChar char="•"/>
          </a:pPr>
          <a:r>
            <a:rPr lang="fr-FR" dirty="0"/>
            <a:t>S’assurer que la thématique PDUP soit intégrée dans la formation SSCT des élus</a:t>
          </a:r>
        </a:p>
      </dgm:t>
    </dgm:pt>
    <dgm:pt modelId="{E873CF1B-73F9-5547-92DF-852787C3C3BC}" type="parTrans" cxnId="{3C73AECF-927C-C84D-BDAB-FB13E5972C51}">
      <dgm:prSet/>
      <dgm:spPr/>
      <dgm:t>
        <a:bodyPr/>
        <a:lstStyle/>
        <a:p>
          <a:endParaRPr lang="fr-FR"/>
        </a:p>
      </dgm:t>
    </dgm:pt>
    <dgm:pt modelId="{0E9B9A9D-7BB7-BA41-B7CF-2EC51B732EA6}" type="sibTrans" cxnId="{3C73AECF-927C-C84D-BDAB-FB13E5972C51}">
      <dgm:prSet/>
      <dgm:spPr/>
      <dgm:t>
        <a:bodyPr/>
        <a:lstStyle/>
        <a:p>
          <a:endParaRPr lang="fr-FR"/>
        </a:p>
      </dgm:t>
    </dgm:pt>
    <dgm:pt modelId="{E4E391AC-75F0-194A-AA8F-B7ABCB22B3CB}">
      <dgm:prSet/>
      <dgm:spPr/>
      <dgm:t>
        <a:bodyPr/>
        <a:lstStyle/>
        <a:p>
          <a:r>
            <a:rPr lang="fr-FR" dirty="0"/>
            <a:t>Actions de sensibilisation des salariés et de l’encadrement </a:t>
          </a:r>
        </a:p>
      </dgm:t>
    </dgm:pt>
    <dgm:pt modelId="{D6F03A0C-B4E4-FB4A-92F8-E31B85AA909D}" type="parTrans" cxnId="{8D2F3395-C6CF-F24E-86B8-7175BC407AF1}">
      <dgm:prSet/>
      <dgm:spPr/>
      <dgm:t>
        <a:bodyPr/>
        <a:lstStyle/>
        <a:p>
          <a:endParaRPr lang="fr-FR"/>
        </a:p>
      </dgm:t>
    </dgm:pt>
    <dgm:pt modelId="{241DA1F6-952B-164F-81F9-817B1A556BFB}" type="sibTrans" cxnId="{8D2F3395-C6CF-F24E-86B8-7175BC407AF1}">
      <dgm:prSet/>
      <dgm:spPr/>
      <dgm:t>
        <a:bodyPr/>
        <a:lstStyle/>
        <a:p>
          <a:endParaRPr lang="fr-FR"/>
        </a:p>
      </dgm:t>
    </dgm:pt>
    <dgm:pt modelId="{DD1EFA67-4E04-5B4E-B798-562225864683}">
      <dgm:prSet/>
      <dgm:spPr/>
      <dgm:t>
        <a:bodyPr/>
        <a:lstStyle/>
        <a:p>
          <a:pPr>
            <a:buFont typeface="Arial" panose="020B0604020202020204" pitchFamily="34" charset="0"/>
            <a:buChar char="•"/>
          </a:pPr>
          <a:r>
            <a:rPr lang="fr-FR" dirty="0"/>
            <a:t>S’appuyer sur son SPST (sa cellule PDP), l’Agefiph ou Cap Emploi pour organiser des séances de sensibilisation (CSE, encadrement, salariés)</a:t>
          </a:r>
        </a:p>
      </dgm:t>
    </dgm:pt>
    <dgm:pt modelId="{1443B69B-52D6-2C48-9BB2-42A27E9B0002}" type="sibTrans" cxnId="{4B117152-7ECF-BB4A-91C0-FE405C08F8B7}">
      <dgm:prSet/>
      <dgm:spPr/>
      <dgm:t>
        <a:bodyPr/>
        <a:lstStyle/>
        <a:p>
          <a:endParaRPr lang="fr-FR"/>
        </a:p>
      </dgm:t>
    </dgm:pt>
    <dgm:pt modelId="{3B89A431-F497-FD4A-9802-475068B056EA}" type="parTrans" cxnId="{4B117152-7ECF-BB4A-91C0-FE405C08F8B7}">
      <dgm:prSet/>
      <dgm:spPr/>
      <dgm:t>
        <a:bodyPr/>
        <a:lstStyle/>
        <a:p>
          <a:endParaRPr lang="fr-FR"/>
        </a:p>
      </dgm:t>
    </dgm:pt>
    <dgm:pt modelId="{C32C2C59-7B74-0C47-A990-8B030C92C8F1}">
      <dgm:prSet/>
      <dgm:spPr/>
      <dgm:t>
        <a:bodyPr/>
        <a:lstStyle/>
        <a:p>
          <a:pPr>
            <a:buFont typeface="Arial" panose="020B0604020202020204" pitchFamily="34" charset="0"/>
            <a:buChar char="•"/>
          </a:pPr>
          <a:r>
            <a:rPr lang="fr-FR" dirty="0"/>
            <a:t>S’appuyer sur son SPST (ou sa cellule PDP) ou Cap Emploi pour bénéficier d’une formation commune élus et employeur sur la PDP</a:t>
          </a:r>
        </a:p>
      </dgm:t>
    </dgm:pt>
    <dgm:pt modelId="{4D8D9AE1-1930-3242-8DA7-CE3DC3A2E10E}" type="parTrans" cxnId="{B08D8A30-0288-224F-B9C2-0DDB798E86CB}">
      <dgm:prSet/>
      <dgm:spPr/>
      <dgm:t>
        <a:bodyPr/>
        <a:lstStyle/>
        <a:p>
          <a:endParaRPr lang="fr-FR"/>
        </a:p>
      </dgm:t>
    </dgm:pt>
    <dgm:pt modelId="{CB067B9E-03BD-2142-AA5D-99DE89AB2691}" type="sibTrans" cxnId="{B08D8A30-0288-224F-B9C2-0DDB798E86CB}">
      <dgm:prSet/>
      <dgm:spPr/>
      <dgm:t>
        <a:bodyPr/>
        <a:lstStyle/>
        <a:p>
          <a:endParaRPr lang="fr-FR"/>
        </a:p>
      </dgm:t>
    </dgm:pt>
    <dgm:pt modelId="{E6A30FEF-CD99-7246-85D3-CF43C64F95C2}">
      <dgm:prSet/>
      <dgm:spPr/>
      <dgm:t>
        <a:bodyPr/>
        <a:lstStyle/>
        <a:p>
          <a:pPr>
            <a:buFont typeface="Arial" panose="020B0604020202020204" pitchFamily="34" charset="0"/>
            <a:buChar char="•"/>
          </a:pPr>
          <a:r>
            <a:rPr lang="fr-FR" dirty="0"/>
            <a:t>Organiser une séance de formation/ sensibilisation lors d’une réunion de CSE ou SSCT par exemple (avec les acteurs ressources internes et externes)</a:t>
          </a:r>
        </a:p>
      </dgm:t>
    </dgm:pt>
    <dgm:pt modelId="{E7AA9930-17FE-A749-B805-008649767F00}" type="parTrans" cxnId="{8B1CD7B2-E9F1-414D-A28A-2FC8389F262E}">
      <dgm:prSet/>
      <dgm:spPr/>
      <dgm:t>
        <a:bodyPr/>
        <a:lstStyle/>
        <a:p>
          <a:endParaRPr lang="fr-FR"/>
        </a:p>
      </dgm:t>
    </dgm:pt>
    <dgm:pt modelId="{BC8238EB-092F-0441-8253-DF19080B5D09}" type="sibTrans" cxnId="{8B1CD7B2-E9F1-414D-A28A-2FC8389F262E}">
      <dgm:prSet/>
      <dgm:spPr/>
      <dgm:t>
        <a:bodyPr/>
        <a:lstStyle/>
        <a:p>
          <a:endParaRPr lang="fr-FR"/>
        </a:p>
      </dgm:t>
    </dgm:pt>
    <dgm:pt modelId="{C0DB4D80-8113-3E44-AC0E-874F8804E2D5}">
      <dgm:prSet/>
      <dgm:spPr/>
      <dgm:t>
        <a:bodyPr/>
        <a:lstStyle/>
        <a:p>
          <a:pPr>
            <a:buFont typeface="Arial" panose="020B0604020202020204" pitchFamily="34" charset="0"/>
            <a:buChar char="•"/>
          </a:pPr>
          <a:r>
            <a:rPr lang="fr-FR" dirty="0"/>
            <a:t>Développer des partenariats avec les acteurs ressources en matière de PDP (médecin du travail, cellule PDP du SPST, service social de la Carsat (service dédié aux assurés de l’assurance maladie), MSA, AGEFIPH, Cap Emploi, branches professionnelles, OPCO, ODDS (observatoires départementaux du dialogue social), etc.</a:t>
          </a:r>
        </a:p>
      </dgm:t>
    </dgm:pt>
    <dgm:pt modelId="{FA38C7CF-3B60-2444-9980-0AB37C56C0C2}" type="parTrans" cxnId="{17DC0B19-D0AB-9041-97E9-ED354E3C9477}">
      <dgm:prSet/>
      <dgm:spPr/>
      <dgm:t>
        <a:bodyPr/>
        <a:lstStyle/>
        <a:p>
          <a:endParaRPr lang="fr-FR"/>
        </a:p>
      </dgm:t>
    </dgm:pt>
    <dgm:pt modelId="{885C7C2B-1D6B-3A4C-9095-84F7CBDCC2E7}" type="sibTrans" cxnId="{17DC0B19-D0AB-9041-97E9-ED354E3C9477}">
      <dgm:prSet/>
      <dgm:spPr/>
      <dgm:t>
        <a:bodyPr/>
        <a:lstStyle/>
        <a:p>
          <a:endParaRPr lang="fr-FR"/>
        </a:p>
      </dgm:t>
    </dgm:pt>
    <dgm:pt modelId="{D6149917-9C0B-5C4A-84FF-83AED121E85A}">
      <dgm:prSet/>
      <dgm:spPr/>
      <dgm:t>
        <a:bodyPr/>
        <a:lstStyle/>
        <a:p>
          <a:pPr>
            <a:buFont typeface="Courier New" panose="02070309020205020404" pitchFamily="49" charset="0"/>
            <a:buChar char="o"/>
          </a:pPr>
          <a:r>
            <a:rPr lang="fr-FR" dirty="0"/>
            <a:t>Identifier les interlocuteurs et faire connaissance</a:t>
          </a:r>
        </a:p>
      </dgm:t>
    </dgm:pt>
    <dgm:pt modelId="{C34B8E53-18B6-2B4B-9D81-7D0EAFD49570}" type="parTrans" cxnId="{D1EDECD9-0288-414A-94A7-768D695EC45B}">
      <dgm:prSet/>
      <dgm:spPr/>
      <dgm:t>
        <a:bodyPr/>
        <a:lstStyle/>
        <a:p>
          <a:endParaRPr lang="fr-FR"/>
        </a:p>
      </dgm:t>
    </dgm:pt>
    <dgm:pt modelId="{C36969E3-9FD0-2A49-BB52-F98A42564894}" type="sibTrans" cxnId="{D1EDECD9-0288-414A-94A7-768D695EC45B}">
      <dgm:prSet/>
      <dgm:spPr/>
      <dgm:t>
        <a:bodyPr/>
        <a:lstStyle/>
        <a:p>
          <a:endParaRPr lang="fr-FR"/>
        </a:p>
      </dgm:t>
    </dgm:pt>
    <dgm:pt modelId="{D535BD43-48C0-E54D-8A47-138F4ADCFF8F}">
      <dgm:prSet/>
      <dgm:spPr/>
      <dgm:t>
        <a:bodyPr/>
        <a:lstStyle/>
        <a:p>
          <a:pPr>
            <a:buFont typeface="Courier New" panose="02070309020205020404" pitchFamily="49" charset="0"/>
            <a:buChar char="o"/>
          </a:pPr>
          <a:r>
            <a:rPr lang="fr-FR" dirty="0"/>
            <a:t>Les mobiliser en cas de besoin</a:t>
          </a:r>
        </a:p>
      </dgm:t>
    </dgm:pt>
    <dgm:pt modelId="{1F5C0FE7-32F5-9044-9D24-6DAD8F603091}" type="parTrans" cxnId="{422AA6C4-768D-C349-8285-7BC901544ED6}">
      <dgm:prSet/>
      <dgm:spPr/>
      <dgm:t>
        <a:bodyPr/>
        <a:lstStyle/>
        <a:p>
          <a:endParaRPr lang="fr-FR"/>
        </a:p>
      </dgm:t>
    </dgm:pt>
    <dgm:pt modelId="{694819FA-7607-284A-9794-6127695E31E9}" type="sibTrans" cxnId="{422AA6C4-768D-C349-8285-7BC901544ED6}">
      <dgm:prSet/>
      <dgm:spPr/>
      <dgm:t>
        <a:bodyPr/>
        <a:lstStyle/>
        <a:p>
          <a:endParaRPr lang="fr-FR"/>
        </a:p>
      </dgm:t>
    </dgm:pt>
    <dgm:pt modelId="{01D01A34-AB5A-914F-B3BA-7440FD36E405}">
      <dgm:prSet/>
      <dgm:spPr/>
      <dgm:t>
        <a:bodyPr/>
        <a:lstStyle/>
        <a:p>
          <a:pPr>
            <a:buFont typeface="Arial" panose="020B0604020202020204" pitchFamily="34" charset="0"/>
            <a:buChar char="•"/>
          </a:pPr>
          <a:r>
            <a:rPr lang="fr-FR" dirty="0"/>
            <a:t>Intégrer la thématique de la PDUP dans le livret d’accueil (qui contacter, comment alerter, quelles ressources …) pour sensibiliser les nouveaux salariés</a:t>
          </a:r>
        </a:p>
      </dgm:t>
    </dgm:pt>
    <dgm:pt modelId="{DD551773-D76E-BF40-8654-42A3B8E92DCB}" type="parTrans" cxnId="{3A4F6A8D-0740-1040-A3D5-9660CFEFE395}">
      <dgm:prSet/>
      <dgm:spPr/>
      <dgm:t>
        <a:bodyPr/>
        <a:lstStyle/>
        <a:p>
          <a:endParaRPr lang="fr-FR"/>
        </a:p>
      </dgm:t>
    </dgm:pt>
    <dgm:pt modelId="{6913CAE0-964F-1243-9C75-5EB8C7F315F3}" type="sibTrans" cxnId="{3A4F6A8D-0740-1040-A3D5-9660CFEFE395}">
      <dgm:prSet/>
      <dgm:spPr/>
      <dgm:t>
        <a:bodyPr/>
        <a:lstStyle/>
        <a:p>
          <a:endParaRPr lang="fr-FR"/>
        </a:p>
      </dgm:t>
    </dgm:pt>
    <dgm:pt modelId="{F6E619EF-CB70-5C43-8E1D-68C52158B197}">
      <dgm:prSet/>
      <dgm:spPr/>
      <dgm:t>
        <a:bodyPr/>
        <a:lstStyle/>
        <a:p>
          <a:pPr>
            <a:buFont typeface="Arial" panose="020B0604020202020204" pitchFamily="34" charset="0"/>
            <a:buChar char="•"/>
          </a:pPr>
          <a:r>
            <a:rPr lang="fr-FR" dirty="0"/>
            <a:t>Organiser des ateliers (ou s’appuyer sur des ateliers existants au sein des SPST) pour expliquer aux salariés comment agir en cas de difficulté de maintien dans l’emploi,</a:t>
          </a:r>
        </a:p>
      </dgm:t>
    </dgm:pt>
    <dgm:pt modelId="{9EC6DDFA-CF9F-C343-ADA0-F95F6C442C9C}" type="parTrans" cxnId="{BB4A80D4-2D44-B54C-8591-DF50B1E4E933}">
      <dgm:prSet/>
      <dgm:spPr/>
      <dgm:t>
        <a:bodyPr/>
        <a:lstStyle/>
        <a:p>
          <a:endParaRPr lang="fr-FR"/>
        </a:p>
      </dgm:t>
    </dgm:pt>
    <dgm:pt modelId="{9A60F200-C9EF-124B-A02D-660120053510}" type="sibTrans" cxnId="{BB4A80D4-2D44-B54C-8591-DF50B1E4E933}">
      <dgm:prSet/>
      <dgm:spPr/>
      <dgm:t>
        <a:bodyPr/>
        <a:lstStyle/>
        <a:p>
          <a:endParaRPr lang="fr-FR"/>
        </a:p>
      </dgm:t>
    </dgm:pt>
    <dgm:pt modelId="{A8BC895B-959F-C742-B794-1DFC67133C4B}">
      <dgm:prSet/>
      <dgm:spPr/>
      <dgm:t>
        <a:bodyPr/>
        <a:lstStyle/>
        <a:p>
          <a:pPr>
            <a:buFont typeface="Arial" panose="020B0604020202020204" pitchFamily="34" charset="0"/>
            <a:buChar char="•"/>
          </a:pPr>
          <a:r>
            <a:rPr lang="fr-FR" dirty="0"/>
            <a:t>S’appuyer sur l’intranet de l’entreprise, les réseaux sociaux existants et organiser des campagnes de sensibilisation (affichage, semaine de santé au travail, QVCT, etc.)</a:t>
          </a:r>
        </a:p>
      </dgm:t>
    </dgm:pt>
    <dgm:pt modelId="{4B904377-A588-EE4E-B5E0-0095D596068A}" type="parTrans" cxnId="{391CB4A0-67A5-C343-A14E-D8959385E72F}">
      <dgm:prSet/>
      <dgm:spPr/>
      <dgm:t>
        <a:bodyPr/>
        <a:lstStyle/>
        <a:p>
          <a:endParaRPr lang="fr-FR"/>
        </a:p>
      </dgm:t>
    </dgm:pt>
    <dgm:pt modelId="{E0845F14-E4BF-9845-A568-4D5E0855ECC4}" type="sibTrans" cxnId="{391CB4A0-67A5-C343-A14E-D8959385E72F}">
      <dgm:prSet/>
      <dgm:spPr/>
      <dgm:t>
        <a:bodyPr/>
        <a:lstStyle/>
        <a:p>
          <a:endParaRPr lang="fr-FR"/>
        </a:p>
      </dgm:t>
    </dgm:pt>
    <dgm:pt modelId="{077414C7-A69A-904F-9757-8B18C083225E}">
      <dgm:prSet/>
      <dgm:spPr/>
      <dgm:t>
        <a:bodyPr/>
        <a:lstStyle/>
        <a:p>
          <a:pPr>
            <a:buFont typeface="Arial" panose="020B0604020202020204" pitchFamily="34" charset="0"/>
            <a:buChar char="•"/>
          </a:pPr>
          <a:r>
            <a:rPr lang="fr-FR" dirty="0"/>
            <a:t>Proposer des permanences des élus si besoin</a:t>
          </a:r>
        </a:p>
      </dgm:t>
    </dgm:pt>
    <dgm:pt modelId="{3BFA674A-026A-3D40-9C67-A6A74D2E3A9C}" type="parTrans" cxnId="{31743F8A-EC68-C940-BCE2-CD7F003D25F7}">
      <dgm:prSet/>
      <dgm:spPr/>
      <dgm:t>
        <a:bodyPr/>
        <a:lstStyle/>
        <a:p>
          <a:endParaRPr lang="fr-FR"/>
        </a:p>
      </dgm:t>
    </dgm:pt>
    <dgm:pt modelId="{BDC43355-6366-644D-ABDE-B1B05849AE82}" type="sibTrans" cxnId="{31743F8A-EC68-C940-BCE2-CD7F003D25F7}">
      <dgm:prSet/>
      <dgm:spPr/>
      <dgm:t>
        <a:bodyPr/>
        <a:lstStyle/>
        <a:p>
          <a:endParaRPr lang="fr-FR"/>
        </a:p>
      </dgm:t>
    </dgm:pt>
    <dgm:pt modelId="{42A80750-9812-1643-AFBF-3F924E586209}">
      <dgm:prSet/>
      <dgm:spPr/>
      <dgm:t>
        <a:bodyPr/>
        <a:lstStyle/>
        <a:p>
          <a:pPr>
            <a:buFont typeface="Arial" panose="020B0604020202020204" pitchFamily="34" charset="0"/>
            <a:buNone/>
          </a:pPr>
          <a:r>
            <a:rPr lang="fr-FR" dirty="0"/>
            <a:t>À noter : communiquer sur les actions menées contribue à la sensibilisation des équipes</a:t>
          </a:r>
        </a:p>
      </dgm:t>
    </dgm:pt>
    <dgm:pt modelId="{771A49F5-6BA9-FF48-BF3B-FFFCE451F7CC}" type="parTrans" cxnId="{51EA119E-C7DE-6844-AEE1-96254820F941}">
      <dgm:prSet/>
      <dgm:spPr/>
      <dgm:t>
        <a:bodyPr/>
        <a:lstStyle/>
        <a:p>
          <a:endParaRPr lang="fr-FR"/>
        </a:p>
      </dgm:t>
    </dgm:pt>
    <dgm:pt modelId="{4F35F1FD-3441-8E41-8BB9-DB2DD9D21A00}" type="sibTrans" cxnId="{51EA119E-C7DE-6844-AEE1-96254820F941}">
      <dgm:prSet/>
      <dgm:spPr/>
      <dgm:t>
        <a:bodyPr/>
        <a:lstStyle/>
        <a:p>
          <a:endParaRPr lang="fr-FR"/>
        </a:p>
      </dgm:t>
    </dgm:pt>
    <dgm:pt modelId="{65F44B77-2B26-6949-BA96-2870CEEE278A}" type="pres">
      <dgm:prSet presAssocID="{A2835A58-D839-3442-B4D3-292E3892BB70}" presName="linear" presStyleCnt="0">
        <dgm:presLayoutVars>
          <dgm:animLvl val="lvl"/>
          <dgm:resizeHandles val="exact"/>
        </dgm:presLayoutVars>
      </dgm:prSet>
      <dgm:spPr/>
    </dgm:pt>
    <dgm:pt modelId="{C1F471EA-9F6B-CD43-96F0-2CBD566201EA}" type="pres">
      <dgm:prSet presAssocID="{6856BAF7-4504-2B48-8CFC-3A6E9F068778}" presName="parentText" presStyleLbl="node1" presStyleIdx="0" presStyleCnt="2">
        <dgm:presLayoutVars>
          <dgm:chMax val="0"/>
          <dgm:bulletEnabled val="1"/>
        </dgm:presLayoutVars>
      </dgm:prSet>
      <dgm:spPr/>
    </dgm:pt>
    <dgm:pt modelId="{09BF0FA3-2B59-414F-AD02-6921896632DF}" type="pres">
      <dgm:prSet presAssocID="{6856BAF7-4504-2B48-8CFC-3A6E9F068778}" presName="childText" presStyleLbl="revTx" presStyleIdx="0" presStyleCnt="2">
        <dgm:presLayoutVars>
          <dgm:bulletEnabled val="1"/>
        </dgm:presLayoutVars>
      </dgm:prSet>
      <dgm:spPr/>
    </dgm:pt>
    <dgm:pt modelId="{AA4C8715-9DB6-CA47-B49A-50EFA9F211C9}" type="pres">
      <dgm:prSet presAssocID="{E4E391AC-75F0-194A-AA8F-B7ABCB22B3CB}" presName="parentText" presStyleLbl="node1" presStyleIdx="1" presStyleCnt="2">
        <dgm:presLayoutVars>
          <dgm:chMax val="0"/>
          <dgm:bulletEnabled val="1"/>
        </dgm:presLayoutVars>
      </dgm:prSet>
      <dgm:spPr/>
    </dgm:pt>
    <dgm:pt modelId="{D803917C-5E43-9E46-A022-8900B5D87988}" type="pres">
      <dgm:prSet presAssocID="{E4E391AC-75F0-194A-AA8F-B7ABCB22B3CB}" presName="childText" presStyleLbl="revTx" presStyleIdx="1" presStyleCnt="2">
        <dgm:presLayoutVars>
          <dgm:bulletEnabled val="1"/>
        </dgm:presLayoutVars>
      </dgm:prSet>
      <dgm:spPr/>
    </dgm:pt>
  </dgm:ptLst>
  <dgm:cxnLst>
    <dgm:cxn modelId="{FC297C0C-1031-584C-8127-CCAF0026C3AD}" type="presOf" srcId="{A2835A58-D839-3442-B4D3-292E3892BB70}" destId="{65F44B77-2B26-6949-BA96-2870CEEE278A}" srcOrd="0" destOrd="0" presId="urn:microsoft.com/office/officeart/2005/8/layout/vList2"/>
    <dgm:cxn modelId="{1F087F16-2CA3-444E-9D6C-A8F0AFA07559}" type="presOf" srcId="{A8BC895B-959F-C742-B794-1DFC67133C4B}" destId="{D803917C-5E43-9E46-A022-8900B5D87988}" srcOrd="0" destOrd="3" presId="urn:microsoft.com/office/officeart/2005/8/layout/vList2"/>
    <dgm:cxn modelId="{17DC0B19-D0AB-9041-97E9-ED354E3C9477}" srcId="{6856BAF7-4504-2B48-8CFC-3A6E9F068778}" destId="{C0DB4D80-8113-3E44-AC0E-874F8804E2D5}" srcOrd="3" destOrd="0" parTransId="{FA38C7CF-3B60-2444-9980-0AB37C56C0C2}" sibTransId="{885C7C2B-1D6B-3A4C-9095-84F7CBDCC2E7}"/>
    <dgm:cxn modelId="{EC65CF28-6845-F94B-BB39-F3B71D600D0F}" type="presOf" srcId="{D535BD43-48C0-E54D-8A47-138F4ADCFF8F}" destId="{09BF0FA3-2B59-414F-AD02-6921896632DF}" srcOrd="0" destOrd="5" presId="urn:microsoft.com/office/officeart/2005/8/layout/vList2"/>
    <dgm:cxn modelId="{B08D8A30-0288-224F-B9C2-0DDB798E86CB}" srcId="{6856BAF7-4504-2B48-8CFC-3A6E9F068778}" destId="{C32C2C59-7B74-0C47-A990-8B030C92C8F1}" srcOrd="1" destOrd="0" parTransId="{4D8D9AE1-1930-3242-8DA7-CE3DC3A2E10E}" sibTransId="{CB067B9E-03BD-2142-AA5D-99DE89AB2691}"/>
    <dgm:cxn modelId="{919D3733-D5A6-CA4B-9DE4-98A81C5C2960}" type="presOf" srcId="{01D01A34-AB5A-914F-B3BA-7440FD36E405}" destId="{D803917C-5E43-9E46-A022-8900B5D87988}" srcOrd="0" destOrd="1" presId="urn:microsoft.com/office/officeart/2005/8/layout/vList2"/>
    <dgm:cxn modelId="{DE15F941-BF21-9147-BB5D-DDE38A650B78}" type="presOf" srcId="{E4E391AC-75F0-194A-AA8F-B7ABCB22B3CB}" destId="{AA4C8715-9DB6-CA47-B49A-50EFA9F211C9}" srcOrd="0" destOrd="0" presId="urn:microsoft.com/office/officeart/2005/8/layout/vList2"/>
    <dgm:cxn modelId="{4B117152-7ECF-BB4A-91C0-FE405C08F8B7}" srcId="{E4E391AC-75F0-194A-AA8F-B7ABCB22B3CB}" destId="{DD1EFA67-4E04-5B4E-B798-562225864683}" srcOrd="0" destOrd="0" parTransId="{3B89A431-F497-FD4A-9802-475068B056EA}" sibTransId="{1443B69B-52D6-2C48-9BB2-42A27E9B0002}"/>
    <dgm:cxn modelId="{B6FD8563-E82E-1D4F-9CB1-81C995ACFD58}" type="presOf" srcId="{6856BAF7-4504-2B48-8CFC-3A6E9F068778}" destId="{C1F471EA-9F6B-CD43-96F0-2CBD566201EA}" srcOrd="0" destOrd="0" presId="urn:microsoft.com/office/officeart/2005/8/layout/vList2"/>
    <dgm:cxn modelId="{E9F6D268-00FE-6946-8FDC-EB9B8DD8587B}" srcId="{A2835A58-D839-3442-B4D3-292E3892BB70}" destId="{6856BAF7-4504-2B48-8CFC-3A6E9F068778}" srcOrd="0" destOrd="0" parTransId="{347A1D14-44BB-C04C-BE42-E5F62427737E}" sibTransId="{D85B87A2-0D31-1949-B4C0-FAB373CCA778}"/>
    <dgm:cxn modelId="{7E107A84-EB08-F243-811B-19C7FA7102E9}" type="presOf" srcId="{C32C2C59-7B74-0C47-A990-8B030C92C8F1}" destId="{09BF0FA3-2B59-414F-AD02-6921896632DF}" srcOrd="0" destOrd="1" presId="urn:microsoft.com/office/officeart/2005/8/layout/vList2"/>
    <dgm:cxn modelId="{31743F8A-EC68-C940-BCE2-CD7F003D25F7}" srcId="{E4E391AC-75F0-194A-AA8F-B7ABCB22B3CB}" destId="{077414C7-A69A-904F-9757-8B18C083225E}" srcOrd="4" destOrd="0" parTransId="{3BFA674A-026A-3D40-9C67-A6A74D2E3A9C}" sibTransId="{BDC43355-6366-644D-ABDE-B1B05849AE82}"/>
    <dgm:cxn modelId="{3A4F6A8D-0740-1040-A3D5-9660CFEFE395}" srcId="{E4E391AC-75F0-194A-AA8F-B7ABCB22B3CB}" destId="{01D01A34-AB5A-914F-B3BA-7440FD36E405}" srcOrd="1" destOrd="0" parTransId="{DD551773-D76E-BF40-8654-42A3B8E92DCB}" sibTransId="{6913CAE0-964F-1243-9C75-5EB8C7F315F3}"/>
    <dgm:cxn modelId="{8D2F3395-C6CF-F24E-86B8-7175BC407AF1}" srcId="{A2835A58-D839-3442-B4D3-292E3892BB70}" destId="{E4E391AC-75F0-194A-AA8F-B7ABCB22B3CB}" srcOrd="1" destOrd="0" parTransId="{D6F03A0C-B4E4-FB4A-92F8-E31B85AA909D}" sibTransId="{241DA1F6-952B-164F-81F9-817B1A556BFB}"/>
    <dgm:cxn modelId="{9ABA1E97-BF7C-4942-9012-5DED8D960079}" type="presOf" srcId="{077414C7-A69A-904F-9757-8B18C083225E}" destId="{D803917C-5E43-9E46-A022-8900B5D87988}" srcOrd="0" destOrd="4" presId="urn:microsoft.com/office/officeart/2005/8/layout/vList2"/>
    <dgm:cxn modelId="{51EA119E-C7DE-6844-AEE1-96254820F941}" srcId="{E4E391AC-75F0-194A-AA8F-B7ABCB22B3CB}" destId="{42A80750-9812-1643-AFBF-3F924E586209}" srcOrd="5" destOrd="0" parTransId="{771A49F5-6BA9-FF48-BF3B-FFFCE451F7CC}" sibTransId="{4F35F1FD-3441-8E41-8BB9-DB2DD9D21A00}"/>
    <dgm:cxn modelId="{391CB4A0-67A5-C343-A14E-D8959385E72F}" srcId="{E4E391AC-75F0-194A-AA8F-B7ABCB22B3CB}" destId="{A8BC895B-959F-C742-B794-1DFC67133C4B}" srcOrd="3" destOrd="0" parTransId="{4B904377-A588-EE4E-B5E0-0095D596068A}" sibTransId="{E0845F14-E4BF-9845-A568-4D5E0855ECC4}"/>
    <dgm:cxn modelId="{52B33CA7-1E5F-4742-AC85-361AC68BB4AF}" type="presOf" srcId="{42A80750-9812-1643-AFBF-3F924E586209}" destId="{D803917C-5E43-9E46-A022-8900B5D87988}" srcOrd="0" destOrd="5" presId="urn:microsoft.com/office/officeart/2005/8/layout/vList2"/>
    <dgm:cxn modelId="{8B1CD7B2-E9F1-414D-A28A-2FC8389F262E}" srcId="{6856BAF7-4504-2B48-8CFC-3A6E9F068778}" destId="{E6A30FEF-CD99-7246-85D3-CF43C64F95C2}" srcOrd="2" destOrd="0" parTransId="{E7AA9930-17FE-A749-B805-008649767F00}" sibTransId="{BC8238EB-092F-0441-8253-DF19080B5D09}"/>
    <dgm:cxn modelId="{FAAD4BB5-6357-EB47-A0F7-3072B8D9E0F0}" type="presOf" srcId="{D6149917-9C0B-5C4A-84FF-83AED121E85A}" destId="{09BF0FA3-2B59-414F-AD02-6921896632DF}" srcOrd="0" destOrd="4" presId="urn:microsoft.com/office/officeart/2005/8/layout/vList2"/>
    <dgm:cxn modelId="{183C82C3-D711-6C45-8DB2-0A97567A1C16}" type="presOf" srcId="{E6A30FEF-CD99-7246-85D3-CF43C64F95C2}" destId="{09BF0FA3-2B59-414F-AD02-6921896632DF}" srcOrd="0" destOrd="2" presId="urn:microsoft.com/office/officeart/2005/8/layout/vList2"/>
    <dgm:cxn modelId="{422AA6C4-768D-C349-8285-7BC901544ED6}" srcId="{C0DB4D80-8113-3E44-AC0E-874F8804E2D5}" destId="{D535BD43-48C0-E54D-8A47-138F4ADCFF8F}" srcOrd="1" destOrd="0" parTransId="{1F5C0FE7-32F5-9044-9D24-6DAD8F603091}" sibTransId="{694819FA-7607-284A-9794-6127695E31E9}"/>
    <dgm:cxn modelId="{3C73AECF-927C-C84D-BDAB-FB13E5972C51}" srcId="{6856BAF7-4504-2B48-8CFC-3A6E9F068778}" destId="{5BA906A3-90B7-F543-9C61-80CDA9B34923}" srcOrd="0" destOrd="0" parTransId="{E873CF1B-73F9-5547-92DF-852787C3C3BC}" sibTransId="{0E9B9A9D-7BB7-BA41-B7CF-2EC51B732EA6}"/>
    <dgm:cxn modelId="{FEFB75D2-D098-F948-94C2-DF378C4208F1}" type="presOf" srcId="{C0DB4D80-8113-3E44-AC0E-874F8804E2D5}" destId="{09BF0FA3-2B59-414F-AD02-6921896632DF}" srcOrd="0" destOrd="3" presId="urn:microsoft.com/office/officeart/2005/8/layout/vList2"/>
    <dgm:cxn modelId="{BB4A80D4-2D44-B54C-8591-DF50B1E4E933}" srcId="{E4E391AC-75F0-194A-AA8F-B7ABCB22B3CB}" destId="{F6E619EF-CB70-5C43-8E1D-68C52158B197}" srcOrd="2" destOrd="0" parTransId="{9EC6DDFA-CF9F-C343-ADA0-F95F6C442C9C}" sibTransId="{9A60F200-C9EF-124B-A02D-660120053510}"/>
    <dgm:cxn modelId="{D1EDECD9-0288-414A-94A7-768D695EC45B}" srcId="{C0DB4D80-8113-3E44-AC0E-874F8804E2D5}" destId="{D6149917-9C0B-5C4A-84FF-83AED121E85A}" srcOrd="0" destOrd="0" parTransId="{C34B8E53-18B6-2B4B-9D81-7D0EAFD49570}" sibTransId="{C36969E3-9FD0-2A49-BB52-F98A42564894}"/>
    <dgm:cxn modelId="{8CB938E8-8839-294B-BA48-83A1F7EE259A}" type="presOf" srcId="{DD1EFA67-4E04-5B4E-B798-562225864683}" destId="{D803917C-5E43-9E46-A022-8900B5D87988}" srcOrd="0" destOrd="0" presId="urn:microsoft.com/office/officeart/2005/8/layout/vList2"/>
    <dgm:cxn modelId="{4BD3A5F2-D297-7249-ADBC-4E929CC93EBF}" type="presOf" srcId="{5BA906A3-90B7-F543-9C61-80CDA9B34923}" destId="{09BF0FA3-2B59-414F-AD02-6921896632DF}" srcOrd="0" destOrd="0" presId="urn:microsoft.com/office/officeart/2005/8/layout/vList2"/>
    <dgm:cxn modelId="{D027D0FD-5A7E-7C42-A4E2-87D2BDF26963}" type="presOf" srcId="{F6E619EF-CB70-5C43-8E1D-68C52158B197}" destId="{D803917C-5E43-9E46-A022-8900B5D87988}" srcOrd="0" destOrd="2" presId="urn:microsoft.com/office/officeart/2005/8/layout/vList2"/>
    <dgm:cxn modelId="{260EDAF5-CC18-DD45-9121-8BD234A17D3B}" type="presParOf" srcId="{65F44B77-2B26-6949-BA96-2870CEEE278A}" destId="{C1F471EA-9F6B-CD43-96F0-2CBD566201EA}" srcOrd="0" destOrd="0" presId="urn:microsoft.com/office/officeart/2005/8/layout/vList2"/>
    <dgm:cxn modelId="{6FD3BE5E-5844-7D4D-89DD-74C5B4A5F02F}" type="presParOf" srcId="{65F44B77-2B26-6949-BA96-2870CEEE278A}" destId="{09BF0FA3-2B59-414F-AD02-6921896632DF}" srcOrd="1" destOrd="0" presId="urn:microsoft.com/office/officeart/2005/8/layout/vList2"/>
    <dgm:cxn modelId="{0569E3FA-1AFD-3F47-8259-7160D3B9D88A}" type="presParOf" srcId="{65F44B77-2B26-6949-BA96-2870CEEE278A}" destId="{AA4C8715-9DB6-CA47-B49A-50EFA9F211C9}" srcOrd="2" destOrd="0" presId="urn:microsoft.com/office/officeart/2005/8/layout/vList2"/>
    <dgm:cxn modelId="{42001230-E340-B84D-8C8E-937423DAC7BE}" type="presParOf" srcId="{65F44B77-2B26-6949-BA96-2870CEEE278A}" destId="{D803917C-5E43-9E46-A022-8900B5D87988}"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CFEBE73-51CF-4547-A836-75A0E7B16F03}" type="doc">
      <dgm:prSet loTypeId="urn:microsoft.com/office/officeart/2005/8/layout/chevron2" loCatId="" qsTypeId="urn:microsoft.com/office/officeart/2005/8/quickstyle/simple1" qsCatId="simple" csTypeId="urn:microsoft.com/office/officeart/2005/8/colors/accent1_2" csCatId="accent1" phldr="1"/>
      <dgm:spPr/>
      <dgm:t>
        <a:bodyPr/>
        <a:lstStyle/>
        <a:p>
          <a:endParaRPr lang="fr-FR"/>
        </a:p>
      </dgm:t>
    </dgm:pt>
    <dgm:pt modelId="{EC170345-C577-004C-9BE3-B45CBCD68837}">
      <dgm:prSet phldrT="[Texte]" custT="1"/>
      <dgm:spPr/>
      <dgm:t>
        <a:bodyPr/>
        <a:lstStyle/>
        <a:p>
          <a:r>
            <a:rPr lang="fr-FR" sz="2400" i="1" dirty="0"/>
            <a:t>1 mois</a:t>
          </a:r>
        </a:p>
      </dgm:t>
    </dgm:pt>
    <dgm:pt modelId="{E0AEC73C-9DC0-9742-82F8-D90373DEC92C}" type="parTrans" cxnId="{3BD2C356-5D65-7D46-B3DE-74C6B4CE0F3C}">
      <dgm:prSet/>
      <dgm:spPr/>
      <dgm:t>
        <a:bodyPr/>
        <a:lstStyle/>
        <a:p>
          <a:endParaRPr lang="fr-FR"/>
        </a:p>
      </dgm:t>
    </dgm:pt>
    <dgm:pt modelId="{A60C0D22-E300-0F4D-8D17-0B712BD0CA7E}" type="sibTrans" cxnId="{3BD2C356-5D65-7D46-B3DE-74C6B4CE0F3C}">
      <dgm:prSet/>
      <dgm:spPr/>
      <dgm:t>
        <a:bodyPr/>
        <a:lstStyle/>
        <a:p>
          <a:endParaRPr lang="fr-FR"/>
        </a:p>
      </dgm:t>
    </dgm:pt>
    <dgm:pt modelId="{63047EDA-6EC1-3D49-97D8-05E241B598E3}">
      <dgm:prSet phldrT="[Texte]" custT="1"/>
      <dgm:spPr/>
      <dgm:t>
        <a:bodyPr/>
        <a:lstStyle/>
        <a:p>
          <a:pPr>
            <a:buFont typeface="Calibri" panose="020F0502020204030204" pitchFamily="34" charset="0"/>
            <a:buChar char="-"/>
          </a:pPr>
          <a:r>
            <a:rPr lang="fr-FR" sz="2800" b="1" kern="1200" dirty="0">
              <a:solidFill>
                <a:srgbClr val="65AECC"/>
              </a:solidFill>
              <a:latin typeface="Marianne" panose="02000000000000000000" pitchFamily="2" charset="0"/>
              <a:ea typeface="+mn-ea"/>
              <a:cs typeface="+mn-cs"/>
            </a:rPr>
            <a:t>Quelle(s) action(s) pourriez-vous mettre en place dans votre entreprise dans le mois à venir ?</a:t>
          </a:r>
        </a:p>
      </dgm:t>
    </dgm:pt>
    <dgm:pt modelId="{099C62D7-BB8D-9F42-8BD4-8720B4B0645A}" type="parTrans" cxnId="{2610F958-EC53-6C40-95DA-F935E1E7D15B}">
      <dgm:prSet/>
      <dgm:spPr/>
      <dgm:t>
        <a:bodyPr/>
        <a:lstStyle/>
        <a:p>
          <a:endParaRPr lang="fr-FR"/>
        </a:p>
      </dgm:t>
    </dgm:pt>
    <dgm:pt modelId="{8C32D0F8-C524-3E4F-844A-131EB0F6FCA3}" type="sibTrans" cxnId="{2610F958-EC53-6C40-95DA-F935E1E7D15B}">
      <dgm:prSet/>
      <dgm:spPr/>
      <dgm:t>
        <a:bodyPr/>
        <a:lstStyle/>
        <a:p>
          <a:endParaRPr lang="fr-FR"/>
        </a:p>
      </dgm:t>
    </dgm:pt>
    <dgm:pt modelId="{0D25E529-7A07-CE46-817B-ABAD6043AD5F}">
      <dgm:prSet phldrT="[Texte]" custT="1"/>
      <dgm:spPr/>
      <dgm:t>
        <a:bodyPr/>
        <a:lstStyle/>
        <a:p>
          <a:pPr marL="0" lvl="0" indent="0" algn="ctr" defTabSz="1066800">
            <a:lnSpc>
              <a:spcPct val="90000"/>
            </a:lnSpc>
            <a:spcBef>
              <a:spcPct val="0"/>
            </a:spcBef>
            <a:spcAft>
              <a:spcPct val="35000"/>
            </a:spcAft>
            <a:buNone/>
          </a:pPr>
          <a:r>
            <a:rPr lang="fr-FR" sz="2400" i="1" kern="1200" dirty="0">
              <a:solidFill>
                <a:prstClr val="white"/>
              </a:solidFill>
              <a:latin typeface="Calibri" panose="020F0502020204030204"/>
              <a:ea typeface="+mn-ea"/>
              <a:cs typeface="+mn-cs"/>
            </a:rPr>
            <a:t>6 mois</a:t>
          </a:r>
        </a:p>
      </dgm:t>
    </dgm:pt>
    <dgm:pt modelId="{A531E592-30EB-0342-B5B0-8B6DA122DB34}" type="parTrans" cxnId="{3C59734B-EA6D-934D-ADBE-D68B30903B8E}">
      <dgm:prSet/>
      <dgm:spPr/>
      <dgm:t>
        <a:bodyPr/>
        <a:lstStyle/>
        <a:p>
          <a:endParaRPr lang="fr-FR"/>
        </a:p>
      </dgm:t>
    </dgm:pt>
    <dgm:pt modelId="{BAAE68EE-4C6A-4F46-B266-DA22CF954EFB}" type="sibTrans" cxnId="{3C59734B-EA6D-934D-ADBE-D68B30903B8E}">
      <dgm:prSet/>
      <dgm:spPr/>
      <dgm:t>
        <a:bodyPr/>
        <a:lstStyle/>
        <a:p>
          <a:endParaRPr lang="fr-FR"/>
        </a:p>
      </dgm:t>
    </dgm:pt>
    <dgm:pt modelId="{D4E9B466-723F-3C4E-81E5-C059B9DA29E8}">
      <dgm:prSet custT="1"/>
      <dgm:spPr/>
      <dgm:t>
        <a:bodyPr/>
        <a:lstStyle/>
        <a:p>
          <a:pPr marL="228600" lvl="1" indent="-228600" algn="l" defTabSz="1066800">
            <a:lnSpc>
              <a:spcPct val="90000"/>
            </a:lnSpc>
            <a:spcBef>
              <a:spcPct val="0"/>
            </a:spcBef>
            <a:spcAft>
              <a:spcPct val="15000"/>
            </a:spcAft>
            <a:buFont typeface="Calibri" panose="020F0502020204030204" pitchFamily="34" charset="0"/>
            <a:buChar char="-"/>
          </a:pPr>
          <a:r>
            <a:rPr lang="fr-FR" sz="2800" b="1" kern="1200" dirty="0">
              <a:solidFill>
                <a:srgbClr val="65AECC"/>
              </a:solidFill>
              <a:latin typeface="Marianne" panose="02000000000000000000" pitchFamily="2" charset="0"/>
              <a:ea typeface="+mn-ea"/>
              <a:cs typeface="+mn-cs"/>
            </a:rPr>
            <a:t>Quelle(s) action(s) pourriez-vous mettre en place dans votre entreprise dans les 6 mois à venir ?</a:t>
          </a:r>
        </a:p>
      </dgm:t>
    </dgm:pt>
    <dgm:pt modelId="{F07CF7F3-7482-6A43-9201-AAEEE74880E1}" type="parTrans" cxnId="{1D5DCA61-0D99-E44F-A282-8BFB7A99EBA8}">
      <dgm:prSet/>
      <dgm:spPr/>
      <dgm:t>
        <a:bodyPr/>
        <a:lstStyle/>
        <a:p>
          <a:endParaRPr lang="fr-FR"/>
        </a:p>
      </dgm:t>
    </dgm:pt>
    <dgm:pt modelId="{C6F9DDE3-6369-9140-96E1-C138806BAC06}" type="sibTrans" cxnId="{1D5DCA61-0D99-E44F-A282-8BFB7A99EBA8}">
      <dgm:prSet/>
      <dgm:spPr/>
      <dgm:t>
        <a:bodyPr/>
        <a:lstStyle/>
        <a:p>
          <a:endParaRPr lang="fr-FR"/>
        </a:p>
      </dgm:t>
    </dgm:pt>
    <dgm:pt modelId="{98069D51-E014-0B4D-8E28-50061BAC254B}">
      <dgm:prSet phldrT="[Texte]" custT="1"/>
      <dgm:spPr/>
      <dgm:t>
        <a:bodyPr/>
        <a:lstStyle/>
        <a:p>
          <a:pPr marL="0" lvl="0" indent="0" algn="ctr" defTabSz="1066800">
            <a:lnSpc>
              <a:spcPct val="90000"/>
            </a:lnSpc>
            <a:spcBef>
              <a:spcPct val="0"/>
            </a:spcBef>
            <a:spcAft>
              <a:spcPct val="35000"/>
            </a:spcAft>
            <a:buNone/>
          </a:pPr>
          <a:r>
            <a:rPr lang="fr-FR" sz="2400" i="1" kern="1200" dirty="0">
              <a:solidFill>
                <a:prstClr val="white"/>
              </a:solidFill>
              <a:latin typeface="Calibri" panose="020F0502020204030204"/>
              <a:ea typeface="+mn-ea"/>
              <a:cs typeface="+mn-cs"/>
            </a:rPr>
            <a:t>1 an</a:t>
          </a:r>
        </a:p>
      </dgm:t>
    </dgm:pt>
    <dgm:pt modelId="{0E5A666F-ED5E-0947-8008-8AB3BD761CAF}" type="parTrans" cxnId="{8E7BCC36-55DB-8D4F-9071-4F7D2E73C424}">
      <dgm:prSet/>
      <dgm:spPr/>
      <dgm:t>
        <a:bodyPr/>
        <a:lstStyle/>
        <a:p>
          <a:endParaRPr lang="fr-FR"/>
        </a:p>
      </dgm:t>
    </dgm:pt>
    <dgm:pt modelId="{F0A0EAE0-6362-3D43-BE7E-25EB4CACF37F}" type="sibTrans" cxnId="{8E7BCC36-55DB-8D4F-9071-4F7D2E73C424}">
      <dgm:prSet/>
      <dgm:spPr/>
      <dgm:t>
        <a:bodyPr/>
        <a:lstStyle/>
        <a:p>
          <a:endParaRPr lang="fr-FR"/>
        </a:p>
      </dgm:t>
    </dgm:pt>
    <dgm:pt modelId="{D251CCC0-8B5B-804F-AC5D-040B57B2668D}">
      <dgm:prSet custT="1"/>
      <dgm:spPr/>
      <dgm:t>
        <a:bodyPr/>
        <a:lstStyle/>
        <a:p>
          <a:pPr marL="228600" lvl="1" indent="-228600" algn="l" defTabSz="1066800">
            <a:lnSpc>
              <a:spcPct val="90000"/>
            </a:lnSpc>
            <a:spcBef>
              <a:spcPct val="0"/>
            </a:spcBef>
            <a:spcAft>
              <a:spcPct val="15000"/>
            </a:spcAft>
            <a:buFont typeface="Calibri" panose="020F0502020204030204" pitchFamily="34" charset="0"/>
            <a:buChar char="-"/>
          </a:pPr>
          <a:r>
            <a:rPr lang="fr-FR" sz="2800" b="1" kern="1200" dirty="0">
              <a:solidFill>
                <a:srgbClr val="65AECC"/>
              </a:solidFill>
              <a:latin typeface="Marianne" panose="02000000000000000000" pitchFamily="2" charset="0"/>
              <a:ea typeface="+mn-ea"/>
              <a:cs typeface="+mn-cs"/>
            </a:rPr>
            <a:t>Quelle(s) action(s) pourriez-vous mettre en place dans votre entreprise dans l’année à venir ?</a:t>
          </a:r>
        </a:p>
      </dgm:t>
    </dgm:pt>
    <dgm:pt modelId="{9FD44BF8-D9DC-294D-B937-F53C4B0EFA2A}" type="parTrans" cxnId="{48A49172-F9B3-F545-A863-5A7D8CBF354A}">
      <dgm:prSet/>
      <dgm:spPr/>
      <dgm:t>
        <a:bodyPr/>
        <a:lstStyle/>
        <a:p>
          <a:endParaRPr lang="fr-FR"/>
        </a:p>
      </dgm:t>
    </dgm:pt>
    <dgm:pt modelId="{0591B41B-3D71-7548-9747-556DD41C5C99}" type="sibTrans" cxnId="{48A49172-F9B3-F545-A863-5A7D8CBF354A}">
      <dgm:prSet/>
      <dgm:spPr/>
      <dgm:t>
        <a:bodyPr/>
        <a:lstStyle/>
        <a:p>
          <a:endParaRPr lang="fr-FR"/>
        </a:p>
      </dgm:t>
    </dgm:pt>
    <dgm:pt modelId="{6223C039-FF37-FB46-9E0F-7701CD93986F}" type="pres">
      <dgm:prSet presAssocID="{9CFEBE73-51CF-4547-A836-75A0E7B16F03}" presName="linearFlow" presStyleCnt="0">
        <dgm:presLayoutVars>
          <dgm:dir/>
          <dgm:animLvl val="lvl"/>
          <dgm:resizeHandles val="exact"/>
        </dgm:presLayoutVars>
      </dgm:prSet>
      <dgm:spPr/>
    </dgm:pt>
    <dgm:pt modelId="{DFB976D7-6763-B648-9D9F-7F5862698B93}" type="pres">
      <dgm:prSet presAssocID="{EC170345-C577-004C-9BE3-B45CBCD68837}" presName="composite" presStyleCnt="0"/>
      <dgm:spPr/>
    </dgm:pt>
    <dgm:pt modelId="{EEA3CD61-3C4E-2A44-A12A-5F3AD870517E}" type="pres">
      <dgm:prSet presAssocID="{EC170345-C577-004C-9BE3-B45CBCD68837}" presName="parentText" presStyleLbl="alignNode1" presStyleIdx="0" presStyleCnt="3">
        <dgm:presLayoutVars>
          <dgm:chMax val="1"/>
          <dgm:bulletEnabled val="1"/>
        </dgm:presLayoutVars>
      </dgm:prSet>
      <dgm:spPr/>
    </dgm:pt>
    <dgm:pt modelId="{B98E54A2-AEC0-384F-8531-5EBBE71320EA}" type="pres">
      <dgm:prSet presAssocID="{EC170345-C577-004C-9BE3-B45CBCD68837}" presName="descendantText" presStyleLbl="alignAcc1" presStyleIdx="0" presStyleCnt="3">
        <dgm:presLayoutVars>
          <dgm:bulletEnabled val="1"/>
        </dgm:presLayoutVars>
      </dgm:prSet>
      <dgm:spPr/>
    </dgm:pt>
    <dgm:pt modelId="{E827F5E6-9D8A-2C42-A228-D227DAAB0252}" type="pres">
      <dgm:prSet presAssocID="{A60C0D22-E300-0F4D-8D17-0B712BD0CA7E}" presName="sp" presStyleCnt="0"/>
      <dgm:spPr/>
    </dgm:pt>
    <dgm:pt modelId="{0EF65486-AF59-484B-8533-B95E4505607A}" type="pres">
      <dgm:prSet presAssocID="{0D25E529-7A07-CE46-817B-ABAD6043AD5F}" presName="composite" presStyleCnt="0"/>
      <dgm:spPr/>
    </dgm:pt>
    <dgm:pt modelId="{C2F758B7-4A7D-C94B-941A-C36388D703C2}" type="pres">
      <dgm:prSet presAssocID="{0D25E529-7A07-CE46-817B-ABAD6043AD5F}" presName="parentText" presStyleLbl="alignNode1" presStyleIdx="1" presStyleCnt="3">
        <dgm:presLayoutVars>
          <dgm:chMax val="1"/>
          <dgm:bulletEnabled val="1"/>
        </dgm:presLayoutVars>
      </dgm:prSet>
      <dgm:spPr/>
    </dgm:pt>
    <dgm:pt modelId="{6174988A-4E03-3746-B512-C8ADCCAA95E6}" type="pres">
      <dgm:prSet presAssocID="{0D25E529-7A07-CE46-817B-ABAD6043AD5F}" presName="descendantText" presStyleLbl="alignAcc1" presStyleIdx="1" presStyleCnt="3">
        <dgm:presLayoutVars>
          <dgm:bulletEnabled val="1"/>
        </dgm:presLayoutVars>
      </dgm:prSet>
      <dgm:spPr/>
    </dgm:pt>
    <dgm:pt modelId="{AD5E41FF-7BFE-414A-9E41-E0A25E98E5F1}" type="pres">
      <dgm:prSet presAssocID="{BAAE68EE-4C6A-4F46-B266-DA22CF954EFB}" presName="sp" presStyleCnt="0"/>
      <dgm:spPr/>
    </dgm:pt>
    <dgm:pt modelId="{B89367F7-BF6D-DB46-96F0-145C35DF8535}" type="pres">
      <dgm:prSet presAssocID="{98069D51-E014-0B4D-8E28-50061BAC254B}" presName="composite" presStyleCnt="0"/>
      <dgm:spPr/>
    </dgm:pt>
    <dgm:pt modelId="{EC8F7BD4-E97E-4846-9A26-5ECBF0ACA06B}" type="pres">
      <dgm:prSet presAssocID="{98069D51-E014-0B4D-8E28-50061BAC254B}" presName="parentText" presStyleLbl="alignNode1" presStyleIdx="2" presStyleCnt="3">
        <dgm:presLayoutVars>
          <dgm:chMax val="1"/>
          <dgm:bulletEnabled val="1"/>
        </dgm:presLayoutVars>
      </dgm:prSet>
      <dgm:spPr/>
    </dgm:pt>
    <dgm:pt modelId="{DAAFC25F-C9AD-9446-AB62-5CADB64DD1B8}" type="pres">
      <dgm:prSet presAssocID="{98069D51-E014-0B4D-8E28-50061BAC254B}" presName="descendantText" presStyleLbl="alignAcc1" presStyleIdx="2" presStyleCnt="3">
        <dgm:presLayoutVars>
          <dgm:bulletEnabled val="1"/>
        </dgm:presLayoutVars>
      </dgm:prSet>
      <dgm:spPr/>
    </dgm:pt>
  </dgm:ptLst>
  <dgm:cxnLst>
    <dgm:cxn modelId="{BB600B2D-A646-4343-977E-4D6688C82C48}" type="presOf" srcId="{0D25E529-7A07-CE46-817B-ABAD6043AD5F}" destId="{C2F758B7-4A7D-C94B-941A-C36388D703C2}" srcOrd="0" destOrd="0" presId="urn:microsoft.com/office/officeart/2005/8/layout/chevron2"/>
    <dgm:cxn modelId="{8E7BCC36-55DB-8D4F-9071-4F7D2E73C424}" srcId="{9CFEBE73-51CF-4547-A836-75A0E7B16F03}" destId="{98069D51-E014-0B4D-8E28-50061BAC254B}" srcOrd="2" destOrd="0" parTransId="{0E5A666F-ED5E-0947-8008-8AB3BD761CAF}" sibTransId="{F0A0EAE0-6362-3D43-BE7E-25EB4CACF37F}"/>
    <dgm:cxn modelId="{3C59734B-EA6D-934D-ADBE-D68B30903B8E}" srcId="{9CFEBE73-51CF-4547-A836-75A0E7B16F03}" destId="{0D25E529-7A07-CE46-817B-ABAD6043AD5F}" srcOrd="1" destOrd="0" parTransId="{A531E592-30EB-0342-B5B0-8B6DA122DB34}" sibTransId="{BAAE68EE-4C6A-4F46-B266-DA22CF954EFB}"/>
    <dgm:cxn modelId="{3BD2C356-5D65-7D46-B3DE-74C6B4CE0F3C}" srcId="{9CFEBE73-51CF-4547-A836-75A0E7B16F03}" destId="{EC170345-C577-004C-9BE3-B45CBCD68837}" srcOrd="0" destOrd="0" parTransId="{E0AEC73C-9DC0-9742-82F8-D90373DEC92C}" sibTransId="{A60C0D22-E300-0F4D-8D17-0B712BD0CA7E}"/>
    <dgm:cxn modelId="{2610F958-EC53-6C40-95DA-F935E1E7D15B}" srcId="{EC170345-C577-004C-9BE3-B45CBCD68837}" destId="{63047EDA-6EC1-3D49-97D8-05E241B598E3}" srcOrd="0" destOrd="0" parTransId="{099C62D7-BB8D-9F42-8BD4-8720B4B0645A}" sibTransId="{8C32D0F8-C524-3E4F-844A-131EB0F6FCA3}"/>
    <dgm:cxn modelId="{1D5DCA61-0D99-E44F-A282-8BFB7A99EBA8}" srcId="{0D25E529-7A07-CE46-817B-ABAD6043AD5F}" destId="{D4E9B466-723F-3C4E-81E5-C059B9DA29E8}" srcOrd="0" destOrd="0" parTransId="{F07CF7F3-7482-6A43-9201-AAEEE74880E1}" sibTransId="{C6F9DDE3-6369-9140-96E1-C138806BAC06}"/>
    <dgm:cxn modelId="{7CD4BB67-61D9-6E41-8113-9E8B9BC20BF2}" type="presOf" srcId="{D251CCC0-8B5B-804F-AC5D-040B57B2668D}" destId="{DAAFC25F-C9AD-9446-AB62-5CADB64DD1B8}" srcOrd="0" destOrd="0" presId="urn:microsoft.com/office/officeart/2005/8/layout/chevron2"/>
    <dgm:cxn modelId="{48A49172-F9B3-F545-A863-5A7D8CBF354A}" srcId="{98069D51-E014-0B4D-8E28-50061BAC254B}" destId="{D251CCC0-8B5B-804F-AC5D-040B57B2668D}" srcOrd="0" destOrd="0" parTransId="{9FD44BF8-D9DC-294D-B937-F53C4B0EFA2A}" sibTransId="{0591B41B-3D71-7548-9747-556DD41C5C99}"/>
    <dgm:cxn modelId="{E5341A93-07DD-1C45-AE9D-3748AA33B00B}" type="presOf" srcId="{63047EDA-6EC1-3D49-97D8-05E241B598E3}" destId="{B98E54A2-AEC0-384F-8531-5EBBE71320EA}" srcOrd="0" destOrd="0" presId="urn:microsoft.com/office/officeart/2005/8/layout/chevron2"/>
    <dgm:cxn modelId="{4FA9E6AF-9BB6-C04D-A334-774B084A058A}" type="presOf" srcId="{D4E9B466-723F-3C4E-81E5-C059B9DA29E8}" destId="{6174988A-4E03-3746-B512-C8ADCCAA95E6}" srcOrd="0" destOrd="0" presId="urn:microsoft.com/office/officeart/2005/8/layout/chevron2"/>
    <dgm:cxn modelId="{D754FFB3-0F16-D74C-A5C7-7721229D0D46}" type="presOf" srcId="{EC170345-C577-004C-9BE3-B45CBCD68837}" destId="{EEA3CD61-3C4E-2A44-A12A-5F3AD870517E}" srcOrd="0" destOrd="0" presId="urn:microsoft.com/office/officeart/2005/8/layout/chevron2"/>
    <dgm:cxn modelId="{F0753AC6-DA2A-8B43-86B7-3564BA1F6F94}" type="presOf" srcId="{98069D51-E014-0B4D-8E28-50061BAC254B}" destId="{EC8F7BD4-E97E-4846-9A26-5ECBF0ACA06B}" srcOrd="0" destOrd="0" presId="urn:microsoft.com/office/officeart/2005/8/layout/chevron2"/>
    <dgm:cxn modelId="{3F769DFD-9865-F948-826E-48596C0FF3F3}" type="presOf" srcId="{9CFEBE73-51CF-4547-A836-75A0E7B16F03}" destId="{6223C039-FF37-FB46-9E0F-7701CD93986F}" srcOrd="0" destOrd="0" presId="urn:microsoft.com/office/officeart/2005/8/layout/chevron2"/>
    <dgm:cxn modelId="{918A0E84-3E9A-0745-8FD0-261CE4B71732}" type="presParOf" srcId="{6223C039-FF37-FB46-9E0F-7701CD93986F}" destId="{DFB976D7-6763-B648-9D9F-7F5862698B93}" srcOrd="0" destOrd="0" presId="urn:microsoft.com/office/officeart/2005/8/layout/chevron2"/>
    <dgm:cxn modelId="{084EC910-4778-3340-A7B1-1EB404AF4B08}" type="presParOf" srcId="{DFB976D7-6763-B648-9D9F-7F5862698B93}" destId="{EEA3CD61-3C4E-2A44-A12A-5F3AD870517E}" srcOrd="0" destOrd="0" presId="urn:microsoft.com/office/officeart/2005/8/layout/chevron2"/>
    <dgm:cxn modelId="{0642BA87-6F87-1342-B87D-6B035024ADD8}" type="presParOf" srcId="{DFB976D7-6763-B648-9D9F-7F5862698B93}" destId="{B98E54A2-AEC0-384F-8531-5EBBE71320EA}" srcOrd="1" destOrd="0" presId="urn:microsoft.com/office/officeart/2005/8/layout/chevron2"/>
    <dgm:cxn modelId="{36F2FFC0-2552-6E46-81AC-CE7B3E8FD572}" type="presParOf" srcId="{6223C039-FF37-FB46-9E0F-7701CD93986F}" destId="{E827F5E6-9D8A-2C42-A228-D227DAAB0252}" srcOrd="1" destOrd="0" presId="urn:microsoft.com/office/officeart/2005/8/layout/chevron2"/>
    <dgm:cxn modelId="{2D8088F9-AC2C-3A4F-905C-EC3CF80B9850}" type="presParOf" srcId="{6223C039-FF37-FB46-9E0F-7701CD93986F}" destId="{0EF65486-AF59-484B-8533-B95E4505607A}" srcOrd="2" destOrd="0" presId="urn:microsoft.com/office/officeart/2005/8/layout/chevron2"/>
    <dgm:cxn modelId="{49A34E5A-586C-C145-BC89-B40A6C98D138}" type="presParOf" srcId="{0EF65486-AF59-484B-8533-B95E4505607A}" destId="{C2F758B7-4A7D-C94B-941A-C36388D703C2}" srcOrd="0" destOrd="0" presId="urn:microsoft.com/office/officeart/2005/8/layout/chevron2"/>
    <dgm:cxn modelId="{E33FFEA6-86DF-0240-B9C5-E345A50287D1}" type="presParOf" srcId="{0EF65486-AF59-484B-8533-B95E4505607A}" destId="{6174988A-4E03-3746-B512-C8ADCCAA95E6}" srcOrd="1" destOrd="0" presId="urn:microsoft.com/office/officeart/2005/8/layout/chevron2"/>
    <dgm:cxn modelId="{E0C7C621-CB5E-1148-8BE2-079951EADFB2}" type="presParOf" srcId="{6223C039-FF37-FB46-9E0F-7701CD93986F}" destId="{AD5E41FF-7BFE-414A-9E41-E0A25E98E5F1}" srcOrd="3" destOrd="0" presId="urn:microsoft.com/office/officeart/2005/8/layout/chevron2"/>
    <dgm:cxn modelId="{C34E08C7-8B87-D04C-9972-4247ED77C507}" type="presParOf" srcId="{6223C039-FF37-FB46-9E0F-7701CD93986F}" destId="{B89367F7-BF6D-DB46-96F0-145C35DF8535}" srcOrd="4" destOrd="0" presId="urn:microsoft.com/office/officeart/2005/8/layout/chevron2"/>
    <dgm:cxn modelId="{69C67A9F-0F45-BD42-BB0E-B42ADA60A99D}" type="presParOf" srcId="{B89367F7-BF6D-DB46-96F0-145C35DF8535}" destId="{EC8F7BD4-E97E-4846-9A26-5ECBF0ACA06B}" srcOrd="0" destOrd="0" presId="urn:microsoft.com/office/officeart/2005/8/layout/chevron2"/>
    <dgm:cxn modelId="{3BCB4925-0F91-484C-8879-78B36D650EB0}" type="presParOf" srcId="{B89367F7-BF6D-DB46-96F0-145C35DF8535}" destId="{DAAFC25F-C9AD-9446-AB62-5CADB64DD1B8}"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0F06463-B14C-B145-AF46-733AA25B919B}" type="doc">
      <dgm:prSet loTypeId="urn:microsoft.com/office/officeart/2008/layout/HalfCircleOrganizationChart" loCatId="" qsTypeId="urn:microsoft.com/office/officeart/2005/8/quickstyle/simple1" qsCatId="simple" csTypeId="urn:microsoft.com/office/officeart/2005/8/colors/accent1_2" csCatId="accent1" phldr="1"/>
      <dgm:spPr/>
      <dgm:t>
        <a:bodyPr/>
        <a:lstStyle/>
        <a:p>
          <a:endParaRPr lang="fr-FR"/>
        </a:p>
      </dgm:t>
    </dgm:pt>
    <dgm:pt modelId="{DD32BD60-184A-6843-B558-DF9F553EAFAF}">
      <dgm:prSet phldrT="[Texte]" custT="1"/>
      <dgm:spPr/>
      <dgm:t>
        <a:bodyPr/>
        <a:lstStyle/>
        <a:p>
          <a:pPr>
            <a:spcAft>
              <a:spcPts val="408"/>
            </a:spcAft>
          </a:pPr>
          <a:r>
            <a:rPr lang="fr-FR" sz="2400" b="1" dirty="0">
              <a:solidFill>
                <a:srgbClr val="00B0F0"/>
              </a:solidFill>
            </a:rPr>
            <a:t>Loi santé travail 2021-1018 </a:t>
          </a:r>
        </a:p>
        <a:p>
          <a:pPr>
            <a:spcAft>
              <a:spcPts val="408"/>
            </a:spcAft>
          </a:pPr>
          <a:r>
            <a:rPr lang="fr-FR" sz="2400" b="1" dirty="0">
              <a:solidFill>
                <a:srgbClr val="00B0F0"/>
              </a:solidFill>
            </a:rPr>
            <a:t>du 02/08/2021</a:t>
          </a:r>
        </a:p>
        <a:p>
          <a:pPr>
            <a:spcAft>
              <a:spcPts val="408"/>
            </a:spcAft>
          </a:pPr>
          <a:r>
            <a:rPr lang="fr-FR" sz="2400" b="1" dirty="0">
              <a:solidFill>
                <a:srgbClr val="00B0F0"/>
              </a:solidFill>
            </a:rPr>
            <a:t>2 piliers structurants pour les politiques de santé travail</a:t>
          </a:r>
        </a:p>
      </dgm:t>
    </dgm:pt>
    <dgm:pt modelId="{4957CA39-ACD8-E446-9C60-76DB41EA4F12}" type="parTrans" cxnId="{525A15E0-F0FC-324D-B89F-F0C2DF06C448}">
      <dgm:prSet/>
      <dgm:spPr/>
      <dgm:t>
        <a:bodyPr/>
        <a:lstStyle/>
        <a:p>
          <a:endParaRPr lang="fr-FR"/>
        </a:p>
      </dgm:t>
    </dgm:pt>
    <dgm:pt modelId="{7CA98FAD-F25E-1B49-8F9B-FEB530C643C4}" type="sibTrans" cxnId="{525A15E0-F0FC-324D-B89F-F0C2DF06C448}">
      <dgm:prSet/>
      <dgm:spPr/>
      <dgm:t>
        <a:bodyPr/>
        <a:lstStyle/>
        <a:p>
          <a:endParaRPr lang="fr-FR"/>
        </a:p>
      </dgm:t>
    </dgm:pt>
    <dgm:pt modelId="{C27404E5-837E-D646-80CD-895F211D600D}" type="asst">
      <dgm:prSet phldrT="[Texte]" custT="1"/>
      <dgm:spPr/>
      <dgm:t>
        <a:bodyPr/>
        <a:lstStyle/>
        <a:p>
          <a:r>
            <a:rPr lang="fr-FR" sz="1800" dirty="0"/>
            <a:t>Prévention des risques professionnels</a:t>
          </a:r>
        </a:p>
      </dgm:t>
    </dgm:pt>
    <dgm:pt modelId="{77A4C38E-CA18-D542-A57D-3E8CDC5519B0}" type="parTrans" cxnId="{F8BC80A8-2912-5D49-B62F-77549DB4F6F4}">
      <dgm:prSet/>
      <dgm:spPr/>
      <dgm:t>
        <a:bodyPr/>
        <a:lstStyle/>
        <a:p>
          <a:endParaRPr lang="fr-FR"/>
        </a:p>
      </dgm:t>
    </dgm:pt>
    <dgm:pt modelId="{FA697EC6-1497-6840-A9B1-92589ECD8DCC}" type="sibTrans" cxnId="{F8BC80A8-2912-5D49-B62F-77549DB4F6F4}">
      <dgm:prSet/>
      <dgm:spPr/>
      <dgm:t>
        <a:bodyPr/>
        <a:lstStyle/>
        <a:p>
          <a:endParaRPr lang="fr-FR"/>
        </a:p>
      </dgm:t>
    </dgm:pt>
    <dgm:pt modelId="{7CA4F610-7A98-AB4D-A1FE-CAF2238A157E}">
      <dgm:prSet phldrT="[Texte]" custT="1"/>
      <dgm:spPr/>
      <dgm:t>
        <a:bodyPr/>
        <a:lstStyle/>
        <a:p>
          <a:r>
            <a:rPr lang="fr-FR" sz="1400" dirty="0"/>
            <a:t>Missions et organisation des services de prévention et de santé au travail interentreprises</a:t>
          </a:r>
        </a:p>
        <a:p>
          <a:r>
            <a:rPr lang="fr-FR" sz="1400" dirty="0"/>
            <a:t>(offre socle : suivi médical, prévention et PDP;</a:t>
          </a:r>
        </a:p>
        <a:p>
          <a:r>
            <a:rPr lang="fr-FR" sz="1400" dirty="0"/>
            <a:t>cellule de PDP)</a:t>
          </a:r>
        </a:p>
      </dgm:t>
    </dgm:pt>
    <dgm:pt modelId="{9EC5C78E-135E-9447-9E39-1B74A24404F2}" type="parTrans" cxnId="{9AEC101D-C27D-B04C-A96F-8360C506D64F}">
      <dgm:prSet/>
      <dgm:spPr/>
      <dgm:t>
        <a:bodyPr/>
        <a:lstStyle/>
        <a:p>
          <a:endParaRPr lang="fr-FR"/>
        </a:p>
      </dgm:t>
    </dgm:pt>
    <dgm:pt modelId="{46BFCDF5-C2AD-E24F-B82F-54D479661244}" type="sibTrans" cxnId="{9AEC101D-C27D-B04C-A96F-8360C506D64F}">
      <dgm:prSet/>
      <dgm:spPr/>
      <dgm:t>
        <a:bodyPr/>
        <a:lstStyle/>
        <a:p>
          <a:endParaRPr lang="fr-FR"/>
        </a:p>
      </dgm:t>
    </dgm:pt>
    <dgm:pt modelId="{818963D8-3F0D-F94F-A506-FF1DC012B23F}">
      <dgm:prSet phldrT="[Texte]" custT="1"/>
      <dgm:spPr/>
      <dgm:t>
        <a:bodyPr/>
        <a:lstStyle/>
        <a:p>
          <a:r>
            <a:rPr lang="fr-FR" sz="1400" dirty="0"/>
            <a:t>Outils mobilisables par les entreprises et les salariés pour prévenir la désinsertion professionnelle</a:t>
          </a:r>
        </a:p>
      </dgm:t>
    </dgm:pt>
    <dgm:pt modelId="{0A35A3CD-C7FE-E541-8B67-168DFE02F009}" type="parTrans" cxnId="{C9FAA2FB-797C-0B4C-B4D3-A69A2BA6E0F1}">
      <dgm:prSet/>
      <dgm:spPr/>
      <dgm:t>
        <a:bodyPr/>
        <a:lstStyle/>
        <a:p>
          <a:endParaRPr lang="fr-FR"/>
        </a:p>
      </dgm:t>
    </dgm:pt>
    <dgm:pt modelId="{FCD28E8C-AFE2-534F-BD60-3FA9B8BD57CE}" type="sibTrans" cxnId="{C9FAA2FB-797C-0B4C-B4D3-A69A2BA6E0F1}">
      <dgm:prSet/>
      <dgm:spPr/>
      <dgm:t>
        <a:bodyPr/>
        <a:lstStyle/>
        <a:p>
          <a:endParaRPr lang="fr-FR"/>
        </a:p>
      </dgm:t>
    </dgm:pt>
    <dgm:pt modelId="{01AE88E3-5576-3F46-93E0-0950F45F51B9}">
      <dgm:prSet phldrT="[Texte]" custT="1"/>
      <dgm:spPr/>
      <dgm:t>
        <a:bodyPr/>
        <a:lstStyle/>
        <a:p>
          <a:r>
            <a:rPr lang="fr-FR" sz="1400" dirty="0"/>
            <a:t>Un fonds d’investissement pour la prévention de l’usure professionnelle : le FIPU</a:t>
          </a:r>
        </a:p>
        <a:p>
          <a:r>
            <a:rPr lang="fr-FR" sz="1400" dirty="0"/>
            <a:t>(Loi 2023-270 du 14/04/2023; Décret 2023-759 du 10/08/2023)</a:t>
          </a:r>
        </a:p>
      </dgm:t>
    </dgm:pt>
    <dgm:pt modelId="{79A8A75F-0955-DA4C-A47E-28014B06CA27}" type="parTrans" cxnId="{0B828E64-E108-B94D-B93B-55E967D07ECB}">
      <dgm:prSet/>
      <dgm:spPr/>
      <dgm:t>
        <a:bodyPr/>
        <a:lstStyle/>
        <a:p>
          <a:endParaRPr lang="fr-FR"/>
        </a:p>
      </dgm:t>
    </dgm:pt>
    <dgm:pt modelId="{0851DC15-D3DC-2044-B349-8FDD29163F28}" type="sibTrans" cxnId="{0B828E64-E108-B94D-B93B-55E967D07ECB}">
      <dgm:prSet/>
      <dgm:spPr/>
      <dgm:t>
        <a:bodyPr/>
        <a:lstStyle/>
        <a:p>
          <a:endParaRPr lang="fr-FR"/>
        </a:p>
      </dgm:t>
    </dgm:pt>
    <dgm:pt modelId="{62F82694-E0C0-1843-9F46-6D246BDEF497}" type="asst">
      <dgm:prSet custT="1"/>
      <dgm:spPr/>
      <dgm:t>
        <a:bodyPr/>
        <a:lstStyle/>
        <a:p>
          <a:r>
            <a:rPr lang="fr-FR" sz="1800" dirty="0"/>
            <a:t>Prévention de la désinsertion professionnelle</a:t>
          </a:r>
        </a:p>
      </dgm:t>
    </dgm:pt>
    <dgm:pt modelId="{74AE6D20-A0A3-0C46-9CDB-2062A87FEEB1}" type="parTrans" cxnId="{79F39040-9B37-1A4F-8068-72CF0F7449B7}">
      <dgm:prSet/>
      <dgm:spPr/>
      <dgm:t>
        <a:bodyPr/>
        <a:lstStyle/>
        <a:p>
          <a:endParaRPr lang="fr-FR"/>
        </a:p>
      </dgm:t>
    </dgm:pt>
    <dgm:pt modelId="{E248CC31-C354-D943-9438-F7BA12D23F5A}" type="sibTrans" cxnId="{79F39040-9B37-1A4F-8068-72CF0F7449B7}">
      <dgm:prSet/>
      <dgm:spPr/>
      <dgm:t>
        <a:bodyPr/>
        <a:lstStyle/>
        <a:p>
          <a:endParaRPr lang="fr-FR"/>
        </a:p>
      </dgm:t>
    </dgm:pt>
    <dgm:pt modelId="{9549A2AB-0BBC-2C4F-A64B-71EBE718776E}" type="pres">
      <dgm:prSet presAssocID="{10F06463-B14C-B145-AF46-733AA25B919B}" presName="Name0" presStyleCnt="0">
        <dgm:presLayoutVars>
          <dgm:orgChart val="1"/>
          <dgm:chPref val="1"/>
          <dgm:dir/>
          <dgm:animOne val="branch"/>
          <dgm:animLvl val="lvl"/>
          <dgm:resizeHandles/>
        </dgm:presLayoutVars>
      </dgm:prSet>
      <dgm:spPr/>
    </dgm:pt>
    <dgm:pt modelId="{376A619F-21E3-B246-91C3-25C4717ACF45}" type="pres">
      <dgm:prSet presAssocID="{DD32BD60-184A-6843-B558-DF9F553EAFAF}" presName="hierRoot1" presStyleCnt="0">
        <dgm:presLayoutVars>
          <dgm:hierBranch val="init"/>
        </dgm:presLayoutVars>
      </dgm:prSet>
      <dgm:spPr/>
    </dgm:pt>
    <dgm:pt modelId="{804FE7A0-87BE-584B-AF15-8BA4891E3CDB}" type="pres">
      <dgm:prSet presAssocID="{DD32BD60-184A-6843-B558-DF9F553EAFAF}" presName="rootComposite1" presStyleCnt="0"/>
      <dgm:spPr/>
    </dgm:pt>
    <dgm:pt modelId="{0AA2F863-BB4E-4E48-8F14-8408C69FD99F}" type="pres">
      <dgm:prSet presAssocID="{DD32BD60-184A-6843-B558-DF9F553EAFAF}" presName="rootText1" presStyleLbl="alignAcc1" presStyleIdx="0" presStyleCnt="0" custScaleX="363320">
        <dgm:presLayoutVars>
          <dgm:chPref val="3"/>
        </dgm:presLayoutVars>
      </dgm:prSet>
      <dgm:spPr/>
    </dgm:pt>
    <dgm:pt modelId="{007A7C8B-C973-B24D-AB65-FC08541BA034}" type="pres">
      <dgm:prSet presAssocID="{DD32BD60-184A-6843-B558-DF9F553EAFAF}" presName="topArc1" presStyleLbl="parChTrans1D1" presStyleIdx="0" presStyleCnt="12"/>
      <dgm:spPr/>
    </dgm:pt>
    <dgm:pt modelId="{81628E55-1837-EF40-939F-2DAA3F1CB007}" type="pres">
      <dgm:prSet presAssocID="{DD32BD60-184A-6843-B558-DF9F553EAFAF}" presName="bottomArc1" presStyleLbl="parChTrans1D1" presStyleIdx="1" presStyleCnt="12"/>
      <dgm:spPr/>
    </dgm:pt>
    <dgm:pt modelId="{B76AA5AC-7129-7B4B-A427-A51A87E8194F}" type="pres">
      <dgm:prSet presAssocID="{DD32BD60-184A-6843-B558-DF9F553EAFAF}" presName="topConnNode1" presStyleLbl="node1" presStyleIdx="0" presStyleCnt="0"/>
      <dgm:spPr/>
    </dgm:pt>
    <dgm:pt modelId="{F2279E41-1D2E-5D43-9211-EB631A00737C}" type="pres">
      <dgm:prSet presAssocID="{DD32BD60-184A-6843-B558-DF9F553EAFAF}" presName="hierChild2" presStyleCnt="0"/>
      <dgm:spPr/>
    </dgm:pt>
    <dgm:pt modelId="{C938497B-20FC-EA4F-A2EC-A78B61237683}" type="pres">
      <dgm:prSet presAssocID="{9EC5C78E-135E-9447-9E39-1B74A24404F2}" presName="Name28" presStyleLbl="parChTrans1D2" presStyleIdx="0" presStyleCnt="5"/>
      <dgm:spPr/>
    </dgm:pt>
    <dgm:pt modelId="{A2C9B806-FA42-E946-AACC-ABB9A26E5160}" type="pres">
      <dgm:prSet presAssocID="{7CA4F610-7A98-AB4D-A1FE-CAF2238A157E}" presName="hierRoot2" presStyleCnt="0">
        <dgm:presLayoutVars>
          <dgm:hierBranch val="init"/>
        </dgm:presLayoutVars>
      </dgm:prSet>
      <dgm:spPr/>
    </dgm:pt>
    <dgm:pt modelId="{6B26CF0A-DB88-1845-B95A-684CFE104E8C}" type="pres">
      <dgm:prSet presAssocID="{7CA4F610-7A98-AB4D-A1FE-CAF2238A157E}" presName="rootComposite2" presStyleCnt="0"/>
      <dgm:spPr/>
    </dgm:pt>
    <dgm:pt modelId="{8B344140-FE77-EF46-A127-8C88A70D3650}" type="pres">
      <dgm:prSet presAssocID="{7CA4F610-7A98-AB4D-A1FE-CAF2238A157E}" presName="rootText2" presStyleLbl="alignAcc1" presStyleIdx="0" presStyleCnt="0" custScaleX="167788">
        <dgm:presLayoutVars>
          <dgm:chPref val="3"/>
        </dgm:presLayoutVars>
      </dgm:prSet>
      <dgm:spPr/>
    </dgm:pt>
    <dgm:pt modelId="{7CAFE6D4-14F5-3345-8416-00A8C81FAF97}" type="pres">
      <dgm:prSet presAssocID="{7CA4F610-7A98-AB4D-A1FE-CAF2238A157E}" presName="topArc2" presStyleLbl="parChTrans1D1" presStyleIdx="2" presStyleCnt="12"/>
      <dgm:spPr/>
    </dgm:pt>
    <dgm:pt modelId="{D25FFF65-6BBB-F949-8201-E2960FBB28BD}" type="pres">
      <dgm:prSet presAssocID="{7CA4F610-7A98-AB4D-A1FE-CAF2238A157E}" presName="bottomArc2" presStyleLbl="parChTrans1D1" presStyleIdx="3" presStyleCnt="12"/>
      <dgm:spPr/>
    </dgm:pt>
    <dgm:pt modelId="{590A5944-2288-8F44-AD9C-DCBCB6466A23}" type="pres">
      <dgm:prSet presAssocID="{7CA4F610-7A98-AB4D-A1FE-CAF2238A157E}" presName="topConnNode2" presStyleLbl="node2" presStyleIdx="0" presStyleCnt="0"/>
      <dgm:spPr/>
    </dgm:pt>
    <dgm:pt modelId="{01CFA85D-C1E4-B84D-8710-A13F4570A618}" type="pres">
      <dgm:prSet presAssocID="{7CA4F610-7A98-AB4D-A1FE-CAF2238A157E}" presName="hierChild4" presStyleCnt="0"/>
      <dgm:spPr/>
    </dgm:pt>
    <dgm:pt modelId="{E4683247-5D44-7E46-B0F7-0976ADA15C27}" type="pres">
      <dgm:prSet presAssocID="{7CA4F610-7A98-AB4D-A1FE-CAF2238A157E}" presName="hierChild5" presStyleCnt="0"/>
      <dgm:spPr/>
    </dgm:pt>
    <dgm:pt modelId="{F5A15A8F-A917-F342-B4D0-C6CF6AD13E9C}" type="pres">
      <dgm:prSet presAssocID="{0A35A3CD-C7FE-E541-8B67-168DFE02F009}" presName="Name28" presStyleLbl="parChTrans1D2" presStyleIdx="1" presStyleCnt="5"/>
      <dgm:spPr/>
    </dgm:pt>
    <dgm:pt modelId="{7451F77C-F68A-4342-95D2-F23D458F9C98}" type="pres">
      <dgm:prSet presAssocID="{818963D8-3F0D-F94F-A506-FF1DC012B23F}" presName="hierRoot2" presStyleCnt="0">
        <dgm:presLayoutVars>
          <dgm:hierBranch val="init"/>
        </dgm:presLayoutVars>
      </dgm:prSet>
      <dgm:spPr/>
    </dgm:pt>
    <dgm:pt modelId="{882C0C38-18CC-B84B-AEEA-879C96CD2BE4}" type="pres">
      <dgm:prSet presAssocID="{818963D8-3F0D-F94F-A506-FF1DC012B23F}" presName="rootComposite2" presStyleCnt="0"/>
      <dgm:spPr/>
    </dgm:pt>
    <dgm:pt modelId="{BF5FD6B5-1FB1-7641-9028-335D629BCEF7}" type="pres">
      <dgm:prSet presAssocID="{818963D8-3F0D-F94F-A506-FF1DC012B23F}" presName="rootText2" presStyleLbl="alignAcc1" presStyleIdx="0" presStyleCnt="0" custScaleX="111711">
        <dgm:presLayoutVars>
          <dgm:chPref val="3"/>
        </dgm:presLayoutVars>
      </dgm:prSet>
      <dgm:spPr/>
    </dgm:pt>
    <dgm:pt modelId="{DDD2D0BF-E314-274D-8A36-8796AF7808DC}" type="pres">
      <dgm:prSet presAssocID="{818963D8-3F0D-F94F-A506-FF1DC012B23F}" presName="topArc2" presStyleLbl="parChTrans1D1" presStyleIdx="4" presStyleCnt="12"/>
      <dgm:spPr/>
    </dgm:pt>
    <dgm:pt modelId="{C3D8B5EA-6759-EB4D-B9D1-AAA207CC47D1}" type="pres">
      <dgm:prSet presAssocID="{818963D8-3F0D-F94F-A506-FF1DC012B23F}" presName="bottomArc2" presStyleLbl="parChTrans1D1" presStyleIdx="5" presStyleCnt="12"/>
      <dgm:spPr/>
    </dgm:pt>
    <dgm:pt modelId="{24C56938-26A6-2440-9ACC-2291059C6A95}" type="pres">
      <dgm:prSet presAssocID="{818963D8-3F0D-F94F-A506-FF1DC012B23F}" presName="topConnNode2" presStyleLbl="node2" presStyleIdx="0" presStyleCnt="0"/>
      <dgm:spPr/>
    </dgm:pt>
    <dgm:pt modelId="{02976993-AB84-A541-9716-F97CCD815ED6}" type="pres">
      <dgm:prSet presAssocID="{818963D8-3F0D-F94F-A506-FF1DC012B23F}" presName="hierChild4" presStyleCnt="0"/>
      <dgm:spPr/>
    </dgm:pt>
    <dgm:pt modelId="{030EBD94-2FCB-1440-835C-45FBADDAA4F4}" type="pres">
      <dgm:prSet presAssocID="{818963D8-3F0D-F94F-A506-FF1DC012B23F}" presName="hierChild5" presStyleCnt="0"/>
      <dgm:spPr/>
    </dgm:pt>
    <dgm:pt modelId="{BCD993EB-D176-B84D-91F2-725F86E04079}" type="pres">
      <dgm:prSet presAssocID="{79A8A75F-0955-DA4C-A47E-28014B06CA27}" presName="Name28" presStyleLbl="parChTrans1D2" presStyleIdx="2" presStyleCnt="5"/>
      <dgm:spPr/>
    </dgm:pt>
    <dgm:pt modelId="{6BEA59F3-E00B-C440-AC7B-AC3128FD7E21}" type="pres">
      <dgm:prSet presAssocID="{01AE88E3-5576-3F46-93E0-0950F45F51B9}" presName="hierRoot2" presStyleCnt="0">
        <dgm:presLayoutVars>
          <dgm:hierBranch val="init"/>
        </dgm:presLayoutVars>
      </dgm:prSet>
      <dgm:spPr/>
    </dgm:pt>
    <dgm:pt modelId="{BE6DFA30-8A76-FB43-A067-200A6C25C759}" type="pres">
      <dgm:prSet presAssocID="{01AE88E3-5576-3F46-93E0-0950F45F51B9}" presName="rootComposite2" presStyleCnt="0"/>
      <dgm:spPr/>
    </dgm:pt>
    <dgm:pt modelId="{6D5FC6DE-CE4F-DF4A-BB63-3A65F8B13A4E}" type="pres">
      <dgm:prSet presAssocID="{01AE88E3-5576-3F46-93E0-0950F45F51B9}" presName="rootText2" presStyleLbl="alignAcc1" presStyleIdx="0" presStyleCnt="0" custScaleX="169656">
        <dgm:presLayoutVars>
          <dgm:chPref val="3"/>
        </dgm:presLayoutVars>
      </dgm:prSet>
      <dgm:spPr/>
    </dgm:pt>
    <dgm:pt modelId="{669F2408-B326-0E44-93A5-9EA54AB4B073}" type="pres">
      <dgm:prSet presAssocID="{01AE88E3-5576-3F46-93E0-0950F45F51B9}" presName="topArc2" presStyleLbl="parChTrans1D1" presStyleIdx="6" presStyleCnt="12"/>
      <dgm:spPr/>
    </dgm:pt>
    <dgm:pt modelId="{CA6BCB0A-8FCC-6A44-B053-2A5E4764AEE5}" type="pres">
      <dgm:prSet presAssocID="{01AE88E3-5576-3F46-93E0-0950F45F51B9}" presName="bottomArc2" presStyleLbl="parChTrans1D1" presStyleIdx="7" presStyleCnt="12"/>
      <dgm:spPr/>
    </dgm:pt>
    <dgm:pt modelId="{A4BA47CF-09C2-504F-BCB8-E76936C464C5}" type="pres">
      <dgm:prSet presAssocID="{01AE88E3-5576-3F46-93E0-0950F45F51B9}" presName="topConnNode2" presStyleLbl="node2" presStyleIdx="0" presStyleCnt="0"/>
      <dgm:spPr/>
    </dgm:pt>
    <dgm:pt modelId="{4635C596-812B-7542-8385-3D8E63C87AB3}" type="pres">
      <dgm:prSet presAssocID="{01AE88E3-5576-3F46-93E0-0950F45F51B9}" presName="hierChild4" presStyleCnt="0"/>
      <dgm:spPr/>
    </dgm:pt>
    <dgm:pt modelId="{0DD8BD4D-0AD8-5E4D-826D-F321EC2E1715}" type="pres">
      <dgm:prSet presAssocID="{01AE88E3-5576-3F46-93E0-0950F45F51B9}" presName="hierChild5" presStyleCnt="0"/>
      <dgm:spPr/>
    </dgm:pt>
    <dgm:pt modelId="{4EDF1FB6-8851-CF43-AADD-7A94ECB7CEB6}" type="pres">
      <dgm:prSet presAssocID="{DD32BD60-184A-6843-B558-DF9F553EAFAF}" presName="hierChild3" presStyleCnt="0"/>
      <dgm:spPr/>
    </dgm:pt>
    <dgm:pt modelId="{01876543-8350-B441-A080-38659FB901FD}" type="pres">
      <dgm:prSet presAssocID="{77A4C38E-CA18-D542-A57D-3E8CDC5519B0}" presName="Name101" presStyleLbl="parChTrans1D2" presStyleIdx="3" presStyleCnt="5"/>
      <dgm:spPr/>
    </dgm:pt>
    <dgm:pt modelId="{2E007612-CD36-3943-99A7-C0FB89DEFC85}" type="pres">
      <dgm:prSet presAssocID="{C27404E5-837E-D646-80CD-895F211D600D}" presName="hierRoot3" presStyleCnt="0">
        <dgm:presLayoutVars>
          <dgm:hierBranch val="init"/>
        </dgm:presLayoutVars>
      </dgm:prSet>
      <dgm:spPr/>
    </dgm:pt>
    <dgm:pt modelId="{A29C92B8-7F0C-B442-9542-8E3FAE556C10}" type="pres">
      <dgm:prSet presAssocID="{C27404E5-837E-D646-80CD-895F211D600D}" presName="rootComposite3" presStyleCnt="0"/>
      <dgm:spPr/>
    </dgm:pt>
    <dgm:pt modelId="{AAFC913F-9717-FC4B-B324-F2922A94E0A2}" type="pres">
      <dgm:prSet presAssocID="{C27404E5-837E-D646-80CD-895F211D600D}" presName="rootText3" presStyleLbl="alignAcc1" presStyleIdx="0" presStyleCnt="0" custScaleX="116713">
        <dgm:presLayoutVars>
          <dgm:chPref val="3"/>
        </dgm:presLayoutVars>
      </dgm:prSet>
      <dgm:spPr/>
    </dgm:pt>
    <dgm:pt modelId="{E0DDB57D-AA1B-2D43-A412-92C25D9698E7}" type="pres">
      <dgm:prSet presAssocID="{C27404E5-837E-D646-80CD-895F211D600D}" presName="topArc3" presStyleLbl="parChTrans1D1" presStyleIdx="8" presStyleCnt="12"/>
      <dgm:spPr/>
    </dgm:pt>
    <dgm:pt modelId="{199CEEEE-6045-5642-8BC1-2BEDCF540277}" type="pres">
      <dgm:prSet presAssocID="{C27404E5-837E-D646-80CD-895F211D600D}" presName="bottomArc3" presStyleLbl="parChTrans1D1" presStyleIdx="9" presStyleCnt="12"/>
      <dgm:spPr/>
    </dgm:pt>
    <dgm:pt modelId="{38E76DA1-7C75-E543-B098-FADF496757CA}" type="pres">
      <dgm:prSet presAssocID="{C27404E5-837E-D646-80CD-895F211D600D}" presName="topConnNode3" presStyleLbl="asst1" presStyleIdx="0" presStyleCnt="0"/>
      <dgm:spPr/>
    </dgm:pt>
    <dgm:pt modelId="{CB04CF36-0E2F-BB43-90CB-C5EF528AFA28}" type="pres">
      <dgm:prSet presAssocID="{C27404E5-837E-D646-80CD-895F211D600D}" presName="hierChild6" presStyleCnt="0"/>
      <dgm:spPr/>
    </dgm:pt>
    <dgm:pt modelId="{E9021B6A-BCB1-D648-8C94-22A1737DA3FC}" type="pres">
      <dgm:prSet presAssocID="{C27404E5-837E-D646-80CD-895F211D600D}" presName="hierChild7" presStyleCnt="0"/>
      <dgm:spPr/>
    </dgm:pt>
    <dgm:pt modelId="{731A6555-C2A4-284E-80DB-5D7CADBFBA35}" type="pres">
      <dgm:prSet presAssocID="{74AE6D20-A0A3-0C46-9CDB-2062A87FEEB1}" presName="Name101" presStyleLbl="parChTrans1D2" presStyleIdx="4" presStyleCnt="5"/>
      <dgm:spPr/>
    </dgm:pt>
    <dgm:pt modelId="{DADC249C-4273-4C45-B5BF-ACAE165ACAFD}" type="pres">
      <dgm:prSet presAssocID="{62F82694-E0C0-1843-9F46-6D246BDEF497}" presName="hierRoot3" presStyleCnt="0">
        <dgm:presLayoutVars>
          <dgm:hierBranch val="init"/>
        </dgm:presLayoutVars>
      </dgm:prSet>
      <dgm:spPr/>
    </dgm:pt>
    <dgm:pt modelId="{DD5B9046-DD10-3A47-88AB-C86B09B77857}" type="pres">
      <dgm:prSet presAssocID="{62F82694-E0C0-1843-9F46-6D246BDEF497}" presName="rootComposite3" presStyleCnt="0"/>
      <dgm:spPr/>
    </dgm:pt>
    <dgm:pt modelId="{6CB3AFE0-8768-A141-B590-3E0A0E29FA3B}" type="pres">
      <dgm:prSet presAssocID="{62F82694-E0C0-1843-9F46-6D246BDEF497}" presName="rootText3" presStyleLbl="alignAcc1" presStyleIdx="0" presStyleCnt="0" custScaleX="134136">
        <dgm:presLayoutVars>
          <dgm:chPref val="3"/>
        </dgm:presLayoutVars>
      </dgm:prSet>
      <dgm:spPr/>
    </dgm:pt>
    <dgm:pt modelId="{F52BB675-FC62-8A4C-B5F8-E14C0EEA8234}" type="pres">
      <dgm:prSet presAssocID="{62F82694-E0C0-1843-9F46-6D246BDEF497}" presName="topArc3" presStyleLbl="parChTrans1D1" presStyleIdx="10" presStyleCnt="12"/>
      <dgm:spPr/>
    </dgm:pt>
    <dgm:pt modelId="{FB77AC7B-3392-E745-BB86-C9F33FA72919}" type="pres">
      <dgm:prSet presAssocID="{62F82694-E0C0-1843-9F46-6D246BDEF497}" presName="bottomArc3" presStyleLbl="parChTrans1D1" presStyleIdx="11" presStyleCnt="12"/>
      <dgm:spPr/>
    </dgm:pt>
    <dgm:pt modelId="{F67ADFC5-1B88-A742-8292-C202F8AA575B}" type="pres">
      <dgm:prSet presAssocID="{62F82694-E0C0-1843-9F46-6D246BDEF497}" presName="topConnNode3" presStyleLbl="asst1" presStyleIdx="0" presStyleCnt="0"/>
      <dgm:spPr/>
    </dgm:pt>
    <dgm:pt modelId="{A75D6A1B-F123-4542-9151-251F5A3A4C05}" type="pres">
      <dgm:prSet presAssocID="{62F82694-E0C0-1843-9F46-6D246BDEF497}" presName="hierChild6" presStyleCnt="0"/>
      <dgm:spPr/>
    </dgm:pt>
    <dgm:pt modelId="{A1E54321-E5F2-1A42-8FDC-9F153BBA62C2}" type="pres">
      <dgm:prSet presAssocID="{62F82694-E0C0-1843-9F46-6D246BDEF497}" presName="hierChild7" presStyleCnt="0"/>
      <dgm:spPr/>
    </dgm:pt>
  </dgm:ptLst>
  <dgm:cxnLst>
    <dgm:cxn modelId="{01350813-4A98-2D48-B8DB-EA058DB0033C}" type="presOf" srcId="{C27404E5-837E-D646-80CD-895F211D600D}" destId="{AAFC913F-9717-FC4B-B324-F2922A94E0A2}" srcOrd="0" destOrd="0" presId="urn:microsoft.com/office/officeart/2008/layout/HalfCircleOrganizationChart"/>
    <dgm:cxn modelId="{9AEC101D-C27D-B04C-A96F-8360C506D64F}" srcId="{DD32BD60-184A-6843-B558-DF9F553EAFAF}" destId="{7CA4F610-7A98-AB4D-A1FE-CAF2238A157E}" srcOrd="2" destOrd="0" parTransId="{9EC5C78E-135E-9447-9E39-1B74A24404F2}" sibTransId="{46BFCDF5-C2AD-E24F-B82F-54D479661244}"/>
    <dgm:cxn modelId="{297D6324-2873-A943-B55D-1B7307323007}" type="presOf" srcId="{62F82694-E0C0-1843-9F46-6D246BDEF497}" destId="{6CB3AFE0-8768-A141-B590-3E0A0E29FA3B}" srcOrd="0" destOrd="0" presId="urn:microsoft.com/office/officeart/2008/layout/HalfCircleOrganizationChart"/>
    <dgm:cxn modelId="{D47A0A2A-DC74-C84D-BE88-9F7F8300483D}" type="presOf" srcId="{7CA4F610-7A98-AB4D-A1FE-CAF2238A157E}" destId="{590A5944-2288-8F44-AD9C-DCBCB6466A23}" srcOrd="1" destOrd="0" presId="urn:microsoft.com/office/officeart/2008/layout/HalfCircleOrganizationChart"/>
    <dgm:cxn modelId="{79F39040-9B37-1A4F-8068-72CF0F7449B7}" srcId="{DD32BD60-184A-6843-B558-DF9F553EAFAF}" destId="{62F82694-E0C0-1843-9F46-6D246BDEF497}" srcOrd="1" destOrd="0" parTransId="{74AE6D20-A0A3-0C46-9CDB-2062A87FEEB1}" sibTransId="{E248CC31-C354-D943-9438-F7BA12D23F5A}"/>
    <dgm:cxn modelId="{5AD5CE40-7F7A-A843-BED4-CED38DEF1241}" type="presOf" srcId="{DD32BD60-184A-6843-B558-DF9F553EAFAF}" destId="{0AA2F863-BB4E-4E48-8F14-8408C69FD99F}" srcOrd="0" destOrd="0" presId="urn:microsoft.com/office/officeart/2008/layout/HalfCircleOrganizationChart"/>
    <dgm:cxn modelId="{04AD5543-1546-1A49-B2B4-0CCC97FE0E45}" type="presOf" srcId="{C27404E5-837E-D646-80CD-895F211D600D}" destId="{38E76DA1-7C75-E543-B098-FADF496757CA}" srcOrd="1" destOrd="0" presId="urn:microsoft.com/office/officeart/2008/layout/HalfCircleOrganizationChart"/>
    <dgm:cxn modelId="{174F7C4B-C8CD-7A4A-BE0C-3C1B3EF50B19}" type="presOf" srcId="{9EC5C78E-135E-9447-9E39-1B74A24404F2}" destId="{C938497B-20FC-EA4F-A2EC-A78B61237683}" srcOrd="0" destOrd="0" presId="urn:microsoft.com/office/officeart/2008/layout/HalfCircleOrganizationChart"/>
    <dgm:cxn modelId="{0B828E64-E108-B94D-B93B-55E967D07ECB}" srcId="{DD32BD60-184A-6843-B558-DF9F553EAFAF}" destId="{01AE88E3-5576-3F46-93E0-0950F45F51B9}" srcOrd="4" destOrd="0" parTransId="{79A8A75F-0955-DA4C-A47E-28014B06CA27}" sibTransId="{0851DC15-D3DC-2044-B349-8FDD29163F28}"/>
    <dgm:cxn modelId="{B22A2C67-BC73-9F4E-B16D-2144B80869F7}" type="presOf" srcId="{77A4C38E-CA18-D542-A57D-3E8CDC5519B0}" destId="{01876543-8350-B441-A080-38659FB901FD}" srcOrd="0" destOrd="0" presId="urn:microsoft.com/office/officeart/2008/layout/HalfCircleOrganizationChart"/>
    <dgm:cxn modelId="{28BCBF70-7892-9242-80C9-C9387E3EF498}" type="presOf" srcId="{DD32BD60-184A-6843-B558-DF9F553EAFAF}" destId="{B76AA5AC-7129-7B4B-A427-A51A87E8194F}" srcOrd="1" destOrd="0" presId="urn:microsoft.com/office/officeart/2008/layout/HalfCircleOrganizationChart"/>
    <dgm:cxn modelId="{B54A3F75-EA83-CA40-8EBF-FC8C520049EF}" type="presOf" srcId="{74AE6D20-A0A3-0C46-9CDB-2062A87FEEB1}" destId="{731A6555-C2A4-284E-80DB-5D7CADBFBA35}" srcOrd="0" destOrd="0" presId="urn:microsoft.com/office/officeart/2008/layout/HalfCircleOrganizationChart"/>
    <dgm:cxn modelId="{6111878F-6435-EC4D-BEBC-FDC540C61E52}" type="presOf" srcId="{01AE88E3-5576-3F46-93E0-0950F45F51B9}" destId="{6D5FC6DE-CE4F-DF4A-BB63-3A65F8B13A4E}" srcOrd="0" destOrd="0" presId="urn:microsoft.com/office/officeart/2008/layout/HalfCircleOrganizationChart"/>
    <dgm:cxn modelId="{B97F3B96-047F-1644-98D5-F83D91FF3221}" type="presOf" srcId="{62F82694-E0C0-1843-9F46-6D246BDEF497}" destId="{F67ADFC5-1B88-A742-8292-C202F8AA575B}" srcOrd="1" destOrd="0" presId="urn:microsoft.com/office/officeart/2008/layout/HalfCircleOrganizationChart"/>
    <dgm:cxn modelId="{EA0DD098-0FDB-B749-BBEF-98E8486EE814}" type="presOf" srcId="{7CA4F610-7A98-AB4D-A1FE-CAF2238A157E}" destId="{8B344140-FE77-EF46-A127-8C88A70D3650}" srcOrd="0" destOrd="0" presId="urn:microsoft.com/office/officeart/2008/layout/HalfCircleOrganizationChart"/>
    <dgm:cxn modelId="{ABAE1DA7-27C3-B24B-AED4-A0B9D2D8EC7B}" type="presOf" srcId="{79A8A75F-0955-DA4C-A47E-28014B06CA27}" destId="{BCD993EB-D176-B84D-91F2-725F86E04079}" srcOrd="0" destOrd="0" presId="urn:microsoft.com/office/officeart/2008/layout/HalfCircleOrganizationChart"/>
    <dgm:cxn modelId="{F8BC80A8-2912-5D49-B62F-77549DB4F6F4}" srcId="{DD32BD60-184A-6843-B558-DF9F553EAFAF}" destId="{C27404E5-837E-D646-80CD-895F211D600D}" srcOrd="0" destOrd="0" parTransId="{77A4C38E-CA18-D542-A57D-3E8CDC5519B0}" sibTransId="{FA697EC6-1497-6840-A9B1-92589ECD8DCC}"/>
    <dgm:cxn modelId="{76F2FEB6-2935-2E44-AD72-BFDB7599D0F3}" type="presOf" srcId="{818963D8-3F0D-F94F-A506-FF1DC012B23F}" destId="{24C56938-26A6-2440-9ACC-2291059C6A95}" srcOrd="1" destOrd="0" presId="urn:microsoft.com/office/officeart/2008/layout/HalfCircleOrganizationChart"/>
    <dgm:cxn modelId="{E25BD6BD-CED3-9D45-824B-A4F369ADAA07}" type="presOf" srcId="{0A35A3CD-C7FE-E541-8B67-168DFE02F009}" destId="{F5A15A8F-A917-F342-B4D0-C6CF6AD13E9C}" srcOrd="0" destOrd="0" presId="urn:microsoft.com/office/officeart/2008/layout/HalfCircleOrganizationChart"/>
    <dgm:cxn modelId="{14241ADF-0AF9-C949-B53C-AAC2155815B5}" type="presOf" srcId="{01AE88E3-5576-3F46-93E0-0950F45F51B9}" destId="{A4BA47CF-09C2-504F-BCB8-E76936C464C5}" srcOrd="1" destOrd="0" presId="urn:microsoft.com/office/officeart/2008/layout/HalfCircleOrganizationChart"/>
    <dgm:cxn modelId="{525A15E0-F0FC-324D-B89F-F0C2DF06C448}" srcId="{10F06463-B14C-B145-AF46-733AA25B919B}" destId="{DD32BD60-184A-6843-B558-DF9F553EAFAF}" srcOrd="0" destOrd="0" parTransId="{4957CA39-ACD8-E446-9C60-76DB41EA4F12}" sibTransId="{7CA98FAD-F25E-1B49-8F9B-FEB530C643C4}"/>
    <dgm:cxn modelId="{C7A5E3F8-548B-6848-A7CA-49B613999CE6}" type="presOf" srcId="{818963D8-3F0D-F94F-A506-FF1DC012B23F}" destId="{BF5FD6B5-1FB1-7641-9028-335D629BCEF7}" srcOrd="0" destOrd="0" presId="urn:microsoft.com/office/officeart/2008/layout/HalfCircleOrganizationChart"/>
    <dgm:cxn modelId="{C9FAA2FB-797C-0B4C-B4D3-A69A2BA6E0F1}" srcId="{DD32BD60-184A-6843-B558-DF9F553EAFAF}" destId="{818963D8-3F0D-F94F-A506-FF1DC012B23F}" srcOrd="3" destOrd="0" parTransId="{0A35A3CD-C7FE-E541-8B67-168DFE02F009}" sibTransId="{FCD28E8C-AFE2-534F-BD60-3FA9B8BD57CE}"/>
    <dgm:cxn modelId="{B72297FE-AA2A-1D40-B8ED-8F684BF3CA11}" type="presOf" srcId="{10F06463-B14C-B145-AF46-733AA25B919B}" destId="{9549A2AB-0BBC-2C4F-A64B-71EBE718776E}" srcOrd="0" destOrd="0" presId="urn:microsoft.com/office/officeart/2008/layout/HalfCircleOrganizationChart"/>
    <dgm:cxn modelId="{63D34CEC-EB5D-F441-8D09-37EEA8E1EA79}" type="presParOf" srcId="{9549A2AB-0BBC-2C4F-A64B-71EBE718776E}" destId="{376A619F-21E3-B246-91C3-25C4717ACF45}" srcOrd="0" destOrd="0" presId="urn:microsoft.com/office/officeart/2008/layout/HalfCircleOrganizationChart"/>
    <dgm:cxn modelId="{C7E38BE3-2AD9-5740-881D-181025A69BB6}" type="presParOf" srcId="{376A619F-21E3-B246-91C3-25C4717ACF45}" destId="{804FE7A0-87BE-584B-AF15-8BA4891E3CDB}" srcOrd="0" destOrd="0" presId="urn:microsoft.com/office/officeart/2008/layout/HalfCircleOrganizationChart"/>
    <dgm:cxn modelId="{9B10CCFA-03E2-F34A-8160-E77EC7E05246}" type="presParOf" srcId="{804FE7A0-87BE-584B-AF15-8BA4891E3CDB}" destId="{0AA2F863-BB4E-4E48-8F14-8408C69FD99F}" srcOrd="0" destOrd="0" presId="urn:microsoft.com/office/officeart/2008/layout/HalfCircleOrganizationChart"/>
    <dgm:cxn modelId="{AF1A17B1-49EF-A14C-9482-30FA7C03A729}" type="presParOf" srcId="{804FE7A0-87BE-584B-AF15-8BA4891E3CDB}" destId="{007A7C8B-C973-B24D-AB65-FC08541BA034}" srcOrd="1" destOrd="0" presId="urn:microsoft.com/office/officeart/2008/layout/HalfCircleOrganizationChart"/>
    <dgm:cxn modelId="{8920F4C2-3CCB-1A45-86C2-E289AC5E56B3}" type="presParOf" srcId="{804FE7A0-87BE-584B-AF15-8BA4891E3CDB}" destId="{81628E55-1837-EF40-939F-2DAA3F1CB007}" srcOrd="2" destOrd="0" presId="urn:microsoft.com/office/officeart/2008/layout/HalfCircleOrganizationChart"/>
    <dgm:cxn modelId="{CBA0E709-D063-9F49-AB7B-0F46897EF720}" type="presParOf" srcId="{804FE7A0-87BE-584B-AF15-8BA4891E3CDB}" destId="{B76AA5AC-7129-7B4B-A427-A51A87E8194F}" srcOrd="3" destOrd="0" presId="urn:microsoft.com/office/officeart/2008/layout/HalfCircleOrganizationChart"/>
    <dgm:cxn modelId="{30C79C25-BAB6-B348-8630-5D1C1ADEAC7C}" type="presParOf" srcId="{376A619F-21E3-B246-91C3-25C4717ACF45}" destId="{F2279E41-1D2E-5D43-9211-EB631A00737C}" srcOrd="1" destOrd="0" presId="urn:microsoft.com/office/officeart/2008/layout/HalfCircleOrganizationChart"/>
    <dgm:cxn modelId="{E8CF93B6-B66A-BC4F-947E-906F0E304292}" type="presParOf" srcId="{F2279E41-1D2E-5D43-9211-EB631A00737C}" destId="{C938497B-20FC-EA4F-A2EC-A78B61237683}" srcOrd="0" destOrd="0" presId="urn:microsoft.com/office/officeart/2008/layout/HalfCircleOrganizationChart"/>
    <dgm:cxn modelId="{18B2273F-6C5C-284A-B36C-48A423E159D0}" type="presParOf" srcId="{F2279E41-1D2E-5D43-9211-EB631A00737C}" destId="{A2C9B806-FA42-E946-AACC-ABB9A26E5160}" srcOrd="1" destOrd="0" presId="urn:microsoft.com/office/officeart/2008/layout/HalfCircleOrganizationChart"/>
    <dgm:cxn modelId="{DD7B5F47-7DC0-DF41-9F84-D2514DAE2668}" type="presParOf" srcId="{A2C9B806-FA42-E946-AACC-ABB9A26E5160}" destId="{6B26CF0A-DB88-1845-B95A-684CFE104E8C}" srcOrd="0" destOrd="0" presId="urn:microsoft.com/office/officeart/2008/layout/HalfCircleOrganizationChart"/>
    <dgm:cxn modelId="{4C6B29E8-03F1-D740-AD80-092CD6B2ED8C}" type="presParOf" srcId="{6B26CF0A-DB88-1845-B95A-684CFE104E8C}" destId="{8B344140-FE77-EF46-A127-8C88A70D3650}" srcOrd="0" destOrd="0" presId="urn:microsoft.com/office/officeart/2008/layout/HalfCircleOrganizationChart"/>
    <dgm:cxn modelId="{A2E264C3-CBB6-B54B-B8A1-C094C21869F9}" type="presParOf" srcId="{6B26CF0A-DB88-1845-B95A-684CFE104E8C}" destId="{7CAFE6D4-14F5-3345-8416-00A8C81FAF97}" srcOrd="1" destOrd="0" presId="urn:microsoft.com/office/officeart/2008/layout/HalfCircleOrganizationChart"/>
    <dgm:cxn modelId="{7212139D-56FB-804B-98A1-783FF839F8FF}" type="presParOf" srcId="{6B26CF0A-DB88-1845-B95A-684CFE104E8C}" destId="{D25FFF65-6BBB-F949-8201-E2960FBB28BD}" srcOrd="2" destOrd="0" presId="urn:microsoft.com/office/officeart/2008/layout/HalfCircleOrganizationChart"/>
    <dgm:cxn modelId="{D9388166-D443-AE48-8487-617B4E768EC6}" type="presParOf" srcId="{6B26CF0A-DB88-1845-B95A-684CFE104E8C}" destId="{590A5944-2288-8F44-AD9C-DCBCB6466A23}" srcOrd="3" destOrd="0" presId="urn:microsoft.com/office/officeart/2008/layout/HalfCircleOrganizationChart"/>
    <dgm:cxn modelId="{211A400C-0675-A848-94FD-3510EAB76269}" type="presParOf" srcId="{A2C9B806-FA42-E946-AACC-ABB9A26E5160}" destId="{01CFA85D-C1E4-B84D-8710-A13F4570A618}" srcOrd="1" destOrd="0" presId="urn:microsoft.com/office/officeart/2008/layout/HalfCircleOrganizationChart"/>
    <dgm:cxn modelId="{31F8FED8-0869-3E43-9917-2213928B4A60}" type="presParOf" srcId="{A2C9B806-FA42-E946-AACC-ABB9A26E5160}" destId="{E4683247-5D44-7E46-B0F7-0976ADA15C27}" srcOrd="2" destOrd="0" presId="urn:microsoft.com/office/officeart/2008/layout/HalfCircleOrganizationChart"/>
    <dgm:cxn modelId="{5C86A78A-7DB7-9747-A148-CA16E688775F}" type="presParOf" srcId="{F2279E41-1D2E-5D43-9211-EB631A00737C}" destId="{F5A15A8F-A917-F342-B4D0-C6CF6AD13E9C}" srcOrd="2" destOrd="0" presId="urn:microsoft.com/office/officeart/2008/layout/HalfCircleOrganizationChart"/>
    <dgm:cxn modelId="{CC02F312-DCEC-ED41-8B67-AE7104742171}" type="presParOf" srcId="{F2279E41-1D2E-5D43-9211-EB631A00737C}" destId="{7451F77C-F68A-4342-95D2-F23D458F9C98}" srcOrd="3" destOrd="0" presId="urn:microsoft.com/office/officeart/2008/layout/HalfCircleOrganizationChart"/>
    <dgm:cxn modelId="{18E2358E-3130-8149-8B07-97DFE27763B8}" type="presParOf" srcId="{7451F77C-F68A-4342-95D2-F23D458F9C98}" destId="{882C0C38-18CC-B84B-AEEA-879C96CD2BE4}" srcOrd="0" destOrd="0" presId="urn:microsoft.com/office/officeart/2008/layout/HalfCircleOrganizationChart"/>
    <dgm:cxn modelId="{8039D323-4544-094C-9391-A3828814E6FC}" type="presParOf" srcId="{882C0C38-18CC-B84B-AEEA-879C96CD2BE4}" destId="{BF5FD6B5-1FB1-7641-9028-335D629BCEF7}" srcOrd="0" destOrd="0" presId="urn:microsoft.com/office/officeart/2008/layout/HalfCircleOrganizationChart"/>
    <dgm:cxn modelId="{1DDB02F0-A3A5-D24F-8558-25AF8A5A18C2}" type="presParOf" srcId="{882C0C38-18CC-B84B-AEEA-879C96CD2BE4}" destId="{DDD2D0BF-E314-274D-8A36-8796AF7808DC}" srcOrd="1" destOrd="0" presId="urn:microsoft.com/office/officeart/2008/layout/HalfCircleOrganizationChart"/>
    <dgm:cxn modelId="{BECACE3D-9D6E-5F4E-A554-638A1C0EB3FE}" type="presParOf" srcId="{882C0C38-18CC-B84B-AEEA-879C96CD2BE4}" destId="{C3D8B5EA-6759-EB4D-B9D1-AAA207CC47D1}" srcOrd="2" destOrd="0" presId="urn:microsoft.com/office/officeart/2008/layout/HalfCircleOrganizationChart"/>
    <dgm:cxn modelId="{566F3B32-9FC2-334B-ACC7-C30BA0F3E4EA}" type="presParOf" srcId="{882C0C38-18CC-B84B-AEEA-879C96CD2BE4}" destId="{24C56938-26A6-2440-9ACC-2291059C6A95}" srcOrd="3" destOrd="0" presId="urn:microsoft.com/office/officeart/2008/layout/HalfCircleOrganizationChart"/>
    <dgm:cxn modelId="{2452C344-4AB0-024A-9FEE-3CFE0F268B58}" type="presParOf" srcId="{7451F77C-F68A-4342-95D2-F23D458F9C98}" destId="{02976993-AB84-A541-9716-F97CCD815ED6}" srcOrd="1" destOrd="0" presId="urn:microsoft.com/office/officeart/2008/layout/HalfCircleOrganizationChart"/>
    <dgm:cxn modelId="{D6EB6335-7A33-E24B-8ECD-7E4677717E50}" type="presParOf" srcId="{7451F77C-F68A-4342-95D2-F23D458F9C98}" destId="{030EBD94-2FCB-1440-835C-45FBADDAA4F4}" srcOrd="2" destOrd="0" presId="urn:microsoft.com/office/officeart/2008/layout/HalfCircleOrganizationChart"/>
    <dgm:cxn modelId="{542F880F-D11A-384E-A0C7-6D64D44005CB}" type="presParOf" srcId="{F2279E41-1D2E-5D43-9211-EB631A00737C}" destId="{BCD993EB-D176-B84D-91F2-725F86E04079}" srcOrd="4" destOrd="0" presId="urn:microsoft.com/office/officeart/2008/layout/HalfCircleOrganizationChart"/>
    <dgm:cxn modelId="{DC3F3936-ACFE-5346-BB77-E439CAB5CD85}" type="presParOf" srcId="{F2279E41-1D2E-5D43-9211-EB631A00737C}" destId="{6BEA59F3-E00B-C440-AC7B-AC3128FD7E21}" srcOrd="5" destOrd="0" presId="urn:microsoft.com/office/officeart/2008/layout/HalfCircleOrganizationChart"/>
    <dgm:cxn modelId="{0EDA145F-9179-4746-A49F-3876ACFF714C}" type="presParOf" srcId="{6BEA59F3-E00B-C440-AC7B-AC3128FD7E21}" destId="{BE6DFA30-8A76-FB43-A067-200A6C25C759}" srcOrd="0" destOrd="0" presId="urn:microsoft.com/office/officeart/2008/layout/HalfCircleOrganizationChart"/>
    <dgm:cxn modelId="{2B3B6E06-E66A-144E-BADD-D6CFA4A235A7}" type="presParOf" srcId="{BE6DFA30-8A76-FB43-A067-200A6C25C759}" destId="{6D5FC6DE-CE4F-DF4A-BB63-3A65F8B13A4E}" srcOrd="0" destOrd="0" presId="urn:microsoft.com/office/officeart/2008/layout/HalfCircleOrganizationChart"/>
    <dgm:cxn modelId="{E8CFD9ED-6150-574D-BBAA-BF38F2BC2F12}" type="presParOf" srcId="{BE6DFA30-8A76-FB43-A067-200A6C25C759}" destId="{669F2408-B326-0E44-93A5-9EA54AB4B073}" srcOrd="1" destOrd="0" presId="urn:microsoft.com/office/officeart/2008/layout/HalfCircleOrganizationChart"/>
    <dgm:cxn modelId="{F84E444D-1A17-A945-A426-B5B2086FACFA}" type="presParOf" srcId="{BE6DFA30-8A76-FB43-A067-200A6C25C759}" destId="{CA6BCB0A-8FCC-6A44-B053-2A5E4764AEE5}" srcOrd="2" destOrd="0" presId="urn:microsoft.com/office/officeart/2008/layout/HalfCircleOrganizationChart"/>
    <dgm:cxn modelId="{7F0042CB-3174-6140-9485-FD3BF2133497}" type="presParOf" srcId="{BE6DFA30-8A76-FB43-A067-200A6C25C759}" destId="{A4BA47CF-09C2-504F-BCB8-E76936C464C5}" srcOrd="3" destOrd="0" presId="urn:microsoft.com/office/officeart/2008/layout/HalfCircleOrganizationChart"/>
    <dgm:cxn modelId="{7829C62E-D70D-E942-B4C8-30AD2C70BAA4}" type="presParOf" srcId="{6BEA59F3-E00B-C440-AC7B-AC3128FD7E21}" destId="{4635C596-812B-7542-8385-3D8E63C87AB3}" srcOrd="1" destOrd="0" presId="urn:microsoft.com/office/officeart/2008/layout/HalfCircleOrganizationChart"/>
    <dgm:cxn modelId="{18F77DA9-9242-A74F-BAD2-03A8916414D6}" type="presParOf" srcId="{6BEA59F3-E00B-C440-AC7B-AC3128FD7E21}" destId="{0DD8BD4D-0AD8-5E4D-826D-F321EC2E1715}" srcOrd="2" destOrd="0" presId="urn:microsoft.com/office/officeart/2008/layout/HalfCircleOrganizationChart"/>
    <dgm:cxn modelId="{BDB3381C-CF17-5541-BFA4-430110410C65}" type="presParOf" srcId="{376A619F-21E3-B246-91C3-25C4717ACF45}" destId="{4EDF1FB6-8851-CF43-AADD-7A94ECB7CEB6}" srcOrd="2" destOrd="0" presId="urn:microsoft.com/office/officeart/2008/layout/HalfCircleOrganizationChart"/>
    <dgm:cxn modelId="{02F124EC-B0DC-5D49-B90D-5F640D5A4357}" type="presParOf" srcId="{4EDF1FB6-8851-CF43-AADD-7A94ECB7CEB6}" destId="{01876543-8350-B441-A080-38659FB901FD}" srcOrd="0" destOrd="0" presId="urn:microsoft.com/office/officeart/2008/layout/HalfCircleOrganizationChart"/>
    <dgm:cxn modelId="{0782E107-DDCE-3746-A5D9-C5324ED06FA0}" type="presParOf" srcId="{4EDF1FB6-8851-CF43-AADD-7A94ECB7CEB6}" destId="{2E007612-CD36-3943-99A7-C0FB89DEFC85}" srcOrd="1" destOrd="0" presId="urn:microsoft.com/office/officeart/2008/layout/HalfCircleOrganizationChart"/>
    <dgm:cxn modelId="{91E1A1BF-0729-B04E-A1AA-96EF5227F5E9}" type="presParOf" srcId="{2E007612-CD36-3943-99A7-C0FB89DEFC85}" destId="{A29C92B8-7F0C-B442-9542-8E3FAE556C10}" srcOrd="0" destOrd="0" presId="urn:microsoft.com/office/officeart/2008/layout/HalfCircleOrganizationChart"/>
    <dgm:cxn modelId="{3C23ADA9-F54E-1141-A3AD-44439ED43DCD}" type="presParOf" srcId="{A29C92B8-7F0C-B442-9542-8E3FAE556C10}" destId="{AAFC913F-9717-FC4B-B324-F2922A94E0A2}" srcOrd="0" destOrd="0" presId="urn:microsoft.com/office/officeart/2008/layout/HalfCircleOrganizationChart"/>
    <dgm:cxn modelId="{E541CCDE-1EC9-1C4E-B6AC-9B5DF1BA70B8}" type="presParOf" srcId="{A29C92B8-7F0C-B442-9542-8E3FAE556C10}" destId="{E0DDB57D-AA1B-2D43-A412-92C25D9698E7}" srcOrd="1" destOrd="0" presId="urn:microsoft.com/office/officeart/2008/layout/HalfCircleOrganizationChart"/>
    <dgm:cxn modelId="{50EA9F66-9085-F34E-8CFD-C8F89160A39C}" type="presParOf" srcId="{A29C92B8-7F0C-B442-9542-8E3FAE556C10}" destId="{199CEEEE-6045-5642-8BC1-2BEDCF540277}" srcOrd="2" destOrd="0" presId="urn:microsoft.com/office/officeart/2008/layout/HalfCircleOrganizationChart"/>
    <dgm:cxn modelId="{CF06A7AA-7AD8-A14B-A682-3FF75746C92C}" type="presParOf" srcId="{A29C92B8-7F0C-B442-9542-8E3FAE556C10}" destId="{38E76DA1-7C75-E543-B098-FADF496757CA}" srcOrd="3" destOrd="0" presId="urn:microsoft.com/office/officeart/2008/layout/HalfCircleOrganizationChart"/>
    <dgm:cxn modelId="{5A956505-FEF9-F743-930C-4F7718AB65FE}" type="presParOf" srcId="{2E007612-CD36-3943-99A7-C0FB89DEFC85}" destId="{CB04CF36-0E2F-BB43-90CB-C5EF528AFA28}" srcOrd="1" destOrd="0" presId="urn:microsoft.com/office/officeart/2008/layout/HalfCircleOrganizationChart"/>
    <dgm:cxn modelId="{6EA7E738-7F98-2941-8214-CFA109D0EEA2}" type="presParOf" srcId="{2E007612-CD36-3943-99A7-C0FB89DEFC85}" destId="{E9021B6A-BCB1-D648-8C94-22A1737DA3FC}" srcOrd="2" destOrd="0" presId="urn:microsoft.com/office/officeart/2008/layout/HalfCircleOrganizationChart"/>
    <dgm:cxn modelId="{11BE666C-2FE5-D044-BA2D-B93AAF9607D9}" type="presParOf" srcId="{4EDF1FB6-8851-CF43-AADD-7A94ECB7CEB6}" destId="{731A6555-C2A4-284E-80DB-5D7CADBFBA35}" srcOrd="2" destOrd="0" presId="urn:microsoft.com/office/officeart/2008/layout/HalfCircleOrganizationChart"/>
    <dgm:cxn modelId="{A8F21486-D90C-E24F-A322-E056FD9B3295}" type="presParOf" srcId="{4EDF1FB6-8851-CF43-AADD-7A94ECB7CEB6}" destId="{DADC249C-4273-4C45-B5BF-ACAE165ACAFD}" srcOrd="3" destOrd="0" presId="urn:microsoft.com/office/officeart/2008/layout/HalfCircleOrganizationChart"/>
    <dgm:cxn modelId="{0120E873-0E42-1547-A9C8-90DEACD8D1F4}" type="presParOf" srcId="{DADC249C-4273-4C45-B5BF-ACAE165ACAFD}" destId="{DD5B9046-DD10-3A47-88AB-C86B09B77857}" srcOrd="0" destOrd="0" presId="urn:microsoft.com/office/officeart/2008/layout/HalfCircleOrganizationChart"/>
    <dgm:cxn modelId="{98452A62-4173-DB40-BA61-7A68D24EE721}" type="presParOf" srcId="{DD5B9046-DD10-3A47-88AB-C86B09B77857}" destId="{6CB3AFE0-8768-A141-B590-3E0A0E29FA3B}" srcOrd="0" destOrd="0" presId="urn:microsoft.com/office/officeart/2008/layout/HalfCircleOrganizationChart"/>
    <dgm:cxn modelId="{BE627171-94AC-054A-BFF2-631E4A526F74}" type="presParOf" srcId="{DD5B9046-DD10-3A47-88AB-C86B09B77857}" destId="{F52BB675-FC62-8A4C-B5F8-E14C0EEA8234}" srcOrd="1" destOrd="0" presId="urn:microsoft.com/office/officeart/2008/layout/HalfCircleOrganizationChart"/>
    <dgm:cxn modelId="{040E2671-DBD7-F84B-AB9F-7AD7503391C9}" type="presParOf" srcId="{DD5B9046-DD10-3A47-88AB-C86B09B77857}" destId="{FB77AC7B-3392-E745-BB86-C9F33FA72919}" srcOrd="2" destOrd="0" presId="urn:microsoft.com/office/officeart/2008/layout/HalfCircleOrganizationChart"/>
    <dgm:cxn modelId="{932C4160-4A33-B747-A0A8-B799AB45B4C4}" type="presParOf" srcId="{DD5B9046-DD10-3A47-88AB-C86B09B77857}" destId="{F67ADFC5-1B88-A742-8292-C202F8AA575B}" srcOrd="3" destOrd="0" presId="urn:microsoft.com/office/officeart/2008/layout/HalfCircleOrganizationChart"/>
    <dgm:cxn modelId="{BA5729E1-06DC-D94D-AD84-11B2DF4ADB37}" type="presParOf" srcId="{DADC249C-4273-4C45-B5BF-ACAE165ACAFD}" destId="{A75D6A1B-F123-4542-9151-251F5A3A4C05}" srcOrd="1" destOrd="0" presId="urn:microsoft.com/office/officeart/2008/layout/HalfCircleOrganizationChart"/>
    <dgm:cxn modelId="{ECE485F8-D4C1-654B-96D7-932AD0D8188D}" type="presParOf" srcId="{DADC249C-4273-4C45-B5BF-ACAE165ACAFD}" destId="{A1E54321-E5F2-1A42-8FDC-9F153BBA62C2}" srcOrd="2" destOrd="0" presId="urn:microsoft.com/office/officeart/2008/layout/HalfCircle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F9FE1FA-09FA-804A-BDE1-CEF378157F49}" type="doc">
      <dgm:prSet loTypeId="urn:microsoft.com/office/officeart/2005/8/layout/radial5" loCatId="" qsTypeId="urn:microsoft.com/office/officeart/2005/8/quickstyle/simple1" qsCatId="simple" csTypeId="urn:microsoft.com/office/officeart/2005/8/colors/accent1_5" csCatId="accent1" phldr="1"/>
      <dgm:spPr/>
      <dgm:t>
        <a:bodyPr/>
        <a:lstStyle/>
        <a:p>
          <a:endParaRPr lang="fr-FR"/>
        </a:p>
      </dgm:t>
    </dgm:pt>
    <dgm:pt modelId="{D8A8915B-B561-B247-958F-BB0AAD7D0ECC}">
      <dgm:prSet phldrT="[Texte]"/>
      <dgm:spPr/>
      <dgm:t>
        <a:bodyPr/>
        <a:lstStyle/>
        <a:p>
          <a:r>
            <a:rPr lang="fr-FR" dirty="0"/>
            <a:t>Les acteurs mobilisables</a:t>
          </a:r>
        </a:p>
      </dgm:t>
    </dgm:pt>
    <dgm:pt modelId="{75A3D828-C084-984D-A916-EFAEB8894E58}" type="parTrans" cxnId="{3E29D0A9-4160-3A45-9D39-4CD878CA950E}">
      <dgm:prSet/>
      <dgm:spPr/>
      <dgm:t>
        <a:bodyPr/>
        <a:lstStyle/>
        <a:p>
          <a:endParaRPr lang="fr-FR"/>
        </a:p>
      </dgm:t>
    </dgm:pt>
    <dgm:pt modelId="{4D42EB45-4B8F-744D-923C-C7FE0975B3BB}" type="sibTrans" cxnId="{3E29D0A9-4160-3A45-9D39-4CD878CA950E}">
      <dgm:prSet/>
      <dgm:spPr/>
      <dgm:t>
        <a:bodyPr/>
        <a:lstStyle/>
        <a:p>
          <a:endParaRPr lang="fr-FR"/>
        </a:p>
      </dgm:t>
    </dgm:pt>
    <dgm:pt modelId="{902B0EF9-0A30-1645-A71D-7060F3E32B2C}">
      <dgm:prSet phldrT="[Texte]"/>
      <dgm:spPr/>
      <dgm:t>
        <a:bodyPr/>
        <a:lstStyle/>
        <a:p>
          <a:r>
            <a:rPr lang="fr-FR" dirty="0"/>
            <a:t>Le SPST et sa cellule PDP</a:t>
          </a:r>
        </a:p>
      </dgm:t>
    </dgm:pt>
    <dgm:pt modelId="{924671F6-5C59-1F42-BB33-73287D9EA956}" type="parTrans" cxnId="{8A357081-66D1-2147-BAF8-78C6916460DB}">
      <dgm:prSet/>
      <dgm:spPr/>
      <dgm:t>
        <a:bodyPr/>
        <a:lstStyle/>
        <a:p>
          <a:endParaRPr lang="fr-FR"/>
        </a:p>
      </dgm:t>
    </dgm:pt>
    <dgm:pt modelId="{E184345A-A6CA-2240-8F59-333BE49DE077}" type="sibTrans" cxnId="{8A357081-66D1-2147-BAF8-78C6916460DB}">
      <dgm:prSet/>
      <dgm:spPr/>
      <dgm:t>
        <a:bodyPr/>
        <a:lstStyle/>
        <a:p>
          <a:endParaRPr lang="fr-FR"/>
        </a:p>
      </dgm:t>
    </dgm:pt>
    <dgm:pt modelId="{D59ACAC6-41EA-6E44-97CE-9C7EE94E8C20}">
      <dgm:prSet phldrT="[Texte]"/>
      <dgm:spPr/>
      <dgm:t>
        <a:bodyPr/>
        <a:lstStyle/>
        <a:p>
          <a:r>
            <a:rPr lang="fr-FR" dirty="0"/>
            <a:t>Assurance maladie (CPAM, Carsat)</a:t>
          </a:r>
        </a:p>
      </dgm:t>
    </dgm:pt>
    <dgm:pt modelId="{DC05AADE-B6AB-F04F-9FDC-EC29365E4CA1}" type="parTrans" cxnId="{19C896B3-C784-184B-9ECB-9C61C4E93225}">
      <dgm:prSet/>
      <dgm:spPr/>
      <dgm:t>
        <a:bodyPr/>
        <a:lstStyle/>
        <a:p>
          <a:endParaRPr lang="fr-FR"/>
        </a:p>
      </dgm:t>
    </dgm:pt>
    <dgm:pt modelId="{E0547EC6-A46C-AD46-B306-9FE6E9DB61FF}" type="sibTrans" cxnId="{19C896B3-C784-184B-9ECB-9C61C4E93225}">
      <dgm:prSet/>
      <dgm:spPr/>
      <dgm:t>
        <a:bodyPr/>
        <a:lstStyle/>
        <a:p>
          <a:endParaRPr lang="fr-FR"/>
        </a:p>
      </dgm:t>
    </dgm:pt>
    <dgm:pt modelId="{DEBF77C5-A8B9-7848-A09E-2A718386686C}">
      <dgm:prSet phldrT="[Texte]"/>
      <dgm:spPr/>
      <dgm:t>
        <a:bodyPr/>
        <a:lstStyle/>
        <a:p>
          <a:r>
            <a:rPr lang="fr-FR" dirty="0"/>
            <a:t>Agefiph</a:t>
          </a:r>
        </a:p>
      </dgm:t>
    </dgm:pt>
    <dgm:pt modelId="{6F3C7B37-D621-0C46-90E3-EDE182F13587}" type="parTrans" cxnId="{AD5DFE21-4200-724E-BFC9-AF5155148558}">
      <dgm:prSet/>
      <dgm:spPr/>
      <dgm:t>
        <a:bodyPr/>
        <a:lstStyle/>
        <a:p>
          <a:endParaRPr lang="fr-FR"/>
        </a:p>
      </dgm:t>
    </dgm:pt>
    <dgm:pt modelId="{88AB8574-DE3E-BF40-B28C-FCF781F782A1}" type="sibTrans" cxnId="{AD5DFE21-4200-724E-BFC9-AF5155148558}">
      <dgm:prSet/>
      <dgm:spPr/>
      <dgm:t>
        <a:bodyPr/>
        <a:lstStyle/>
        <a:p>
          <a:endParaRPr lang="fr-FR"/>
        </a:p>
      </dgm:t>
    </dgm:pt>
    <dgm:pt modelId="{29E7B797-DA4E-F24E-A33F-F2D273DEC1CA}">
      <dgm:prSet phldrT="[Texte]"/>
      <dgm:spPr/>
      <dgm:t>
        <a:bodyPr/>
        <a:lstStyle/>
        <a:p>
          <a:r>
            <a:rPr lang="fr-FR" dirty="0"/>
            <a:t>Cap Emploi</a:t>
          </a:r>
        </a:p>
      </dgm:t>
    </dgm:pt>
    <dgm:pt modelId="{2C6889A9-52B0-8D4B-8366-297945E7AF5B}" type="parTrans" cxnId="{76FFD41D-42CE-4E44-8607-8AA19F5DC3DD}">
      <dgm:prSet/>
      <dgm:spPr/>
      <dgm:t>
        <a:bodyPr/>
        <a:lstStyle/>
        <a:p>
          <a:endParaRPr lang="fr-FR"/>
        </a:p>
      </dgm:t>
    </dgm:pt>
    <dgm:pt modelId="{3FAF8EF1-C639-FF45-AE7E-A35039170331}" type="sibTrans" cxnId="{76FFD41D-42CE-4E44-8607-8AA19F5DC3DD}">
      <dgm:prSet/>
      <dgm:spPr/>
      <dgm:t>
        <a:bodyPr/>
        <a:lstStyle/>
        <a:p>
          <a:endParaRPr lang="fr-FR"/>
        </a:p>
      </dgm:t>
    </dgm:pt>
    <dgm:pt modelId="{2E5F166E-ED39-E947-8241-8200D29248E5}">
      <dgm:prSet phldrT="[Texte]"/>
      <dgm:spPr/>
      <dgm:t>
        <a:bodyPr/>
        <a:lstStyle/>
        <a:p>
          <a:r>
            <a:rPr lang="fr-FR" dirty="0"/>
            <a:t>MSA</a:t>
          </a:r>
        </a:p>
      </dgm:t>
    </dgm:pt>
    <dgm:pt modelId="{0D1464C6-9EFF-A24A-A9AE-DFDE24200877}" type="parTrans" cxnId="{FE4C5CF8-8C49-DE44-918E-6325689307A0}">
      <dgm:prSet/>
      <dgm:spPr/>
      <dgm:t>
        <a:bodyPr/>
        <a:lstStyle/>
        <a:p>
          <a:endParaRPr lang="fr-FR"/>
        </a:p>
      </dgm:t>
    </dgm:pt>
    <dgm:pt modelId="{1B68BB1E-D8C6-D048-B22E-2B26B9EF041E}" type="sibTrans" cxnId="{FE4C5CF8-8C49-DE44-918E-6325689307A0}">
      <dgm:prSet/>
      <dgm:spPr/>
      <dgm:t>
        <a:bodyPr/>
        <a:lstStyle/>
        <a:p>
          <a:endParaRPr lang="fr-FR"/>
        </a:p>
      </dgm:t>
    </dgm:pt>
    <dgm:pt modelId="{08EA4338-D508-B24A-8DC8-64F2C9F66DFC}">
      <dgm:prSet phldrT="[Texte]"/>
      <dgm:spPr/>
      <dgm:t>
        <a:bodyPr/>
        <a:lstStyle/>
        <a:p>
          <a:r>
            <a:rPr lang="fr-FR" dirty="0"/>
            <a:t> </a:t>
          </a:r>
          <a:r>
            <a:rPr lang="fr-FR" dirty="0" err="1"/>
            <a:t>Aract</a:t>
          </a:r>
          <a:endParaRPr lang="fr-FR" dirty="0"/>
        </a:p>
      </dgm:t>
    </dgm:pt>
    <dgm:pt modelId="{538AD2F8-2099-DA48-AF18-440BD48D7765}" type="parTrans" cxnId="{D430904B-DE4F-F449-9790-AA5A0505C9E8}">
      <dgm:prSet/>
      <dgm:spPr/>
      <dgm:t>
        <a:bodyPr/>
        <a:lstStyle/>
        <a:p>
          <a:endParaRPr lang="fr-FR"/>
        </a:p>
      </dgm:t>
    </dgm:pt>
    <dgm:pt modelId="{19A7B954-96E6-2C44-8C9C-072422467213}" type="sibTrans" cxnId="{D430904B-DE4F-F449-9790-AA5A0505C9E8}">
      <dgm:prSet/>
      <dgm:spPr/>
      <dgm:t>
        <a:bodyPr/>
        <a:lstStyle/>
        <a:p>
          <a:endParaRPr lang="fr-FR"/>
        </a:p>
      </dgm:t>
    </dgm:pt>
    <dgm:pt modelId="{7B764E10-AF00-8F46-93B0-9FD2CF64DD08}">
      <dgm:prSet phldrT="[Texte]"/>
      <dgm:spPr/>
      <dgm:t>
        <a:bodyPr/>
        <a:lstStyle/>
        <a:p>
          <a:r>
            <a:rPr lang="fr-FR" dirty="0"/>
            <a:t>La DREETS et l'inspection du travail</a:t>
          </a:r>
        </a:p>
      </dgm:t>
    </dgm:pt>
    <dgm:pt modelId="{0418821A-F074-4249-9966-EFE5914BFA9A}" type="parTrans" cxnId="{CAC254CD-9FF0-3A4D-8CBA-AF147B19CD0F}">
      <dgm:prSet/>
      <dgm:spPr/>
      <dgm:t>
        <a:bodyPr/>
        <a:lstStyle/>
        <a:p>
          <a:endParaRPr lang="fr-FR"/>
        </a:p>
      </dgm:t>
    </dgm:pt>
    <dgm:pt modelId="{92B4C4DA-55BA-2D43-8D7D-AF2EE3A10564}" type="sibTrans" cxnId="{CAC254CD-9FF0-3A4D-8CBA-AF147B19CD0F}">
      <dgm:prSet/>
      <dgm:spPr/>
      <dgm:t>
        <a:bodyPr/>
        <a:lstStyle/>
        <a:p>
          <a:endParaRPr lang="fr-FR"/>
        </a:p>
      </dgm:t>
    </dgm:pt>
    <dgm:pt modelId="{19B8F752-D859-0D4E-AB66-55513B5F119B}" type="pres">
      <dgm:prSet presAssocID="{3F9FE1FA-09FA-804A-BDE1-CEF378157F49}" presName="Name0" presStyleCnt="0">
        <dgm:presLayoutVars>
          <dgm:chMax val="1"/>
          <dgm:dir/>
          <dgm:animLvl val="ctr"/>
          <dgm:resizeHandles val="exact"/>
        </dgm:presLayoutVars>
      </dgm:prSet>
      <dgm:spPr/>
    </dgm:pt>
    <dgm:pt modelId="{062984B4-7093-9248-9D40-B42EF5205E94}" type="pres">
      <dgm:prSet presAssocID="{D8A8915B-B561-B247-958F-BB0AAD7D0ECC}" presName="centerShape" presStyleLbl="node0" presStyleIdx="0" presStyleCnt="1"/>
      <dgm:spPr/>
    </dgm:pt>
    <dgm:pt modelId="{4DD0F2CE-0913-A54F-8035-CC39CEB33AC3}" type="pres">
      <dgm:prSet presAssocID="{924671F6-5C59-1F42-BB33-73287D9EA956}" presName="parTrans" presStyleLbl="sibTrans2D1" presStyleIdx="0" presStyleCnt="7"/>
      <dgm:spPr/>
    </dgm:pt>
    <dgm:pt modelId="{382C463C-6B07-CD49-8AAF-1EE7167F2CA4}" type="pres">
      <dgm:prSet presAssocID="{924671F6-5C59-1F42-BB33-73287D9EA956}" presName="connectorText" presStyleLbl="sibTrans2D1" presStyleIdx="0" presStyleCnt="7"/>
      <dgm:spPr/>
    </dgm:pt>
    <dgm:pt modelId="{F68C390C-6D11-7A4F-B72A-97F6A002CCDD}" type="pres">
      <dgm:prSet presAssocID="{902B0EF9-0A30-1645-A71D-7060F3E32B2C}" presName="node" presStyleLbl="node1" presStyleIdx="0" presStyleCnt="7">
        <dgm:presLayoutVars>
          <dgm:bulletEnabled val="1"/>
        </dgm:presLayoutVars>
      </dgm:prSet>
      <dgm:spPr/>
    </dgm:pt>
    <dgm:pt modelId="{4DE726B4-E884-664B-B0CE-C5F6D86714BF}" type="pres">
      <dgm:prSet presAssocID="{DC05AADE-B6AB-F04F-9FDC-EC29365E4CA1}" presName="parTrans" presStyleLbl="sibTrans2D1" presStyleIdx="1" presStyleCnt="7"/>
      <dgm:spPr/>
    </dgm:pt>
    <dgm:pt modelId="{6D2DD475-E470-AF41-9C68-33FC4C583AF7}" type="pres">
      <dgm:prSet presAssocID="{DC05AADE-B6AB-F04F-9FDC-EC29365E4CA1}" presName="connectorText" presStyleLbl="sibTrans2D1" presStyleIdx="1" presStyleCnt="7"/>
      <dgm:spPr/>
    </dgm:pt>
    <dgm:pt modelId="{F6D19555-EE57-2E44-BD28-4C3D61B279B6}" type="pres">
      <dgm:prSet presAssocID="{D59ACAC6-41EA-6E44-97CE-9C7EE94E8C20}" presName="node" presStyleLbl="node1" presStyleIdx="1" presStyleCnt="7">
        <dgm:presLayoutVars>
          <dgm:bulletEnabled val="1"/>
        </dgm:presLayoutVars>
      </dgm:prSet>
      <dgm:spPr/>
    </dgm:pt>
    <dgm:pt modelId="{A85AB5EB-4624-A343-BC46-92D044CA4236}" type="pres">
      <dgm:prSet presAssocID="{0D1464C6-9EFF-A24A-A9AE-DFDE24200877}" presName="parTrans" presStyleLbl="sibTrans2D1" presStyleIdx="2" presStyleCnt="7"/>
      <dgm:spPr/>
    </dgm:pt>
    <dgm:pt modelId="{130FD654-09F5-B344-8168-DDC59EBC33E8}" type="pres">
      <dgm:prSet presAssocID="{0D1464C6-9EFF-A24A-A9AE-DFDE24200877}" presName="connectorText" presStyleLbl="sibTrans2D1" presStyleIdx="2" presStyleCnt="7"/>
      <dgm:spPr/>
    </dgm:pt>
    <dgm:pt modelId="{5681DAEB-E00A-9D46-B05F-F9A0BF3650D1}" type="pres">
      <dgm:prSet presAssocID="{2E5F166E-ED39-E947-8241-8200D29248E5}" presName="node" presStyleLbl="node1" presStyleIdx="2" presStyleCnt="7">
        <dgm:presLayoutVars>
          <dgm:bulletEnabled val="1"/>
        </dgm:presLayoutVars>
      </dgm:prSet>
      <dgm:spPr/>
    </dgm:pt>
    <dgm:pt modelId="{B706C58B-2A60-3E4B-BF7C-39938BB5C6A6}" type="pres">
      <dgm:prSet presAssocID="{2C6889A9-52B0-8D4B-8366-297945E7AF5B}" presName="parTrans" presStyleLbl="sibTrans2D1" presStyleIdx="3" presStyleCnt="7"/>
      <dgm:spPr/>
    </dgm:pt>
    <dgm:pt modelId="{22F3B93A-CBF1-DB4F-8D5F-3A36D1B76F24}" type="pres">
      <dgm:prSet presAssocID="{2C6889A9-52B0-8D4B-8366-297945E7AF5B}" presName="connectorText" presStyleLbl="sibTrans2D1" presStyleIdx="3" presStyleCnt="7"/>
      <dgm:spPr/>
    </dgm:pt>
    <dgm:pt modelId="{ED7F8F2F-5509-8E44-89D3-3E1957B14BEA}" type="pres">
      <dgm:prSet presAssocID="{29E7B797-DA4E-F24E-A33F-F2D273DEC1CA}" presName="node" presStyleLbl="node1" presStyleIdx="3" presStyleCnt="7">
        <dgm:presLayoutVars>
          <dgm:bulletEnabled val="1"/>
        </dgm:presLayoutVars>
      </dgm:prSet>
      <dgm:spPr/>
    </dgm:pt>
    <dgm:pt modelId="{F4F0FDB8-B2F9-F94C-8AF7-48BEFF524EE3}" type="pres">
      <dgm:prSet presAssocID="{6F3C7B37-D621-0C46-90E3-EDE182F13587}" presName="parTrans" presStyleLbl="sibTrans2D1" presStyleIdx="4" presStyleCnt="7"/>
      <dgm:spPr/>
    </dgm:pt>
    <dgm:pt modelId="{1655350C-F150-C542-9217-E478F84E3B55}" type="pres">
      <dgm:prSet presAssocID="{6F3C7B37-D621-0C46-90E3-EDE182F13587}" presName="connectorText" presStyleLbl="sibTrans2D1" presStyleIdx="4" presStyleCnt="7"/>
      <dgm:spPr/>
    </dgm:pt>
    <dgm:pt modelId="{4A5E2EDA-C170-9146-9730-2ED4AE51115C}" type="pres">
      <dgm:prSet presAssocID="{DEBF77C5-A8B9-7848-A09E-2A718386686C}" presName="node" presStyleLbl="node1" presStyleIdx="4" presStyleCnt="7">
        <dgm:presLayoutVars>
          <dgm:bulletEnabled val="1"/>
        </dgm:presLayoutVars>
      </dgm:prSet>
      <dgm:spPr/>
    </dgm:pt>
    <dgm:pt modelId="{BBB5CD11-BE6E-424A-AE63-89B46BE5E996}" type="pres">
      <dgm:prSet presAssocID="{538AD2F8-2099-DA48-AF18-440BD48D7765}" presName="parTrans" presStyleLbl="sibTrans2D1" presStyleIdx="5" presStyleCnt="7"/>
      <dgm:spPr/>
    </dgm:pt>
    <dgm:pt modelId="{4E5BC02C-7AC7-BB41-BC42-D244E44BE2C4}" type="pres">
      <dgm:prSet presAssocID="{538AD2F8-2099-DA48-AF18-440BD48D7765}" presName="connectorText" presStyleLbl="sibTrans2D1" presStyleIdx="5" presStyleCnt="7"/>
      <dgm:spPr/>
    </dgm:pt>
    <dgm:pt modelId="{64B67CEF-6FB3-8A48-ABD7-0CE493EED42E}" type="pres">
      <dgm:prSet presAssocID="{08EA4338-D508-B24A-8DC8-64F2C9F66DFC}" presName="node" presStyleLbl="node1" presStyleIdx="5" presStyleCnt="7">
        <dgm:presLayoutVars>
          <dgm:bulletEnabled val="1"/>
        </dgm:presLayoutVars>
      </dgm:prSet>
      <dgm:spPr/>
    </dgm:pt>
    <dgm:pt modelId="{22E2828A-872B-AB4A-B6B5-E7757ADDA97F}" type="pres">
      <dgm:prSet presAssocID="{0418821A-F074-4249-9966-EFE5914BFA9A}" presName="parTrans" presStyleLbl="sibTrans2D1" presStyleIdx="6" presStyleCnt="7"/>
      <dgm:spPr/>
    </dgm:pt>
    <dgm:pt modelId="{2F643A9A-1F46-CC4F-9E18-48B2DC858D98}" type="pres">
      <dgm:prSet presAssocID="{0418821A-F074-4249-9966-EFE5914BFA9A}" presName="connectorText" presStyleLbl="sibTrans2D1" presStyleIdx="6" presStyleCnt="7"/>
      <dgm:spPr/>
    </dgm:pt>
    <dgm:pt modelId="{AFA376F6-5E38-5A4E-BBC6-9CD11D2E2543}" type="pres">
      <dgm:prSet presAssocID="{7B764E10-AF00-8F46-93B0-9FD2CF64DD08}" presName="node" presStyleLbl="node1" presStyleIdx="6" presStyleCnt="7">
        <dgm:presLayoutVars>
          <dgm:bulletEnabled val="1"/>
        </dgm:presLayoutVars>
      </dgm:prSet>
      <dgm:spPr/>
    </dgm:pt>
  </dgm:ptLst>
  <dgm:cxnLst>
    <dgm:cxn modelId="{D4B0EC05-C0E9-0B4D-8EB7-A8BA0AC72312}" type="presOf" srcId="{924671F6-5C59-1F42-BB33-73287D9EA956}" destId="{4DD0F2CE-0913-A54F-8035-CC39CEB33AC3}" srcOrd="0" destOrd="0" presId="urn:microsoft.com/office/officeart/2005/8/layout/radial5"/>
    <dgm:cxn modelId="{76FFD41D-42CE-4E44-8607-8AA19F5DC3DD}" srcId="{D8A8915B-B561-B247-958F-BB0AAD7D0ECC}" destId="{29E7B797-DA4E-F24E-A33F-F2D273DEC1CA}" srcOrd="3" destOrd="0" parTransId="{2C6889A9-52B0-8D4B-8366-297945E7AF5B}" sibTransId="{3FAF8EF1-C639-FF45-AE7E-A35039170331}"/>
    <dgm:cxn modelId="{AD5DFE21-4200-724E-BFC9-AF5155148558}" srcId="{D8A8915B-B561-B247-958F-BB0AAD7D0ECC}" destId="{DEBF77C5-A8B9-7848-A09E-2A718386686C}" srcOrd="4" destOrd="0" parTransId="{6F3C7B37-D621-0C46-90E3-EDE182F13587}" sibTransId="{88AB8574-DE3E-BF40-B28C-FCF781F782A1}"/>
    <dgm:cxn modelId="{F3B0A726-DC85-7D43-AEAB-1563EBB4C6BE}" type="presOf" srcId="{D59ACAC6-41EA-6E44-97CE-9C7EE94E8C20}" destId="{F6D19555-EE57-2E44-BD28-4C3D61B279B6}" srcOrd="0" destOrd="0" presId="urn:microsoft.com/office/officeart/2005/8/layout/radial5"/>
    <dgm:cxn modelId="{2946462C-6102-9A44-8FB4-D8172B361FA0}" type="presOf" srcId="{924671F6-5C59-1F42-BB33-73287D9EA956}" destId="{382C463C-6B07-CD49-8AAF-1EE7167F2CA4}" srcOrd="1" destOrd="0" presId="urn:microsoft.com/office/officeart/2005/8/layout/radial5"/>
    <dgm:cxn modelId="{DFF47D2E-0B35-7E46-816F-8009992E2A6C}" type="presOf" srcId="{0418821A-F074-4249-9966-EFE5914BFA9A}" destId="{22E2828A-872B-AB4A-B6B5-E7757ADDA97F}" srcOrd="0" destOrd="0" presId="urn:microsoft.com/office/officeart/2005/8/layout/radial5"/>
    <dgm:cxn modelId="{3915B43E-CBEE-4044-B058-27B3CF87C2AD}" type="presOf" srcId="{538AD2F8-2099-DA48-AF18-440BD48D7765}" destId="{BBB5CD11-BE6E-424A-AE63-89B46BE5E996}" srcOrd="0" destOrd="0" presId="urn:microsoft.com/office/officeart/2005/8/layout/radial5"/>
    <dgm:cxn modelId="{3F383447-19DA-7143-8597-61D2821CAC22}" type="presOf" srcId="{0D1464C6-9EFF-A24A-A9AE-DFDE24200877}" destId="{A85AB5EB-4624-A343-BC46-92D044CA4236}" srcOrd="0" destOrd="0" presId="urn:microsoft.com/office/officeart/2005/8/layout/radial5"/>
    <dgm:cxn modelId="{D430904B-DE4F-F449-9790-AA5A0505C9E8}" srcId="{D8A8915B-B561-B247-958F-BB0AAD7D0ECC}" destId="{08EA4338-D508-B24A-8DC8-64F2C9F66DFC}" srcOrd="5" destOrd="0" parTransId="{538AD2F8-2099-DA48-AF18-440BD48D7765}" sibTransId="{19A7B954-96E6-2C44-8C9C-072422467213}"/>
    <dgm:cxn modelId="{CA16A558-7EF7-3747-92FC-D6EE761E0BE1}" type="presOf" srcId="{29E7B797-DA4E-F24E-A33F-F2D273DEC1CA}" destId="{ED7F8F2F-5509-8E44-89D3-3E1957B14BEA}" srcOrd="0" destOrd="0" presId="urn:microsoft.com/office/officeart/2005/8/layout/radial5"/>
    <dgm:cxn modelId="{FD23E968-D750-2945-8E2D-67564751B752}" type="presOf" srcId="{3F9FE1FA-09FA-804A-BDE1-CEF378157F49}" destId="{19B8F752-D859-0D4E-AB66-55513B5F119B}" srcOrd="0" destOrd="0" presId="urn:microsoft.com/office/officeart/2005/8/layout/radial5"/>
    <dgm:cxn modelId="{36105D69-131D-6946-971D-0682B13A033E}" type="presOf" srcId="{0418821A-F074-4249-9966-EFE5914BFA9A}" destId="{2F643A9A-1F46-CC4F-9E18-48B2DC858D98}" srcOrd="1" destOrd="0" presId="urn:microsoft.com/office/officeart/2005/8/layout/radial5"/>
    <dgm:cxn modelId="{CEC1636D-1ABF-F14B-96C3-C96A792DDCA4}" type="presOf" srcId="{DC05AADE-B6AB-F04F-9FDC-EC29365E4CA1}" destId="{4DE726B4-E884-664B-B0CE-C5F6D86714BF}" srcOrd="0" destOrd="0" presId="urn:microsoft.com/office/officeart/2005/8/layout/radial5"/>
    <dgm:cxn modelId="{ADDC9875-0250-A446-BCC5-CD3CD63543E0}" type="presOf" srcId="{6F3C7B37-D621-0C46-90E3-EDE182F13587}" destId="{F4F0FDB8-B2F9-F94C-8AF7-48BEFF524EE3}" srcOrd="0" destOrd="0" presId="urn:microsoft.com/office/officeart/2005/8/layout/radial5"/>
    <dgm:cxn modelId="{9806437B-DDE7-5242-8CA9-7BF8A66CB5A4}" type="presOf" srcId="{2C6889A9-52B0-8D4B-8366-297945E7AF5B}" destId="{B706C58B-2A60-3E4B-BF7C-39938BB5C6A6}" srcOrd="0" destOrd="0" presId="urn:microsoft.com/office/officeart/2005/8/layout/radial5"/>
    <dgm:cxn modelId="{8A357081-66D1-2147-BAF8-78C6916460DB}" srcId="{D8A8915B-B561-B247-958F-BB0AAD7D0ECC}" destId="{902B0EF9-0A30-1645-A71D-7060F3E32B2C}" srcOrd="0" destOrd="0" parTransId="{924671F6-5C59-1F42-BB33-73287D9EA956}" sibTransId="{E184345A-A6CA-2240-8F59-333BE49DE077}"/>
    <dgm:cxn modelId="{9213A389-F59E-1D49-948F-B806073C2F22}" type="presOf" srcId="{0D1464C6-9EFF-A24A-A9AE-DFDE24200877}" destId="{130FD654-09F5-B344-8168-DDC59EBC33E8}" srcOrd="1" destOrd="0" presId="urn:microsoft.com/office/officeart/2005/8/layout/radial5"/>
    <dgm:cxn modelId="{D86A0AA9-F31C-8442-828A-E22854A0B284}" type="presOf" srcId="{6F3C7B37-D621-0C46-90E3-EDE182F13587}" destId="{1655350C-F150-C542-9217-E478F84E3B55}" srcOrd="1" destOrd="0" presId="urn:microsoft.com/office/officeart/2005/8/layout/radial5"/>
    <dgm:cxn modelId="{3E29D0A9-4160-3A45-9D39-4CD878CA950E}" srcId="{3F9FE1FA-09FA-804A-BDE1-CEF378157F49}" destId="{D8A8915B-B561-B247-958F-BB0AAD7D0ECC}" srcOrd="0" destOrd="0" parTransId="{75A3D828-C084-984D-A916-EFAEB8894E58}" sibTransId="{4D42EB45-4B8F-744D-923C-C7FE0975B3BB}"/>
    <dgm:cxn modelId="{19C896B3-C784-184B-9ECB-9C61C4E93225}" srcId="{D8A8915B-B561-B247-958F-BB0AAD7D0ECC}" destId="{D59ACAC6-41EA-6E44-97CE-9C7EE94E8C20}" srcOrd="1" destOrd="0" parTransId="{DC05AADE-B6AB-F04F-9FDC-EC29365E4CA1}" sibTransId="{E0547EC6-A46C-AD46-B306-9FE6E9DB61FF}"/>
    <dgm:cxn modelId="{E69566BC-C75B-7442-B318-2F06E8DEA2F5}" type="presOf" srcId="{538AD2F8-2099-DA48-AF18-440BD48D7765}" destId="{4E5BC02C-7AC7-BB41-BC42-D244E44BE2C4}" srcOrd="1" destOrd="0" presId="urn:microsoft.com/office/officeart/2005/8/layout/radial5"/>
    <dgm:cxn modelId="{B5F49BC7-9088-694B-8940-5698460BCE06}" type="presOf" srcId="{DC05AADE-B6AB-F04F-9FDC-EC29365E4CA1}" destId="{6D2DD475-E470-AF41-9C68-33FC4C583AF7}" srcOrd="1" destOrd="0" presId="urn:microsoft.com/office/officeart/2005/8/layout/radial5"/>
    <dgm:cxn modelId="{382DFDCB-D601-7048-A417-7025ED906CF8}" type="presOf" srcId="{902B0EF9-0A30-1645-A71D-7060F3E32B2C}" destId="{F68C390C-6D11-7A4F-B72A-97F6A002CCDD}" srcOrd="0" destOrd="0" presId="urn:microsoft.com/office/officeart/2005/8/layout/radial5"/>
    <dgm:cxn modelId="{CAC254CD-9FF0-3A4D-8CBA-AF147B19CD0F}" srcId="{D8A8915B-B561-B247-958F-BB0AAD7D0ECC}" destId="{7B764E10-AF00-8F46-93B0-9FD2CF64DD08}" srcOrd="6" destOrd="0" parTransId="{0418821A-F074-4249-9966-EFE5914BFA9A}" sibTransId="{92B4C4DA-55BA-2D43-8D7D-AF2EE3A10564}"/>
    <dgm:cxn modelId="{64C489D4-5738-0048-91CC-D3EED3DA0B4D}" type="presOf" srcId="{7B764E10-AF00-8F46-93B0-9FD2CF64DD08}" destId="{AFA376F6-5E38-5A4E-BBC6-9CD11D2E2543}" srcOrd="0" destOrd="0" presId="urn:microsoft.com/office/officeart/2005/8/layout/radial5"/>
    <dgm:cxn modelId="{FD6CB4DB-A256-8F4D-8C12-CCB9760E5066}" type="presOf" srcId="{08EA4338-D508-B24A-8DC8-64F2C9F66DFC}" destId="{64B67CEF-6FB3-8A48-ABD7-0CE493EED42E}" srcOrd="0" destOrd="0" presId="urn:microsoft.com/office/officeart/2005/8/layout/radial5"/>
    <dgm:cxn modelId="{F63669DD-45DF-DD46-B565-C8285DB7EE6A}" type="presOf" srcId="{D8A8915B-B561-B247-958F-BB0AAD7D0ECC}" destId="{062984B4-7093-9248-9D40-B42EF5205E94}" srcOrd="0" destOrd="0" presId="urn:microsoft.com/office/officeart/2005/8/layout/radial5"/>
    <dgm:cxn modelId="{7EC7CADD-8507-3142-8F3F-5C6B3D561365}" type="presOf" srcId="{DEBF77C5-A8B9-7848-A09E-2A718386686C}" destId="{4A5E2EDA-C170-9146-9730-2ED4AE51115C}" srcOrd="0" destOrd="0" presId="urn:microsoft.com/office/officeart/2005/8/layout/radial5"/>
    <dgm:cxn modelId="{FE4C5CF8-8C49-DE44-918E-6325689307A0}" srcId="{D8A8915B-B561-B247-958F-BB0AAD7D0ECC}" destId="{2E5F166E-ED39-E947-8241-8200D29248E5}" srcOrd="2" destOrd="0" parTransId="{0D1464C6-9EFF-A24A-A9AE-DFDE24200877}" sibTransId="{1B68BB1E-D8C6-D048-B22E-2B26B9EF041E}"/>
    <dgm:cxn modelId="{90540EFC-AFDF-7141-BB17-5B5C75AF97EB}" type="presOf" srcId="{2E5F166E-ED39-E947-8241-8200D29248E5}" destId="{5681DAEB-E00A-9D46-B05F-F9A0BF3650D1}" srcOrd="0" destOrd="0" presId="urn:microsoft.com/office/officeart/2005/8/layout/radial5"/>
    <dgm:cxn modelId="{E5427AFF-6612-6445-B143-6775CD737407}" type="presOf" srcId="{2C6889A9-52B0-8D4B-8366-297945E7AF5B}" destId="{22F3B93A-CBF1-DB4F-8D5F-3A36D1B76F24}" srcOrd="1" destOrd="0" presId="urn:microsoft.com/office/officeart/2005/8/layout/radial5"/>
    <dgm:cxn modelId="{2B953E11-0B98-4F44-BE0C-62020E06DD61}" type="presParOf" srcId="{19B8F752-D859-0D4E-AB66-55513B5F119B}" destId="{062984B4-7093-9248-9D40-B42EF5205E94}" srcOrd="0" destOrd="0" presId="urn:microsoft.com/office/officeart/2005/8/layout/radial5"/>
    <dgm:cxn modelId="{33EF8A3A-E31D-C24E-B709-2EBD51806C64}" type="presParOf" srcId="{19B8F752-D859-0D4E-AB66-55513B5F119B}" destId="{4DD0F2CE-0913-A54F-8035-CC39CEB33AC3}" srcOrd="1" destOrd="0" presId="urn:microsoft.com/office/officeart/2005/8/layout/radial5"/>
    <dgm:cxn modelId="{4046B6A2-2A2B-DB4D-BAB8-66D32AAA0346}" type="presParOf" srcId="{4DD0F2CE-0913-A54F-8035-CC39CEB33AC3}" destId="{382C463C-6B07-CD49-8AAF-1EE7167F2CA4}" srcOrd="0" destOrd="0" presId="urn:microsoft.com/office/officeart/2005/8/layout/radial5"/>
    <dgm:cxn modelId="{FC115646-F70D-384F-9C1B-34982434420B}" type="presParOf" srcId="{19B8F752-D859-0D4E-AB66-55513B5F119B}" destId="{F68C390C-6D11-7A4F-B72A-97F6A002CCDD}" srcOrd="2" destOrd="0" presId="urn:microsoft.com/office/officeart/2005/8/layout/radial5"/>
    <dgm:cxn modelId="{4CA38247-0F23-0549-9415-7733CF09F3AD}" type="presParOf" srcId="{19B8F752-D859-0D4E-AB66-55513B5F119B}" destId="{4DE726B4-E884-664B-B0CE-C5F6D86714BF}" srcOrd="3" destOrd="0" presId="urn:microsoft.com/office/officeart/2005/8/layout/radial5"/>
    <dgm:cxn modelId="{0BE53CDA-4CDE-D04C-9160-29C8647A0B5F}" type="presParOf" srcId="{4DE726B4-E884-664B-B0CE-C5F6D86714BF}" destId="{6D2DD475-E470-AF41-9C68-33FC4C583AF7}" srcOrd="0" destOrd="0" presId="urn:microsoft.com/office/officeart/2005/8/layout/radial5"/>
    <dgm:cxn modelId="{E10F23B8-0F50-4F4E-ACED-3C0455DB34F9}" type="presParOf" srcId="{19B8F752-D859-0D4E-AB66-55513B5F119B}" destId="{F6D19555-EE57-2E44-BD28-4C3D61B279B6}" srcOrd="4" destOrd="0" presId="urn:microsoft.com/office/officeart/2005/8/layout/radial5"/>
    <dgm:cxn modelId="{A8C9778E-63B6-BA4B-8D80-74C38352C5FB}" type="presParOf" srcId="{19B8F752-D859-0D4E-AB66-55513B5F119B}" destId="{A85AB5EB-4624-A343-BC46-92D044CA4236}" srcOrd="5" destOrd="0" presId="urn:microsoft.com/office/officeart/2005/8/layout/radial5"/>
    <dgm:cxn modelId="{CF8999EA-02DD-B34B-B1EE-627A04802872}" type="presParOf" srcId="{A85AB5EB-4624-A343-BC46-92D044CA4236}" destId="{130FD654-09F5-B344-8168-DDC59EBC33E8}" srcOrd="0" destOrd="0" presId="urn:microsoft.com/office/officeart/2005/8/layout/radial5"/>
    <dgm:cxn modelId="{66360577-CDA3-B04D-9565-5ADFA3CB0B1B}" type="presParOf" srcId="{19B8F752-D859-0D4E-AB66-55513B5F119B}" destId="{5681DAEB-E00A-9D46-B05F-F9A0BF3650D1}" srcOrd="6" destOrd="0" presId="urn:microsoft.com/office/officeart/2005/8/layout/radial5"/>
    <dgm:cxn modelId="{93B3B311-2526-554B-B65F-FD537A8AC5E6}" type="presParOf" srcId="{19B8F752-D859-0D4E-AB66-55513B5F119B}" destId="{B706C58B-2A60-3E4B-BF7C-39938BB5C6A6}" srcOrd="7" destOrd="0" presId="urn:microsoft.com/office/officeart/2005/8/layout/radial5"/>
    <dgm:cxn modelId="{EE67D45C-0EF9-7245-88C0-61B6267F7EA0}" type="presParOf" srcId="{B706C58B-2A60-3E4B-BF7C-39938BB5C6A6}" destId="{22F3B93A-CBF1-DB4F-8D5F-3A36D1B76F24}" srcOrd="0" destOrd="0" presId="urn:microsoft.com/office/officeart/2005/8/layout/radial5"/>
    <dgm:cxn modelId="{1552317F-1718-FB4D-B301-A55A2A4A84DB}" type="presParOf" srcId="{19B8F752-D859-0D4E-AB66-55513B5F119B}" destId="{ED7F8F2F-5509-8E44-89D3-3E1957B14BEA}" srcOrd="8" destOrd="0" presId="urn:microsoft.com/office/officeart/2005/8/layout/radial5"/>
    <dgm:cxn modelId="{FC518289-F6E4-104B-A0EC-EB07E60729E8}" type="presParOf" srcId="{19B8F752-D859-0D4E-AB66-55513B5F119B}" destId="{F4F0FDB8-B2F9-F94C-8AF7-48BEFF524EE3}" srcOrd="9" destOrd="0" presId="urn:microsoft.com/office/officeart/2005/8/layout/radial5"/>
    <dgm:cxn modelId="{A56E886D-D301-B849-AD6F-34A1FC60602D}" type="presParOf" srcId="{F4F0FDB8-B2F9-F94C-8AF7-48BEFF524EE3}" destId="{1655350C-F150-C542-9217-E478F84E3B55}" srcOrd="0" destOrd="0" presId="urn:microsoft.com/office/officeart/2005/8/layout/radial5"/>
    <dgm:cxn modelId="{99777D02-332D-1344-8BC4-890DDE23D424}" type="presParOf" srcId="{19B8F752-D859-0D4E-AB66-55513B5F119B}" destId="{4A5E2EDA-C170-9146-9730-2ED4AE51115C}" srcOrd="10" destOrd="0" presId="urn:microsoft.com/office/officeart/2005/8/layout/radial5"/>
    <dgm:cxn modelId="{AE492FCE-973A-A544-81E9-EC9C96437168}" type="presParOf" srcId="{19B8F752-D859-0D4E-AB66-55513B5F119B}" destId="{BBB5CD11-BE6E-424A-AE63-89B46BE5E996}" srcOrd="11" destOrd="0" presId="urn:microsoft.com/office/officeart/2005/8/layout/radial5"/>
    <dgm:cxn modelId="{A21075D7-E97B-9D4A-B8C8-BBBDC75A8890}" type="presParOf" srcId="{BBB5CD11-BE6E-424A-AE63-89B46BE5E996}" destId="{4E5BC02C-7AC7-BB41-BC42-D244E44BE2C4}" srcOrd="0" destOrd="0" presId="urn:microsoft.com/office/officeart/2005/8/layout/radial5"/>
    <dgm:cxn modelId="{07E22F0D-D1B7-0C41-92A9-8C7AA59AE1AB}" type="presParOf" srcId="{19B8F752-D859-0D4E-AB66-55513B5F119B}" destId="{64B67CEF-6FB3-8A48-ABD7-0CE493EED42E}" srcOrd="12" destOrd="0" presId="urn:microsoft.com/office/officeart/2005/8/layout/radial5"/>
    <dgm:cxn modelId="{72422781-7B9D-7846-9833-5BE438A8446E}" type="presParOf" srcId="{19B8F752-D859-0D4E-AB66-55513B5F119B}" destId="{22E2828A-872B-AB4A-B6B5-E7757ADDA97F}" srcOrd="13" destOrd="0" presId="urn:microsoft.com/office/officeart/2005/8/layout/radial5"/>
    <dgm:cxn modelId="{7ED2A352-12ED-C445-B644-1AF52587BE59}" type="presParOf" srcId="{22E2828A-872B-AB4A-B6B5-E7757ADDA97F}" destId="{2F643A9A-1F46-CC4F-9E18-48B2DC858D98}" srcOrd="0" destOrd="0" presId="urn:microsoft.com/office/officeart/2005/8/layout/radial5"/>
    <dgm:cxn modelId="{1E77DF5D-D17C-A74C-BA3E-2D7ACD4085C4}" type="presParOf" srcId="{19B8F752-D859-0D4E-AB66-55513B5F119B}" destId="{AFA376F6-5E38-5A4E-BBC6-9CD11D2E2543}" srcOrd="14"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22BCDAA-B20E-7447-8A89-B6ED6BA4F7B6}" type="doc">
      <dgm:prSet loTypeId="urn:microsoft.com/office/officeart/2005/8/layout/cycle1" loCatId="" qsTypeId="urn:microsoft.com/office/officeart/2005/8/quickstyle/simple1" qsCatId="simple" csTypeId="urn:microsoft.com/office/officeart/2005/8/colors/accent1_2" csCatId="accent1" phldr="1"/>
      <dgm:spPr/>
      <dgm:t>
        <a:bodyPr/>
        <a:lstStyle/>
        <a:p>
          <a:endParaRPr lang="fr-FR"/>
        </a:p>
      </dgm:t>
    </dgm:pt>
    <dgm:pt modelId="{25056C0D-0CE2-3543-AEA8-7F9BFB447CF9}">
      <dgm:prSet phldrT="[Texte]"/>
      <dgm:spPr/>
      <dgm:t>
        <a:bodyPr/>
        <a:lstStyle/>
        <a:p>
          <a:r>
            <a:rPr lang="fr-FR" dirty="0"/>
            <a:t>Lancer la démarche</a:t>
          </a:r>
        </a:p>
      </dgm:t>
    </dgm:pt>
    <dgm:pt modelId="{9D400C19-0FEA-CA45-B4B6-A3C5B3A17518}" type="parTrans" cxnId="{424DB95D-7567-D042-92AC-9BED5EAD095B}">
      <dgm:prSet/>
      <dgm:spPr/>
      <dgm:t>
        <a:bodyPr/>
        <a:lstStyle/>
        <a:p>
          <a:endParaRPr lang="fr-FR"/>
        </a:p>
      </dgm:t>
    </dgm:pt>
    <dgm:pt modelId="{1F9A58A1-1107-A344-A1C3-17C6544EB0EF}" type="sibTrans" cxnId="{424DB95D-7567-D042-92AC-9BED5EAD095B}">
      <dgm:prSet/>
      <dgm:spPr/>
      <dgm:t>
        <a:bodyPr/>
        <a:lstStyle/>
        <a:p>
          <a:endParaRPr lang="fr-FR"/>
        </a:p>
      </dgm:t>
    </dgm:pt>
    <dgm:pt modelId="{2FBCCC5B-A9A6-614D-A7A0-AFC6C70961A6}">
      <dgm:prSet phldrT="[Texte]"/>
      <dgm:spPr/>
      <dgm:t>
        <a:bodyPr/>
        <a:lstStyle/>
        <a:p>
          <a:r>
            <a:rPr lang="fr-FR" dirty="0"/>
            <a:t>Analyser</a:t>
          </a:r>
        </a:p>
      </dgm:t>
    </dgm:pt>
    <dgm:pt modelId="{BFFBC9C9-2B70-364D-8941-2DF60D2F3DA6}" type="parTrans" cxnId="{E16836F5-4E71-694B-AB67-C7F17D69FCB2}">
      <dgm:prSet/>
      <dgm:spPr/>
      <dgm:t>
        <a:bodyPr/>
        <a:lstStyle/>
        <a:p>
          <a:endParaRPr lang="fr-FR"/>
        </a:p>
      </dgm:t>
    </dgm:pt>
    <dgm:pt modelId="{014E2A82-4143-024F-8DEA-30B5B59919BB}" type="sibTrans" cxnId="{E16836F5-4E71-694B-AB67-C7F17D69FCB2}">
      <dgm:prSet/>
      <dgm:spPr/>
      <dgm:t>
        <a:bodyPr/>
        <a:lstStyle/>
        <a:p>
          <a:endParaRPr lang="fr-FR"/>
        </a:p>
      </dgm:t>
    </dgm:pt>
    <dgm:pt modelId="{C793C2C9-DE2A-7B4D-BF93-740915822984}">
      <dgm:prSet phldrT="[Texte]"/>
      <dgm:spPr/>
      <dgm:t>
        <a:bodyPr/>
        <a:lstStyle/>
        <a:p>
          <a:r>
            <a:rPr lang="fr-FR" dirty="0"/>
            <a:t>Agir</a:t>
          </a:r>
        </a:p>
      </dgm:t>
    </dgm:pt>
    <dgm:pt modelId="{FC6A509D-6229-F048-AAD8-E760E844040E}" type="parTrans" cxnId="{4DBF2EA8-BC60-B44F-AFB3-B71008CEF1B8}">
      <dgm:prSet/>
      <dgm:spPr/>
      <dgm:t>
        <a:bodyPr/>
        <a:lstStyle/>
        <a:p>
          <a:endParaRPr lang="fr-FR"/>
        </a:p>
      </dgm:t>
    </dgm:pt>
    <dgm:pt modelId="{19C327BA-11ED-9C4E-9B16-C167846CD9D7}" type="sibTrans" cxnId="{4DBF2EA8-BC60-B44F-AFB3-B71008CEF1B8}">
      <dgm:prSet/>
      <dgm:spPr/>
      <dgm:t>
        <a:bodyPr/>
        <a:lstStyle/>
        <a:p>
          <a:endParaRPr lang="fr-FR"/>
        </a:p>
      </dgm:t>
    </dgm:pt>
    <dgm:pt modelId="{4BDC5AF2-7372-5841-BAE5-D1C42EBCBB81}">
      <dgm:prSet phldrT="[Texte]"/>
      <dgm:spPr/>
      <dgm:t>
        <a:bodyPr/>
        <a:lstStyle/>
        <a:p>
          <a:r>
            <a:rPr lang="fr-FR" dirty="0"/>
            <a:t>Rester mobilisé</a:t>
          </a:r>
        </a:p>
      </dgm:t>
    </dgm:pt>
    <dgm:pt modelId="{466C9A92-9928-4848-B277-6CAA4F130CB1}" type="parTrans" cxnId="{8950D4F9-AEFE-3749-842A-69455CE24D70}">
      <dgm:prSet/>
      <dgm:spPr/>
      <dgm:t>
        <a:bodyPr/>
        <a:lstStyle/>
        <a:p>
          <a:endParaRPr lang="fr-FR"/>
        </a:p>
      </dgm:t>
    </dgm:pt>
    <dgm:pt modelId="{EB04A94D-E025-E44D-A765-114D5DE233B8}" type="sibTrans" cxnId="{8950D4F9-AEFE-3749-842A-69455CE24D70}">
      <dgm:prSet/>
      <dgm:spPr/>
      <dgm:t>
        <a:bodyPr/>
        <a:lstStyle/>
        <a:p>
          <a:endParaRPr lang="fr-FR"/>
        </a:p>
      </dgm:t>
    </dgm:pt>
    <dgm:pt modelId="{BCFFAFD0-8D61-274F-8067-C99603DD277F}" type="pres">
      <dgm:prSet presAssocID="{022BCDAA-B20E-7447-8A89-B6ED6BA4F7B6}" presName="cycle" presStyleCnt="0">
        <dgm:presLayoutVars>
          <dgm:dir/>
          <dgm:resizeHandles val="exact"/>
        </dgm:presLayoutVars>
      </dgm:prSet>
      <dgm:spPr/>
    </dgm:pt>
    <dgm:pt modelId="{05E4455D-4CC0-9F41-A8C7-3375B8628784}" type="pres">
      <dgm:prSet presAssocID="{25056C0D-0CE2-3543-AEA8-7F9BFB447CF9}" presName="dummy" presStyleCnt="0"/>
      <dgm:spPr/>
    </dgm:pt>
    <dgm:pt modelId="{BC1AB27D-5ACE-1D41-92B7-0EC579E88F60}" type="pres">
      <dgm:prSet presAssocID="{25056C0D-0CE2-3543-AEA8-7F9BFB447CF9}" presName="node" presStyleLbl="revTx" presStyleIdx="0" presStyleCnt="4">
        <dgm:presLayoutVars>
          <dgm:bulletEnabled val="1"/>
        </dgm:presLayoutVars>
      </dgm:prSet>
      <dgm:spPr/>
    </dgm:pt>
    <dgm:pt modelId="{B9EA3258-EB46-944D-8882-BF668AAF42F1}" type="pres">
      <dgm:prSet presAssocID="{1F9A58A1-1107-A344-A1C3-17C6544EB0EF}" presName="sibTrans" presStyleLbl="node1" presStyleIdx="0" presStyleCnt="4"/>
      <dgm:spPr/>
    </dgm:pt>
    <dgm:pt modelId="{490852CF-718F-1B47-A13E-D752808424A9}" type="pres">
      <dgm:prSet presAssocID="{2FBCCC5B-A9A6-614D-A7A0-AFC6C70961A6}" presName="dummy" presStyleCnt="0"/>
      <dgm:spPr/>
    </dgm:pt>
    <dgm:pt modelId="{41068130-8C8E-F749-BFEE-0B59B0FD7760}" type="pres">
      <dgm:prSet presAssocID="{2FBCCC5B-A9A6-614D-A7A0-AFC6C70961A6}" presName="node" presStyleLbl="revTx" presStyleIdx="1" presStyleCnt="4">
        <dgm:presLayoutVars>
          <dgm:bulletEnabled val="1"/>
        </dgm:presLayoutVars>
      </dgm:prSet>
      <dgm:spPr/>
    </dgm:pt>
    <dgm:pt modelId="{2DB4042B-72C1-A647-B528-B0A596EB27E7}" type="pres">
      <dgm:prSet presAssocID="{014E2A82-4143-024F-8DEA-30B5B59919BB}" presName="sibTrans" presStyleLbl="node1" presStyleIdx="1" presStyleCnt="4"/>
      <dgm:spPr/>
    </dgm:pt>
    <dgm:pt modelId="{EF0F6788-C691-E443-BA08-746CCB2E5F1F}" type="pres">
      <dgm:prSet presAssocID="{C793C2C9-DE2A-7B4D-BF93-740915822984}" presName="dummy" presStyleCnt="0"/>
      <dgm:spPr/>
    </dgm:pt>
    <dgm:pt modelId="{A016B63B-7A63-5C40-B77A-F9CF55885F2D}" type="pres">
      <dgm:prSet presAssocID="{C793C2C9-DE2A-7B4D-BF93-740915822984}" presName="node" presStyleLbl="revTx" presStyleIdx="2" presStyleCnt="4">
        <dgm:presLayoutVars>
          <dgm:bulletEnabled val="1"/>
        </dgm:presLayoutVars>
      </dgm:prSet>
      <dgm:spPr/>
    </dgm:pt>
    <dgm:pt modelId="{8578D663-99F3-4E42-8E1E-E0FDB05A9295}" type="pres">
      <dgm:prSet presAssocID="{19C327BA-11ED-9C4E-9B16-C167846CD9D7}" presName="sibTrans" presStyleLbl="node1" presStyleIdx="2" presStyleCnt="4"/>
      <dgm:spPr/>
    </dgm:pt>
    <dgm:pt modelId="{AF1424F5-D217-4943-9CEA-A4031FA5C5A7}" type="pres">
      <dgm:prSet presAssocID="{4BDC5AF2-7372-5841-BAE5-D1C42EBCBB81}" presName="dummy" presStyleCnt="0"/>
      <dgm:spPr/>
    </dgm:pt>
    <dgm:pt modelId="{9B654E52-3E50-154D-BE40-7AB98D29C067}" type="pres">
      <dgm:prSet presAssocID="{4BDC5AF2-7372-5841-BAE5-D1C42EBCBB81}" presName="node" presStyleLbl="revTx" presStyleIdx="3" presStyleCnt="4">
        <dgm:presLayoutVars>
          <dgm:bulletEnabled val="1"/>
        </dgm:presLayoutVars>
      </dgm:prSet>
      <dgm:spPr/>
    </dgm:pt>
    <dgm:pt modelId="{98F720F4-301E-0240-A860-BC906AAAA957}" type="pres">
      <dgm:prSet presAssocID="{EB04A94D-E025-E44D-A765-114D5DE233B8}" presName="sibTrans" presStyleLbl="node1" presStyleIdx="3" presStyleCnt="4"/>
      <dgm:spPr/>
    </dgm:pt>
  </dgm:ptLst>
  <dgm:cxnLst>
    <dgm:cxn modelId="{080F8901-0AC0-D24F-AC6B-2250221C5869}" type="presOf" srcId="{EB04A94D-E025-E44D-A765-114D5DE233B8}" destId="{98F720F4-301E-0240-A860-BC906AAAA957}" srcOrd="0" destOrd="0" presId="urn:microsoft.com/office/officeart/2005/8/layout/cycle1"/>
    <dgm:cxn modelId="{86B98C08-808E-EC4E-8529-791D28F39CBD}" type="presOf" srcId="{014E2A82-4143-024F-8DEA-30B5B59919BB}" destId="{2DB4042B-72C1-A647-B528-B0A596EB27E7}" srcOrd="0" destOrd="0" presId="urn:microsoft.com/office/officeart/2005/8/layout/cycle1"/>
    <dgm:cxn modelId="{CF045F11-3EE4-8944-AEEB-CCB61A3E4383}" type="presOf" srcId="{2FBCCC5B-A9A6-614D-A7A0-AFC6C70961A6}" destId="{41068130-8C8E-F749-BFEE-0B59B0FD7760}" srcOrd="0" destOrd="0" presId="urn:microsoft.com/office/officeart/2005/8/layout/cycle1"/>
    <dgm:cxn modelId="{424DB95D-7567-D042-92AC-9BED5EAD095B}" srcId="{022BCDAA-B20E-7447-8A89-B6ED6BA4F7B6}" destId="{25056C0D-0CE2-3543-AEA8-7F9BFB447CF9}" srcOrd="0" destOrd="0" parTransId="{9D400C19-0FEA-CA45-B4B6-A3C5B3A17518}" sibTransId="{1F9A58A1-1107-A344-A1C3-17C6544EB0EF}"/>
    <dgm:cxn modelId="{0C3E4D90-8B84-A84B-BC7C-C788B6C49E64}" type="presOf" srcId="{25056C0D-0CE2-3543-AEA8-7F9BFB447CF9}" destId="{BC1AB27D-5ACE-1D41-92B7-0EC579E88F60}" srcOrd="0" destOrd="0" presId="urn:microsoft.com/office/officeart/2005/8/layout/cycle1"/>
    <dgm:cxn modelId="{BF5C64A4-E3B3-4544-A1A5-6B84CEAC4AF2}" type="presOf" srcId="{022BCDAA-B20E-7447-8A89-B6ED6BA4F7B6}" destId="{BCFFAFD0-8D61-274F-8067-C99603DD277F}" srcOrd="0" destOrd="0" presId="urn:microsoft.com/office/officeart/2005/8/layout/cycle1"/>
    <dgm:cxn modelId="{4DBF2EA8-BC60-B44F-AFB3-B71008CEF1B8}" srcId="{022BCDAA-B20E-7447-8A89-B6ED6BA4F7B6}" destId="{C793C2C9-DE2A-7B4D-BF93-740915822984}" srcOrd="2" destOrd="0" parTransId="{FC6A509D-6229-F048-AAD8-E760E844040E}" sibTransId="{19C327BA-11ED-9C4E-9B16-C167846CD9D7}"/>
    <dgm:cxn modelId="{EDF601AA-F2F6-1441-A05C-8648EDDFFF21}" type="presOf" srcId="{C793C2C9-DE2A-7B4D-BF93-740915822984}" destId="{A016B63B-7A63-5C40-B77A-F9CF55885F2D}" srcOrd="0" destOrd="0" presId="urn:microsoft.com/office/officeart/2005/8/layout/cycle1"/>
    <dgm:cxn modelId="{7AAD2BD9-B73B-DC43-A418-F535707A2CA9}" type="presOf" srcId="{1F9A58A1-1107-A344-A1C3-17C6544EB0EF}" destId="{B9EA3258-EB46-944D-8882-BF668AAF42F1}" srcOrd="0" destOrd="0" presId="urn:microsoft.com/office/officeart/2005/8/layout/cycle1"/>
    <dgm:cxn modelId="{868D56F0-0836-DF44-8EFB-069A1A0359A6}" type="presOf" srcId="{4BDC5AF2-7372-5841-BAE5-D1C42EBCBB81}" destId="{9B654E52-3E50-154D-BE40-7AB98D29C067}" srcOrd="0" destOrd="0" presId="urn:microsoft.com/office/officeart/2005/8/layout/cycle1"/>
    <dgm:cxn modelId="{E2674AF4-11DB-D647-93AE-931DF54248ED}" type="presOf" srcId="{19C327BA-11ED-9C4E-9B16-C167846CD9D7}" destId="{8578D663-99F3-4E42-8E1E-E0FDB05A9295}" srcOrd="0" destOrd="0" presId="urn:microsoft.com/office/officeart/2005/8/layout/cycle1"/>
    <dgm:cxn modelId="{E16836F5-4E71-694B-AB67-C7F17D69FCB2}" srcId="{022BCDAA-B20E-7447-8A89-B6ED6BA4F7B6}" destId="{2FBCCC5B-A9A6-614D-A7A0-AFC6C70961A6}" srcOrd="1" destOrd="0" parTransId="{BFFBC9C9-2B70-364D-8941-2DF60D2F3DA6}" sibTransId="{014E2A82-4143-024F-8DEA-30B5B59919BB}"/>
    <dgm:cxn modelId="{8950D4F9-AEFE-3749-842A-69455CE24D70}" srcId="{022BCDAA-B20E-7447-8A89-B6ED6BA4F7B6}" destId="{4BDC5AF2-7372-5841-BAE5-D1C42EBCBB81}" srcOrd="3" destOrd="0" parTransId="{466C9A92-9928-4848-B277-6CAA4F130CB1}" sibTransId="{EB04A94D-E025-E44D-A765-114D5DE233B8}"/>
    <dgm:cxn modelId="{E045B800-4D6A-6647-9BCF-E919A3357F22}" type="presParOf" srcId="{BCFFAFD0-8D61-274F-8067-C99603DD277F}" destId="{05E4455D-4CC0-9F41-A8C7-3375B8628784}" srcOrd="0" destOrd="0" presId="urn:microsoft.com/office/officeart/2005/8/layout/cycle1"/>
    <dgm:cxn modelId="{A0C543F9-7E5B-434B-8B82-31D251A8CE0F}" type="presParOf" srcId="{BCFFAFD0-8D61-274F-8067-C99603DD277F}" destId="{BC1AB27D-5ACE-1D41-92B7-0EC579E88F60}" srcOrd="1" destOrd="0" presId="urn:microsoft.com/office/officeart/2005/8/layout/cycle1"/>
    <dgm:cxn modelId="{A2C98A75-EF74-3245-867A-4FFDBD91D2F1}" type="presParOf" srcId="{BCFFAFD0-8D61-274F-8067-C99603DD277F}" destId="{B9EA3258-EB46-944D-8882-BF668AAF42F1}" srcOrd="2" destOrd="0" presId="urn:microsoft.com/office/officeart/2005/8/layout/cycle1"/>
    <dgm:cxn modelId="{2D819870-A378-814F-A14B-0A6E87C16C90}" type="presParOf" srcId="{BCFFAFD0-8D61-274F-8067-C99603DD277F}" destId="{490852CF-718F-1B47-A13E-D752808424A9}" srcOrd="3" destOrd="0" presId="urn:microsoft.com/office/officeart/2005/8/layout/cycle1"/>
    <dgm:cxn modelId="{5671B991-F203-9141-95EF-1FF5EF3E1CDF}" type="presParOf" srcId="{BCFFAFD0-8D61-274F-8067-C99603DD277F}" destId="{41068130-8C8E-F749-BFEE-0B59B0FD7760}" srcOrd="4" destOrd="0" presId="urn:microsoft.com/office/officeart/2005/8/layout/cycle1"/>
    <dgm:cxn modelId="{C5466680-85EF-CB47-88EF-B2DE79C09C08}" type="presParOf" srcId="{BCFFAFD0-8D61-274F-8067-C99603DD277F}" destId="{2DB4042B-72C1-A647-B528-B0A596EB27E7}" srcOrd="5" destOrd="0" presId="urn:microsoft.com/office/officeart/2005/8/layout/cycle1"/>
    <dgm:cxn modelId="{58F9056F-6F65-714E-8AFC-BD1C9C8E8AC1}" type="presParOf" srcId="{BCFFAFD0-8D61-274F-8067-C99603DD277F}" destId="{EF0F6788-C691-E443-BA08-746CCB2E5F1F}" srcOrd="6" destOrd="0" presId="urn:microsoft.com/office/officeart/2005/8/layout/cycle1"/>
    <dgm:cxn modelId="{FD8D047B-43DA-6A4A-8CBE-14B44467E0F3}" type="presParOf" srcId="{BCFFAFD0-8D61-274F-8067-C99603DD277F}" destId="{A016B63B-7A63-5C40-B77A-F9CF55885F2D}" srcOrd="7" destOrd="0" presId="urn:microsoft.com/office/officeart/2005/8/layout/cycle1"/>
    <dgm:cxn modelId="{F19E0013-8C90-3448-9B32-7EF052C0953A}" type="presParOf" srcId="{BCFFAFD0-8D61-274F-8067-C99603DD277F}" destId="{8578D663-99F3-4E42-8E1E-E0FDB05A9295}" srcOrd="8" destOrd="0" presId="urn:microsoft.com/office/officeart/2005/8/layout/cycle1"/>
    <dgm:cxn modelId="{B1A58B1E-A23E-4D43-BA02-717363CFB8B2}" type="presParOf" srcId="{BCFFAFD0-8D61-274F-8067-C99603DD277F}" destId="{AF1424F5-D217-4943-9CEA-A4031FA5C5A7}" srcOrd="9" destOrd="0" presId="urn:microsoft.com/office/officeart/2005/8/layout/cycle1"/>
    <dgm:cxn modelId="{46F6222D-592F-7B41-A351-3D56F80F8855}" type="presParOf" srcId="{BCFFAFD0-8D61-274F-8067-C99603DD277F}" destId="{9B654E52-3E50-154D-BE40-7AB98D29C067}" srcOrd="10" destOrd="0" presId="urn:microsoft.com/office/officeart/2005/8/layout/cycle1"/>
    <dgm:cxn modelId="{606E356E-44CF-B042-9FA3-E4C2A97FFF96}" type="presParOf" srcId="{BCFFAFD0-8D61-274F-8067-C99603DD277F}" destId="{98F720F4-301E-0240-A860-BC906AAAA957}" srcOrd="11" destOrd="0" presId="urn:microsoft.com/office/officeart/2005/8/layout/cycle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09F9E79-80F3-7047-BDE8-3002B56C0C90}" type="doc">
      <dgm:prSet loTypeId="urn:microsoft.com/office/officeart/2005/8/layout/funnel1" loCatId="" qsTypeId="urn:microsoft.com/office/officeart/2005/8/quickstyle/simple1" qsCatId="simple" csTypeId="urn:microsoft.com/office/officeart/2005/8/colors/accent1_2" csCatId="accent1" phldr="1"/>
      <dgm:spPr/>
      <dgm:t>
        <a:bodyPr/>
        <a:lstStyle/>
        <a:p>
          <a:endParaRPr lang="fr-FR"/>
        </a:p>
      </dgm:t>
    </dgm:pt>
    <dgm:pt modelId="{31D6DBAA-8662-784B-9C47-C758CFC901CF}">
      <dgm:prSet phldrT="[Texte]"/>
      <dgm:spPr/>
      <dgm:t>
        <a:bodyPr/>
        <a:lstStyle/>
        <a:p>
          <a:r>
            <a:rPr lang="fr-FR" dirty="0"/>
            <a:t>Conditions de travail</a:t>
          </a:r>
        </a:p>
      </dgm:t>
    </dgm:pt>
    <dgm:pt modelId="{389BE162-A736-7744-8F6A-28AC0263B955}" type="parTrans" cxnId="{35113D18-F452-BF4A-87E0-3254871F1409}">
      <dgm:prSet/>
      <dgm:spPr/>
      <dgm:t>
        <a:bodyPr/>
        <a:lstStyle/>
        <a:p>
          <a:endParaRPr lang="fr-FR"/>
        </a:p>
      </dgm:t>
    </dgm:pt>
    <dgm:pt modelId="{286D0B49-CD7C-B245-9F9F-C94531AD4E08}" type="sibTrans" cxnId="{35113D18-F452-BF4A-87E0-3254871F1409}">
      <dgm:prSet/>
      <dgm:spPr/>
      <dgm:t>
        <a:bodyPr/>
        <a:lstStyle/>
        <a:p>
          <a:endParaRPr lang="fr-FR"/>
        </a:p>
      </dgm:t>
    </dgm:pt>
    <dgm:pt modelId="{F2F4DC51-7DAB-3D48-9A3F-67C63B9DAE76}">
      <dgm:prSet phldrT="[Texte]"/>
      <dgm:spPr/>
      <dgm:t>
        <a:bodyPr/>
        <a:lstStyle/>
        <a:p>
          <a:r>
            <a:rPr lang="fr-FR" dirty="0"/>
            <a:t>Travail</a:t>
          </a:r>
        </a:p>
      </dgm:t>
    </dgm:pt>
    <dgm:pt modelId="{929910C9-A9E8-354D-99D5-E1E42F16FDC3}" type="parTrans" cxnId="{D8C95DEC-E09B-E64A-BE3B-FD85738F4F80}">
      <dgm:prSet/>
      <dgm:spPr/>
      <dgm:t>
        <a:bodyPr/>
        <a:lstStyle/>
        <a:p>
          <a:endParaRPr lang="fr-FR"/>
        </a:p>
      </dgm:t>
    </dgm:pt>
    <dgm:pt modelId="{CF62062B-BD9B-0F42-8B58-8BAD680F6F4E}" type="sibTrans" cxnId="{D8C95DEC-E09B-E64A-BE3B-FD85738F4F80}">
      <dgm:prSet/>
      <dgm:spPr/>
      <dgm:t>
        <a:bodyPr/>
        <a:lstStyle/>
        <a:p>
          <a:endParaRPr lang="fr-FR"/>
        </a:p>
      </dgm:t>
    </dgm:pt>
    <dgm:pt modelId="{E9454E97-4FE0-AA4B-BE3B-8EA64BE01E16}">
      <dgm:prSet phldrT="[Texte]"/>
      <dgm:spPr/>
      <dgm:t>
        <a:bodyPr/>
        <a:lstStyle/>
        <a:p>
          <a:r>
            <a:rPr lang="fr-FR" dirty="0"/>
            <a:t>Maintien dans l'emploi</a:t>
          </a:r>
        </a:p>
      </dgm:t>
    </dgm:pt>
    <dgm:pt modelId="{30E5E768-A7B1-A94C-B0A2-F629DE7ECE78}" type="parTrans" cxnId="{63BF8AC2-6D1F-F54D-903F-BCECC64CBB5B}">
      <dgm:prSet/>
      <dgm:spPr/>
      <dgm:t>
        <a:bodyPr/>
        <a:lstStyle/>
        <a:p>
          <a:endParaRPr lang="fr-FR"/>
        </a:p>
      </dgm:t>
    </dgm:pt>
    <dgm:pt modelId="{896E07B5-0FD1-FD40-8E6B-B5261C1E9485}" type="sibTrans" cxnId="{63BF8AC2-6D1F-F54D-903F-BCECC64CBB5B}">
      <dgm:prSet/>
      <dgm:spPr/>
      <dgm:t>
        <a:bodyPr/>
        <a:lstStyle/>
        <a:p>
          <a:endParaRPr lang="fr-FR"/>
        </a:p>
      </dgm:t>
    </dgm:pt>
    <dgm:pt modelId="{C7D36550-2DE4-1C48-9F21-C54BD53BB88A}">
      <dgm:prSet phldrT="[Texte]" custT="1"/>
      <dgm:spPr/>
      <dgm:t>
        <a:bodyPr/>
        <a:lstStyle/>
        <a:p>
          <a:r>
            <a:rPr lang="fr-FR" sz="2400" b="1" kern="1200" dirty="0">
              <a:solidFill>
                <a:srgbClr val="65AECC"/>
              </a:solidFill>
              <a:latin typeface="Marianne" panose="02000000000000000000" pitchFamily="2" charset="0"/>
              <a:ea typeface="+mn-ea"/>
              <a:cs typeface="+mn-cs"/>
            </a:rPr>
            <a:t>Des objets du dialogue social</a:t>
          </a:r>
        </a:p>
        <a:p>
          <a:r>
            <a:rPr lang="fr-FR" sz="1600" b="1" kern="1200" dirty="0">
              <a:solidFill>
                <a:srgbClr val="65AECC"/>
              </a:solidFill>
              <a:latin typeface="Marianne" panose="02000000000000000000" pitchFamily="2" charset="0"/>
              <a:ea typeface="+mn-ea"/>
              <a:cs typeface="+mn-cs"/>
            </a:rPr>
            <a:t>- Au niveau des attributions du CSE</a:t>
          </a:r>
        </a:p>
        <a:p>
          <a:r>
            <a:rPr lang="fr-FR" sz="1600" b="1" kern="1200" dirty="0">
              <a:solidFill>
                <a:srgbClr val="65AECC"/>
              </a:solidFill>
              <a:latin typeface="Marianne" panose="02000000000000000000" pitchFamily="2" charset="0"/>
              <a:ea typeface="+mn-ea"/>
              <a:cs typeface="+mn-cs"/>
            </a:rPr>
            <a:t>- Un objet possible de négociation collective</a:t>
          </a:r>
        </a:p>
      </dgm:t>
    </dgm:pt>
    <dgm:pt modelId="{95E43233-70B2-554D-BFE5-68FB64372C2B}" type="parTrans" cxnId="{794C6B4D-BE10-3B43-8134-21B5BC6128EE}">
      <dgm:prSet/>
      <dgm:spPr/>
      <dgm:t>
        <a:bodyPr/>
        <a:lstStyle/>
        <a:p>
          <a:endParaRPr lang="fr-FR"/>
        </a:p>
      </dgm:t>
    </dgm:pt>
    <dgm:pt modelId="{0E88C426-F410-1742-AD03-3A1E265C3A7D}" type="sibTrans" cxnId="{794C6B4D-BE10-3B43-8134-21B5BC6128EE}">
      <dgm:prSet/>
      <dgm:spPr/>
      <dgm:t>
        <a:bodyPr/>
        <a:lstStyle/>
        <a:p>
          <a:endParaRPr lang="fr-FR"/>
        </a:p>
      </dgm:t>
    </dgm:pt>
    <dgm:pt modelId="{CED9B1E8-509F-CB40-B78A-2AFCEF5E32B4}" type="pres">
      <dgm:prSet presAssocID="{C09F9E79-80F3-7047-BDE8-3002B56C0C90}" presName="Name0" presStyleCnt="0">
        <dgm:presLayoutVars>
          <dgm:chMax val="4"/>
          <dgm:resizeHandles val="exact"/>
        </dgm:presLayoutVars>
      </dgm:prSet>
      <dgm:spPr/>
    </dgm:pt>
    <dgm:pt modelId="{149AA1B3-384B-134A-A8DA-B926CF837B7F}" type="pres">
      <dgm:prSet presAssocID="{C09F9E79-80F3-7047-BDE8-3002B56C0C90}" presName="ellipse" presStyleLbl="trBgShp" presStyleIdx="0" presStyleCnt="1"/>
      <dgm:spPr/>
    </dgm:pt>
    <dgm:pt modelId="{1EBCA58B-3467-EB44-B458-80FD9A96FB7D}" type="pres">
      <dgm:prSet presAssocID="{C09F9E79-80F3-7047-BDE8-3002B56C0C90}" presName="arrow1" presStyleLbl="fgShp" presStyleIdx="0" presStyleCnt="1"/>
      <dgm:spPr/>
    </dgm:pt>
    <dgm:pt modelId="{5E6B4A71-8CE8-2440-BB59-F8E643C08BB3}" type="pres">
      <dgm:prSet presAssocID="{C09F9E79-80F3-7047-BDE8-3002B56C0C90}" presName="rectangle" presStyleLbl="revTx" presStyleIdx="0" presStyleCnt="1" custScaleX="158163" custLinFactNeighborY="27696">
        <dgm:presLayoutVars>
          <dgm:bulletEnabled val="1"/>
        </dgm:presLayoutVars>
      </dgm:prSet>
      <dgm:spPr/>
    </dgm:pt>
    <dgm:pt modelId="{6762806C-15EC-0B47-9DB1-4C3F4D3779CF}" type="pres">
      <dgm:prSet presAssocID="{F2F4DC51-7DAB-3D48-9A3F-67C63B9DAE76}" presName="item1" presStyleLbl="node1" presStyleIdx="0" presStyleCnt="3">
        <dgm:presLayoutVars>
          <dgm:bulletEnabled val="1"/>
        </dgm:presLayoutVars>
      </dgm:prSet>
      <dgm:spPr/>
    </dgm:pt>
    <dgm:pt modelId="{64230E06-D5BD-3943-B7F0-370A6DA3359C}" type="pres">
      <dgm:prSet presAssocID="{E9454E97-4FE0-AA4B-BE3B-8EA64BE01E16}" presName="item2" presStyleLbl="node1" presStyleIdx="1" presStyleCnt="3">
        <dgm:presLayoutVars>
          <dgm:bulletEnabled val="1"/>
        </dgm:presLayoutVars>
      </dgm:prSet>
      <dgm:spPr/>
    </dgm:pt>
    <dgm:pt modelId="{BBA6BC7B-36DD-D645-87EF-77C70F93D3A1}" type="pres">
      <dgm:prSet presAssocID="{C7D36550-2DE4-1C48-9F21-C54BD53BB88A}" presName="item3" presStyleLbl="node1" presStyleIdx="2" presStyleCnt="3">
        <dgm:presLayoutVars>
          <dgm:bulletEnabled val="1"/>
        </dgm:presLayoutVars>
      </dgm:prSet>
      <dgm:spPr/>
    </dgm:pt>
    <dgm:pt modelId="{206CF731-F43D-5440-91A7-5E5F84A709E5}" type="pres">
      <dgm:prSet presAssocID="{C09F9E79-80F3-7047-BDE8-3002B56C0C90}" presName="funnel" presStyleLbl="trAlignAcc1" presStyleIdx="0" presStyleCnt="1"/>
      <dgm:spPr/>
    </dgm:pt>
  </dgm:ptLst>
  <dgm:cxnLst>
    <dgm:cxn modelId="{85F4A712-CB56-3645-90B2-D15EAE5FA09D}" type="presOf" srcId="{C7D36550-2DE4-1C48-9F21-C54BD53BB88A}" destId="{5E6B4A71-8CE8-2440-BB59-F8E643C08BB3}" srcOrd="0" destOrd="0" presId="urn:microsoft.com/office/officeart/2005/8/layout/funnel1"/>
    <dgm:cxn modelId="{35113D18-F452-BF4A-87E0-3254871F1409}" srcId="{C09F9E79-80F3-7047-BDE8-3002B56C0C90}" destId="{31D6DBAA-8662-784B-9C47-C758CFC901CF}" srcOrd="0" destOrd="0" parTransId="{389BE162-A736-7744-8F6A-28AC0263B955}" sibTransId="{286D0B49-CD7C-B245-9F9F-C94531AD4E08}"/>
    <dgm:cxn modelId="{606E951A-FC61-FC4B-BC02-352341BF6668}" type="presOf" srcId="{31D6DBAA-8662-784B-9C47-C758CFC901CF}" destId="{BBA6BC7B-36DD-D645-87EF-77C70F93D3A1}" srcOrd="0" destOrd="0" presId="urn:microsoft.com/office/officeart/2005/8/layout/funnel1"/>
    <dgm:cxn modelId="{2534C539-A0E2-C845-9BC7-97E8942256D6}" type="presOf" srcId="{F2F4DC51-7DAB-3D48-9A3F-67C63B9DAE76}" destId="{64230E06-D5BD-3943-B7F0-370A6DA3359C}" srcOrd="0" destOrd="0" presId="urn:microsoft.com/office/officeart/2005/8/layout/funnel1"/>
    <dgm:cxn modelId="{794C6B4D-BE10-3B43-8134-21B5BC6128EE}" srcId="{C09F9E79-80F3-7047-BDE8-3002B56C0C90}" destId="{C7D36550-2DE4-1C48-9F21-C54BD53BB88A}" srcOrd="3" destOrd="0" parTransId="{95E43233-70B2-554D-BFE5-68FB64372C2B}" sibTransId="{0E88C426-F410-1742-AD03-3A1E265C3A7D}"/>
    <dgm:cxn modelId="{63BF8AC2-6D1F-F54D-903F-BCECC64CBB5B}" srcId="{C09F9E79-80F3-7047-BDE8-3002B56C0C90}" destId="{E9454E97-4FE0-AA4B-BE3B-8EA64BE01E16}" srcOrd="2" destOrd="0" parTransId="{30E5E768-A7B1-A94C-B0A2-F629DE7ECE78}" sibTransId="{896E07B5-0FD1-FD40-8E6B-B5261C1E9485}"/>
    <dgm:cxn modelId="{F93047D5-DB1E-764C-B713-72E0D143E160}" type="presOf" srcId="{C09F9E79-80F3-7047-BDE8-3002B56C0C90}" destId="{CED9B1E8-509F-CB40-B78A-2AFCEF5E32B4}" srcOrd="0" destOrd="0" presId="urn:microsoft.com/office/officeart/2005/8/layout/funnel1"/>
    <dgm:cxn modelId="{D8C95DEC-E09B-E64A-BE3B-FD85738F4F80}" srcId="{C09F9E79-80F3-7047-BDE8-3002B56C0C90}" destId="{F2F4DC51-7DAB-3D48-9A3F-67C63B9DAE76}" srcOrd="1" destOrd="0" parTransId="{929910C9-A9E8-354D-99D5-E1E42F16FDC3}" sibTransId="{CF62062B-BD9B-0F42-8B58-8BAD680F6F4E}"/>
    <dgm:cxn modelId="{C3968EEF-2366-7E40-83BF-68EEACA2472C}" type="presOf" srcId="{E9454E97-4FE0-AA4B-BE3B-8EA64BE01E16}" destId="{6762806C-15EC-0B47-9DB1-4C3F4D3779CF}" srcOrd="0" destOrd="0" presId="urn:microsoft.com/office/officeart/2005/8/layout/funnel1"/>
    <dgm:cxn modelId="{3E777E0F-54C7-C244-A654-8BFB1D68486F}" type="presParOf" srcId="{CED9B1E8-509F-CB40-B78A-2AFCEF5E32B4}" destId="{149AA1B3-384B-134A-A8DA-B926CF837B7F}" srcOrd="0" destOrd="0" presId="urn:microsoft.com/office/officeart/2005/8/layout/funnel1"/>
    <dgm:cxn modelId="{D29FFE86-1EFF-9F46-8402-F23500C804B0}" type="presParOf" srcId="{CED9B1E8-509F-CB40-B78A-2AFCEF5E32B4}" destId="{1EBCA58B-3467-EB44-B458-80FD9A96FB7D}" srcOrd="1" destOrd="0" presId="urn:microsoft.com/office/officeart/2005/8/layout/funnel1"/>
    <dgm:cxn modelId="{45AF423B-0958-4D40-93E6-FB8CF39A5D83}" type="presParOf" srcId="{CED9B1E8-509F-CB40-B78A-2AFCEF5E32B4}" destId="{5E6B4A71-8CE8-2440-BB59-F8E643C08BB3}" srcOrd="2" destOrd="0" presId="urn:microsoft.com/office/officeart/2005/8/layout/funnel1"/>
    <dgm:cxn modelId="{8FE9B7CC-B4BB-3F4E-9633-FD59993E273D}" type="presParOf" srcId="{CED9B1E8-509F-CB40-B78A-2AFCEF5E32B4}" destId="{6762806C-15EC-0B47-9DB1-4C3F4D3779CF}" srcOrd="3" destOrd="0" presId="urn:microsoft.com/office/officeart/2005/8/layout/funnel1"/>
    <dgm:cxn modelId="{77D83761-FE2C-6542-B541-2733C61B340F}" type="presParOf" srcId="{CED9B1E8-509F-CB40-B78A-2AFCEF5E32B4}" destId="{64230E06-D5BD-3943-B7F0-370A6DA3359C}" srcOrd="4" destOrd="0" presId="urn:microsoft.com/office/officeart/2005/8/layout/funnel1"/>
    <dgm:cxn modelId="{D27D93C5-28CD-CC4E-9D7F-DD9EE7B961AD}" type="presParOf" srcId="{CED9B1E8-509F-CB40-B78A-2AFCEF5E32B4}" destId="{BBA6BC7B-36DD-D645-87EF-77C70F93D3A1}" srcOrd="5" destOrd="0" presId="urn:microsoft.com/office/officeart/2005/8/layout/funnel1"/>
    <dgm:cxn modelId="{F87E5421-2DA5-A14C-8739-16AFE70BAB2B}" type="presParOf" srcId="{CED9B1E8-509F-CB40-B78A-2AFCEF5E32B4}" destId="{206CF731-F43D-5440-91A7-5E5F84A709E5}"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9E48702-5B09-0A4B-9E8F-7E51CFF0A73B}" type="doc">
      <dgm:prSet loTypeId="urn:microsoft.com/office/officeart/2005/8/layout/bProcess4" loCatId="" qsTypeId="urn:microsoft.com/office/officeart/2005/8/quickstyle/simple1" qsCatId="simple" csTypeId="urn:microsoft.com/office/officeart/2005/8/colors/accent1_2" csCatId="accent1" phldr="1"/>
      <dgm:spPr/>
      <dgm:t>
        <a:bodyPr/>
        <a:lstStyle/>
        <a:p>
          <a:endParaRPr lang="fr-FR"/>
        </a:p>
      </dgm:t>
    </dgm:pt>
    <dgm:pt modelId="{31A218F9-DB81-D142-AC68-AD1D1911E7EE}">
      <dgm:prSet phldrT="[Texte]" custT="1"/>
      <dgm:spPr/>
      <dgm:t>
        <a:bodyPr/>
        <a:lstStyle/>
        <a:p>
          <a:r>
            <a:rPr lang="fr-FR" sz="1800" dirty="0"/>
            <a:t>Rôle d’alerte (individuelles, collectives)</a:t>
          </a:r>
        </a:p>
      </dgm:t>
    </dgm:pt>
    <dgm:pt modelId="{8ED9CB6C-C398-914D-B62B-01B5DF8BDB2C}" type="parTrans" cxnId="{9930A2A8-4B94-114C-AA80-19A93C92C870}">
      <dgm:prSet/>
      <dgm:spPr/>
      <dgm:t>
        <a:bodyPr/>
        <a:lstStyle/>
        <a:p>
          <a:endParaRPr lang="fr-FR" sz="1400"/>
        </a:p>
      </dgm:t>
    </dgm:pt>
    <dgm:pt modelId="{0BEB2677-81EA-1844-B60E-AB1DFD8E9E9F}" type="sibTrans" cxnId="{9930A2A8-4B94-114C-AA80-19A93C92C870}">
      <dgm:prSet/>
      <dgm:spPr/>
      <dgm:t>
        <a:bodyPr/>
        <a:lstStyle/>
        <a:p>
          <a:endParaRPr lang="fr-FR" sz="1400"/>
        </a:p>
      </dgm:t>
    </dgm:pt>
    <dgm:pt modelId="{95197F99-7CAD-2E44-A168-49B6B2E79E7D}">
      <dgm:prSet phldrT="[Texte]" custT="1"/>
      <dgm:spPr/>
      <dgm:t>
        <a:bodyPr/>
        <a:lstStyle/>
        <a:p>
          <a:r>
            <a:rPr lang="fr-FR" sz="1800" dirty="0"/>
            <a:t>Travail d’analyse de terrain </a:t>
          </a:r>
        </a:p>
      </dgm:t>
    </dgm:pt>
    <dgm:pt modelId="{8EE30ECE-11D7-F141-9CCA-558225D841BA}" type="parTrans" cxnId="{ABEC1F46-1812-C049-BE44-A67EFCE22D61}">
      <dgm:prSet/>
      <dgm:spPr/>
      <dgm:t>
        <a:bodyPr/>
        <a:lstStyle/>
        <a:p>
          <a:endParaRPr lang="fr-FR" sz="1400"/>
        </a:p>
      </dgm:t>
    </dgm:pt>
    <dgm:pt modelId="{CB52C8AA-98D5-0045-81B0-C38750DAC1FC}" type="sibTrans" cxnId="{ABEC1F46-1812-C049-BE44-A67EFCE22D61}">
      <dgm:prSet/>
      <dgm:spPr/>
      <dgm:t>
        <a:bodyPr/>
        <a:lstStyle/>
        <a:p>
          <a:endParaRPr lang="fr-FR" sz="1400"/>
        </a:p>
      </dgm:t>
    </dgm:pt>
    <dgm:pt modelId="{28DA9B32-2F29-C641-A551-3F663CBF95EE}">
      <dgm:prSet phldrT="[Texte]" custT="1"/>
      <dgm:spPr/>
      <dgm:t>
        <a:bodyPr/>
        <a:lstStyle/>
        <a:p>
          <a:r>
            <a:rPr lang="fr-FR" sz="1800" dirty="0"/>
            <a:t>Analyse et enquête des AT/MP</a:t>
          </a:r>
        </a:p>
      </dgm:t>
    </dgm:pt>
    <dgm:pt modelId="{D36C9FC3-167F-744A-9FE0-99B1B862DCF9}" type="parTrans" cxnId="{6A0EB8BF-3495-A749-9EA2-67621585F50C}">
      <dgm:prSet/>
      <dgm:spPr/>
      <dgm:t>
        <a:bodyPr/>
        <a:lstStyle/>
        <a:p>
          <a:endParaRPr lang="fr-FR" sz="1400"/>
        </a:p>
      </dgm:t>
    </dgm:pt>
    <dgm:pt modelId="{B992FC62-F086-5E4D-97D6-FFCD0AC0CDE8}" type="sibTrans" cxnId="{6A0EB8BF-3495-A749-9EA2-67621585F50C}">
      <dgm:prSet/>
      <dgm:spPr/>
      <dgm:t>
        <a:bodyPr/>
        <a:lstStyle/>
        <a:p>
          <a:endParaRPr lang="fr-FR" sz="1400"/>
        </a:p>
      </dgm:t>
    </dgm:pt>
    <dgm:pt modelId="{42DE81C4-D403-6746-B1C4-F535CB6830ED}">
      <dgm:prSet phldrT="[Texte]" custT="1"/>
      <dgm:spPr/>
      <dgm:t>
        <a:bodyPr/>
        <a:lstStyle/>
        <a:p>
          <a:r>
            <a:rPr lang="fr-FR" sz="1800" dirty="0"/>
            <a:t>Réalisation d’inspections et de visites</a:t>
          </a:r>
        </a:p>
      </dgm:t>
    </dgm:pt>
    <dgm:pt modelId="{C11D0D79-A315-7248-91C4-8CE401B1306C}" type="parTrans" cxnId="{8A30D0BD-286A-7945-ADEC-CBF40508D9A7}">
      <dgm:prSet/>
      <dgm:spPr/>
      <dgm:t>
        <a:bodyPr/>
        <a:lstStyle/>
        <a:p>
          <a:endParaRPr lang="fr-FR" sz="1400"/>
        </a:p>
      </dgm:t>
    </dgm:pt>
    <dgm:pt modelId="{21224A58-778E-904A-BB10-5ADEC91D171E}" type="sibTrans" cxnId="{8A30D0BD-286A-7945-ADEC-CBF40508D9A7}">
      <dgm:prSet/>
      <dgm:spPr/>
      <dgm:t>
        <a:bodyPr/>
        <a:lstStyle/>
        <a:p>
          <a:endParaRPr lang="fr-FR" sz="1400"/>
        </a:p>
      </dgm:t>
    </dgm:pt>
    <dgm:pt modelId="{E0143EAA-9473-BA4E-831E-DB8874564744}">
      <dgm:prSet custT="1"/>
      <dgm:spPr/>
      <dgm:t>
        <a:bodyPr/>
        <a:lstStyle/>
        <a:p>
          <a:r>
            <a:rPr lang="fr-FR" sz="1800" dirty="0"/>
            <a:t>Réunions sur SSCT</a:t>
          </a:r>
        </a:p>
      </dgm:t>
    </dgm:pt>
    <dgm:pt modelId="{35E9C253-88AA-2248-AF6F-BBBDF6E9A913}" type="parTrans" cxnId="{12FE2D97-A558-C649-BC92-87A36A96919F}">
      <dgm:prSet/>
      <dgm:spPr/>
      <dgm:t>
        <a:bodyPr/>
        <a:lstStyle/>
        <a:p>
          <a:endParaRPr lang="fr-FR" sz="1400"/>
        </a:p>
      </dgm:t>
    </dgm:pt>
    <dgm:pt modelId="{57AADFDB-710F-C149-A9A9-538D2E3EDCAA}" type="sibTrans" cxnId="{12FE2D97-A558-C649-BC92-87A36A96919F}">
      <dgm:prSet/>
      <dgm:spPr/>
      <dgm:t>
        <a:bodyPr/>
        <a:lstStyle/>
        <a:p>
          <a:endParaRPr lang="fr-FR" sz="1400"/>
        </a:p>
      </dgm:t>
    </dgm:pt>
    <dgm:pt modelId="{A19E080F-6514-6643-86C9-359013457AD1}">
      <dgm:prSet custT="1"/>
      <dgm:spPr/>
      <dgm:t>
        <a:bodyPr/>
        <a:lstStyle/>
        <a:p>
          <a:r>
            <a:rPr lang="fr-FR" sz="1800" dirty="0"/>
            <a:t>Exploitation des informations de la BDESE</a:t>
          </a:r>
        </a:p>
      </dgm:t>
    </dgm:pt>
    <dgm:pt modelId="{65F7DBCA-70EE-D84E-AB6B-3274AC4ECB4B}" type="parTrans" cxnId="{F736DDF3-EF19-A04E-97E7-47437890A8E9}">
      <dgm:prSet/>
      <dgm:spPr/>
      <dgm:t>
        <a:bodyPr/>
        <a:lstStyle/>
        <a:p>
          <a:endParaRPr lang="fr-FR" sz="1400"/>
        </a:p>
      </dgm:t>
    </dgm:pt>
    <dgm:pt modelId="{0535EC9C-AFC5-1147-A9B7-500D7CFB22B0}" type="sibTrans" cxnId="{F736DDF3-EF19-A04E-97E7-47437890A8E9}">
      <dgm:prSet/>
      <dgm:spPr/>
      <dgm:t>
        <a:bodyPr/>
        <a:lstStyle/>
        <a:p>
          <a:endParaRPr lang="fr-FR" sz="1400"/>
        </a:p>
      </dgm:t>
    </dgm:pt>
    <dgm:pt modelId="{DBFCB179-605F-7B4C-B432-7082E23E2348}">
      <dgm:prSet custT="1"/>
      <dgm:spPr/>
      <dgm:t>
        <a:bodyPr/>
        <a:lstStyle/>
        <a:p>
          <a:r>
            <a:rPr lang="fr-FR" sz="1800" dirty="0"/>
            <a:t>Travail sur le DUERP et le plan d’actions de prévention (PAPRIPACT)</a:t>
          </a:r>
        </a:p>
      </dgm:t>
    </dgm:pt>
    <dgm:pt modelId="{8C31ED7D-F2C0-6B4E-849A-F56FD09DB0A0}" type="parTrans" cxnId="{C0E74745-07DF-D842-A576-1A65E48BA541}">
      <dgm:prSet/>
      <dgm:spPr/>
      <dgm:t>
        <a:bodyPr/>
        <a:lstStyle/>
        <a:p>
          <a:endParaRPr lang="fr-FR" sz="1400"/>
        </a:p>
      </dgm:t>
    </dgm:pt>
    <dgm:pt modelId="{B3150332-9705-2B45-AA23-38B1FDF21BA1}" type="sibTrans" cxnId="{C0E74745-07DF-D842-A576-1A65E48BA541}">
      <dgm:prSet/>
      <dgm:spPr/>
      <dgm:t>
        <a:bodyPr/>
        <a:lstStyle/>
        <a:p>
          <a:endParaRPr lang="fr-FR" sz="1400"/>
        </a:p>
      </dgm:t>
    </dgm:pt>
    <dgm:pt modelId="{EE4FD520-5FE0-4F4C-9212-B82358313346}">
      <dgm:prSet custT="1"/>
      <dgm:spPr/>
      <dgm:t>
        <a:bodyPr/>
        <a:lstStyle/>
        <a:p>
          <a:r>
            <a:rPr lang="fr-FR" sz="1800" dirty="0"/>
            <a:t>Négociation d’accords </a:t>
          </a:r>
        </a:p>
      </dgm:t>
    </dgm:pt>
    <dgm:pt modelId="{ACC9ADEC-BC3A-814D-B2A5-F98EA2575156}" type="parTrans" cxnId="{88AE9AAF-CE74-634B-AD73-EFAF3B621B0C}">
      <dgm:prSet/>
      <dgm:spPr/>
      <dgm:t>
        <a:bodyPr/>
        <a:lstStyle/>
        <a:p>
          <a:endParaRPr lang="fr-FR" sz="1400"/>
        </a:p>
      </dgm:t>
    </dgm:pt>
    <dgm:pt modelId="{BC67CC18-1D2C-4845-A4E4-CEA04143A627}" type="sibTrans" cxnId="{88AE9AAF-CE74-634B-AD73-EFAF3B621B0C}">
      <dgm:prSet/>
      <dgm:spPr/>
      <dgm:t>
        <a:bodyPr/>
        <a:lstStyle/>
        <a:p>
          <a:endParaRPr lang="fr-FR" sz="1400"/>
        </a:p>
      </dgm:t>
    </dgm:pt>
    <dgm:pt modelId="{D26B351B-1CFC-6F44-BF33-AEF07909B076}">
      <dgm:prSet custT="1"/>
      <dgm:spPr/>
      <dgm:t>
        <a:bodyPr/>
        <a:lstStyle/>
        <a:p>
          <a:r>
            <a:rPr lang="fr-FR" sz="1800" dirty="0"/>
            <a:t>Formation des élus et des employeurs mais aussi des personnes ressources dans l’entreprise</a:t>
          </a:r>
        </a:p>
      </dgm:t>
    </dgm:pt>
    <dgm:pt modelId="{49E96C64-988C-5448-86AB-655F7CC257A2}" type="parTrans" cxnId="{A97A725D-8790-FA47-AB8B-FB2DF2A77AF0}">
      <dgm:prSet/>
      <dgm:spPr/>
      <dgm:t>
        <a:bodyPr/>
        <a:lstStyle/>
        <a:p>
          <a:endParaRPr lang="fr-FR" sz="1400"/>
        </a:p>
      </dgm:t>
    </dgm:pt>
    <dgm:pt modelId="{CE652B81-2836-0645-909D-692E49BDA829}" type="sibTrans" cxnId="{A97A725D-8790-FA47-AB8B-FB2DF2A77AF0}">
      <dgm:prSet/>
      <dgm:spPr/>
      <dgm:t>
        <a:bodyPr/>
        <a:lstStyle/>
        <a:p>
          <a:endParaRPr lang="fr-FR" sz="1400"/>
        </a:p>
      </dgm:t>
    </dgm:pt>
    <dgm:pt modelId="{2A162B3F-BFF1-F844-AB79-99E39B738F73}">
      <dgm:prSet custT="1"/>
      <dgm:spPr/>
      <dgm:t>
        <a:bodyPr/>
        <a:lstStyle/>
        <a:p>
          <a:r>
            <a:rPr lang="fr-FR" sz="1800" dirty="0"/>
            <a:t>Actions de sensibilisation des salariés et de l’encadrement </a:t>
          </a:r>
        </a:p>
      </dgm:t>
    </dgm:pt>
    <dgm:pt modelId="{EA6E7E60-326A-E14D-A1DE-4C04DCDF6BF3}" type="parTrans" cxnId="{755B326D-8D22-8B4C-B820-74984CC83EE9}">
      <dgm:prSet/>
      <dgm:spPr/>
      <dgm:t>
        <a:bodyPr/>
        <a:lstStyle/>
        <a:p>
          <a:endParaRPr lang="fr-FR" sz="1400"/>
        </a:p>
      </dgm:t>
    </dgm:pt>
    <dgm:pt modelId="{87F8AABF-303F-8E46-AC88-BD124CF8F513}" type="sibTrans" cxnId="{755B326D-8D22-8B4C-B820-74984CC83EE9}">
      <dgm:prSet/>
      <dgm:spPr/>
      <dgm:t>
        <a:bodyPr/>
        <a:lstStyle/>
        <a:p>
          <a:endParaRPr lang="fr-FR" sz="1400"/>
        </a:p>
      </dgm:t>
    </dgm:pt>
    <dgm:pt modelId="{0E7D5B1D-D1CF-0446-8422-AEDF2805BD34}">
      <dgm:prSet phldrT="[Texte]" custT="1"/>
      <dgm:spPr/>
      <dgm:t>
        <a:bodyPr/>
        <a:lstStyle/>
        <a:p>
          <a:r>
            <a:rPr lang="fr-FR" sz="1800" dirty="0"/>
            <a:t>Information, consultation</a:t>
          </a:r>
        </a:p>
      </dgm:t>
    </dgm:pt>
    <dgm:pt modelId="{E7308984-9C38-FE45-841C-6B82E6A93904}" type="parTrans" cxnId="{64DD4B68-5322-FD42-8482-2B3004F9A5BF}">
      <dgm:prSet/>
      <dgm:spPr/>
      <dgm:t>
        <a:bodyPr/>
        <a:lstStyle/>
        <a:p>
          <a:endParaRPr lang="fr-FR"/>
        </a:p>
      </dgm:t>
    </dgm:pt>
    <dgm:pt modelId="{3D281007-26E2-3541-80E0-B87563E9322D}" type="sibTrans" cxnId="{64DD4B68-5322-FD42-8482-2B3004F9A5BF}">
      <dgm:prSet/>
      <dgm:spPr/>
      <dgm:t>
        <a:bodyPr/>
        <a:lstStyle/>
        <a:p>
          <a:endParaRPr lang="fr-FR"/>
        </a:p>
      </dgm:t>
    </dgm:pt>
    <dgm:pt modelId="{DE7B303E-B8AE-CE4F-AB21-CCFD9A89998A}" type="pres">
      <dgm:prSet presAssocID="{29E48702-5B09-0A4B-9E8F-7E51CFF0A73B}" presName="Name0" presStyleCnt="0">
        <dgm:presLayoutVars>
          <dgm:dir/>
          <dgm:resizeHandles/>
        </dgm:presLayoutVars>
      </dgm:prSet>
      <dgm:spPr/>
    </dgm:pt>
    <dgm:pt modelId="{AC7290A6-1C7A-A745-867D-228D033C168D}" type="pres">
      <dgm:prSet presAssocID="{0E7D5B1D-D1CF-0446-8422-AEDF2805BD34}" presName="compNode" presStyleCnt="0"/>
      <dgm:spPr/>
    </dgm:pt>
    <dgm:pt modelId="{D5B071C1-A84E-E74C-850B-AAB908AB2FE2}" type="pres">
      <dgm:prSet presAssocID="{0E7D5B1D-D1CF-0446-8422-AEDF2805BD34}" presName="dummyConnPt" presStyleCnt="0"/>
      <dgm:spPr/>
    </dgm:pt>
    <dgm:pt modelId="{73E66315-A255-CD43-B9D2-DB0F815636C9}" type="pres">
      <dgm:prSet presAssocID="{0E7D5B1D-D1CF-0446-8422-AEDF2805BD34}" presName="node" presStyleLbl="node1" presStyleIdx="0" presStyleCnt="11" custScaleX="148102">
        <dgm:presLayoutVars>
          <dgm:bulletEnabled val="1"/>
        </dgm:presLayoutVars>
      </dgm:prSet>
      <dgm:spPr/>
    </dgm:pt>
    <dgm:pt modelId="{716304AC-2FCD-7D46-AC99-9D9638D8C284}" type="pres">
      <dgm:prSet presAssocID="{3D281007-26E2-3541-80E0-B87563E9322D}" presName="sibTrans" presStyleLbl="bgSibTrans2D1" presStyleIdx="0" presStyleCnt="10"/>
      <dgm:spPr/>
    </dgm:pt>
    <dgm:pt modelId="{4B9C2517-2BE2-2042-9DED-66002AEF74B6}" type="pres">
      <dgm:prSet presAssocID="{31A218F9-DB81-D142-AC68-AD1D1911E7EE}" presName="compNode" presStyleCnt="0"/>
      <dgm:spPr/>
    </dgm:pt>
    <dgm:pt modelId="{4C7F3A74-CBB5-3444-AFE1-C598897112C7}" type="pres">
      <dgm:prSet presAssocID="{31A218F9-DB81-D142-AC68-AD1D1911E7EE}" presName="dummyConnPt" presStyleCnt="0"/>
      <dgm:spPr/>
    </dgm:pt>
    <dgm:pt modelId="{AFEA18AF-CA9E-B64B-810C-A2656FA98021}" type="pres">
      <dgm:prSet presAssocID="{31A218F9-DB81-D142-AC68-AD1D1911E7EE}" presName="node" presStyleLbl="node1" presStyleIdx="1" presStyleCnt="11" custScaleX="150307">
        <dgm:presLayoutVars>
          <dgm:bulletEnabled val="1"/>
        </dgm:presLayoutVars>
      </dgm:prSet>
      <dgm:spPr/>
    </dgm:pt>
    <dgm:pt modelId="{08BF678C-B11A-6B4F-A6F9-8F4B44FEAC1C}" type="pres">
      <dgm:prSet presAssocID="{0BEB2677-81EA-1844-B60E-AB1DFD8E9E9F}" presName="sibTrans" presStyleLbl="bgSibTrans2D1" presStyleIdx="1" presStyleCnt="10"/>
      <dgm:spPr/>
    </dgm:pt>
    <dgm:pt modelId="{F133BBC3-AE4B-1448-917A-EEF070F4247A}" type="pres">
      <dgm:prSet presAssocID="{95197F99-7CAD-2E44-A168-49B6B2E79E7D}" presName="compNode" presStyleCnt="0"/>
      <dgm:spPr/>
    </dgm:pt>
    <dgm:pt modelId="{6FF8E90F-BEEF-8D4F-B040-4D471AE453EE}" type="pres">
      <dgm:prSet presAssocID="{95197F99-7CAD-2E44-A168-49B6B2E79E7D}" presName="dummyConnPt" presStyleCnt="0"/>
      <dgm:spPr/>
    </dgm:pt>
    <dgm:pt modelId="{348B4014-2FD5-D749-A082-CA66E9473FEE}" type="pres">
      <dgm:prSet presAssocID="{95197F99-7CAD-2E44-A168-49B6B2E79E7D}" presName="node" presStyleLbl="node1" presStyleIdx="2" presStyleCnt="11" custScaleX="150307">
        <dgm:presLayoutVars>
          <dgm:bulletEnabled val="1"/>
        </dgm:presLayoutVars>
      </dgm:prSet>
      <dgm:spPr/>
    </dgm:pt>
    <dgm:pt modelId="{42C0534E-B5B3-C24C-B914-F6F90094F762}" type="pres">
      <dgm:prSet presAssocID="{CB52C8AA-98D5-0045-81B0-C38750DAC1FC}" presName="sibTrans" presStyleLbl="bgSibTrans2D1" presStyleIdx="2" presStyleCnt="10"/>
      <dgm:spPr/>
    </dgm:pt>
    <dgm:pt modelId="{6A764E62-7B2D-D443-B646-D6683D25545B}" type="pres">
      <dgm:prSet presAssocID="{28DA9B32-2F29-C641-A551-3F663CBF95EE}" presName="compNode" presStyleCnt="0"/>
      <dgm:spPr/>
    </dgm:pt>
    <dgm:pt modelId="{0808BE19-198D-964C-9354-644A19BCD714}" type="pres">
      <dgm:prSet presAssocID="{28DA9B32-2F29-C641-A551-3F663CBF95EE}" presName="dummyConnPt" presStyleCnt="0"/>
      <dgm:spPr/>
    </dgm:pt>
    <dgm:pt modelId="{94D0CB83-EF77-844E-B6D6-231DF2CCF371}" type="pres">
      <dgm:prSet presAssocID="{28DA9B32-2F29-C641-A551-3F663CBF95EE}" presName="node" presStyleLbl="node1" presStyleIdx="3" presStyleCnt="11" custScaleX="150307">
        <dgm:presLayoutVars>
          <dgm:bulletEnabled val="1"/>
        </dgm:presLayoutVars>
      </dgm:prSet>
      <dgm:spPr/>
    </dgm:pt>
    <dgm:pt modelId="{E8D5F2E3-8711-6B43-86BF-37096B585587}" type="pres">
      <dgm:prSet presAssocID="{B992FC62-F086-5E4D-97D6-FFCD0AC0CDE8}" presName="sibTrans" presStyleLbl="bgSibTrans2D1" presStyleIdx="3" presStyleCnt="10"/>
      <dgm:spPr/>
    </dgm:pt>
    <dgm:pt modelId="{41D40BE0-1C7A-084C-A909-BDC8B0665245}" type="pres">
      <dgm:prSet presAssocID="{42DE81C4-D403-6746-B1C4-F535CB6830ED}" presName="compNode" presStyleCnt="0"/>
      <dgm:spPr/>
    </dgm:pt>
    <dgm:pt modelId="{F7FECE95-CA07-9A49-980F-34D01EA091E6}" type="pres">
      <dgm:prSet presAssocID="{42DE81C4-D403-6746-B1C4-F535CB6830ED}" presName="dummyConnPt" presStyleCnt="0"/>
      <dgm:spPr/>
    </dgm:pt>
    <dgm:pt modelId="{7D981841-A759-3447-ACBB-B06B6E113C2C}" type="pres">
      <dgm:prSet presAssocID="{42DE81C4-D403-6746-B1C4-F535CB6830ED}" presName="node" presStyleLbl="node1" presStyleIdx="4" presStyleCnt="11" custScaleX="150307">
        <dgm:presLayoutVars>
          <dgm:bulletEnabled val="1"/>
        </dgm:presLayoutVars>
      </dgm:prSet>
      <dgm:spPr/>
    </dgm:pt>
    <dgm:pt modelId="{65475DB3-E3DD-4B44-8FBA-8B2DCAB25D4B}" type="pres">
      <dgm:prSet presAssocID="{21224A58-778E-904A-BB10-5ADEC91D171E}" presName="sibTrans" presStyleLbl="bgSibTrans2D1" presStyleIdx="4" presStyleCnt="10"/>
      <dgm:spPr/>
    </dgm:pt>
    <dgm:pt modelId="{D92BFB0E-7E6C-D34F-B163-839D403172F3}" type="pres">
      <dgm:prSet presAssocID="{A19E080F-6514-6643-86C9-359013457AD1}" presName="compNode" presStyleCnt="0"/>
      <dgm:spPr/>
    </dgm:pt>
    <dgm:pt modelId="{61EA3AD3-5E62-1A40-9062-D6B324156F9F}" type="pres">
      <dgm:prSet presAssocID="{A19E080F-6514-6643-86C9-359013457AD1}" presName="dummyConnPt" presStyleCnt="0"/>
      <dgm:spPr/>
    </dgm:pt>
    <dgm:pt modelId="{48FEAEBB-6BC5-BF4B-A4C3-8B0527771AE9}" type="pres">
      <dgm:prSet presAssocID="{A19E080F-6514-6643-86C9-359013457AD1}" presName="node" presStyleLbl="node1" presStyleIdx="5" presStyleCnt="11" custScaleX="150307">
        <dgm:presLayoutVars>
          <dgm:bulletEnabled val="1"/>
        </dgm:presLayoutVars>
      </dgm:prSet>
      <dgm:spPr/>
    </dgm:pt>
    <dgm:pt modelId="{1B8DC6E1-4F73-894B-82E4-9E703D9E095C}" type="pres">
      <dgm:prSet presAssocID="{0535EC9C-AFC5-1147-A9B7-500D7CFB22B0}" presName="sibTrans" presStyleLbl="bgSibTrans2D1" presStyleIdx="5" presStyleCnt="10"/>
      <dgm:spPr/>
    </dgm:pt>
    <dgm:pt modelId="{E1B11D63-242D-1F4E-A549-45BF5477CC11}" type="pres">
      <dgm:prSet presAssocID="{E0143EAA-9473-BA4E-831E-DB8874564744}" presName="compNode" presStyleCnt="0"/>
      <dgm:spPr/>
    </dgm:pt>
    <dgm:pt modelId="{A350EFF0-677E-9146-87AF-5A04C9702FD9}" type="pres">
      <dgm:prSet presAssocID="{E0143EAA-9473-BA4E-831E-DB8874564744}" presName="dummyConnPt" presStyleCnt="0"/>
      <dgm:spPr/>
    </dgm:pt>
    <dgm:pt modelId="{817B2033-7DF5-2A41-96DA-F4B35E848B37}" type="pres">
      <dgm:prSet presAssocID="{E0143EAA-9473-BA4E-831E-DB8874564744}" presName="node" presStyleLbl="node1" presStyleIdx="6" presStyleCnt="11" custScaleX="150307">
        <dgm:presLayoutVars>
          <dgm:bulletEnabled val="1"/>
        </dgm:presLayoutVars>
      </dgm:prSet>
      <dgm:spPr/>
    </dgm:pt>
    <dgm:pt modelId="{820E85FA-AA8B-7F40-A0B2-A1E99EE6E618}" type="pres">
      <dgm:prSet presAssocID="{57AADFDB-710F-C149-A9A9-538D2E3EDCAA}" presName="sibTrans" presStyleLbl="bgSibTrans2D1" presStyleIdx="6" presStyleCnt="10"/>
      <dgm:spPr/>
    </dgm:pt>
    <dgm:pt modelId="{52DA7C1C-C97D-3947-A695-636CE4C3AE0E}" type="pres">
      <dgm:prSet presAssocID="{DBFCB179-605F-7B4C-B432-7082E23E2348}" presName="compNode" presStyleCnt="0"/>
      <dgm:spPr/>
    </dgm:pt>
    <dgm:pt modelId="{DFE69CC2-8F94-E84E-BAE0-D2CDE3CA6396}" type="pres">
      <dgm:prSet presAssocID="{DBFCB179-605F-7B4C-B432-7082E23E2348}" presName="dummyConnPt" presStyleCnt="0"/>
      <dgm:spPr/>
    </dgm:pt>
    <dgm:pt modelId="{42F22D7B-A695-E64B-9417-C0B0F4DA0F39}" type="pres">
      <dgm:prSet presAssocID="{DBFCB179-605F-7B4C-B432-7082E23E2348}" presName="node" presStyleLbl="node1" presStyleIdx="7" presStyleCnt="11" custScaleX="150307">
        <dgm:presLayoutVars>
          <dgm:bulletEnabled val="1"/>
        </dgm:presLayoutVars>
      </dgm:prSet>
      <dgm:spPr/>
    </dgm:pt>
    <dgm:pt modelId="{4A39D1EF-B54F-6446-B8BD-A0CAB6E8E031}" type="pres">
      <dgm:prSet presAssocID="{B3150332-9705-2B45-AA23-38B1FDF21BA1}" presName="sibTrans" presStyleLbl="bgSibTrans2D1" presStyleIdx="7" presStyleCnt="10"/>
      <dgm:spPr/>
    </dgm:pt>
    <dgm:pt modelId="{A06FC6CD-6E68-5A4C-A8DA-8533981BA4CE}" type="pres">
      <dgm:prSet presAssocID="{EE4FD520-5FE0-4F4C-9212-B82358313346}" presName="compNode" presStyleCnt="0"/>
      <dgm:spPr/>
    </dgm:pt>
    <dgm:pt modelId="{DC054D4B-9096-BC46-9CF6-E83C9FF32B87}" type="pres">
      <dgm:prSet presAssocID="{EE4FD520-5FE0-4F4C-9212-B82358313346}" presName="dummyConnPt" presStyleCnt="0"/>
      <dgm:spPr/>
    </dgm:pt>
    <dgm:pt modelId="{CC69BB88-F7C4-5546-B071-126DB6197BDB}" type="pres">
      <dgm:prSet presAssocID="{EE4FD520-5FE0-4F4C-9212-B82358313346}" presName="node" presStyleLbl="node1" presStyleIdx="8" presStyleCnt="11" custScaleX="150307">
        <dgm:presLayoutVars>
          <dgm:bulletEnabled val="1"/>
        </dgm:presLayoutVars>
      </dgm:prSet>
      <dgm:spPr/>
    </dgm:pt>
    <dgm:pt modelId="{D9E0AA41-7BF8-644F-8E58-C710733DCA07}" type="pres">
      <dgm:prSet presAssocID="{BC67CC18-1D2C-4845-A4E4-CEA04143A627}" presName="sibTrans" presStyleLbl="bgSibTrans2D1" presStyleIdx="8" presStyleCnt="10"/>
      <dgm:spPr/>
    </dgm:pt>
    <dgm:pt modelId="{49B45D24-A6DC-894A-B7BD-7DB6707FD3F7}" type="pres">
      <dgm:prSet presAssocID="{D26B351B-1CFC-6F44-BF33-AEF07909B076}" presName="compNode" presStyleCnt="0"/>
      <dgm:spPr/>
    </dgm:pt>
    <dgm:pt modelId="{619EA31E-DC55-7D43-AB9A-11A1D342D2BB}" type="pres">
      <dgm:prSet presAssocID="{D26B351B-1CFC-6F44-BF33-AEF07909B076}" presName="dummyConnPt" presStyleCnt="0"/>
      <dgm:spPr/>
    </dgm:pt>
    <dgm:pt modelId="{84DB3C49-B131-B34E-A7FC-D1602A72AB53}" type="pres">
      <dgm:prSet presAssocID="{D26B351B-1CFC-6F44-BF33-AEF07909B076}" presName="node" presStyleLbl="node1" presStyleIdx="9" presStyleCnt="11" custScaleX="150307">
        <dgm:presLayoutVars>
          <dgm:bulletEnabled val="1"/>
        </dgm:presLayoutVars>
      </dgm:prSet>
      <dgm:spPr/>
    </dgm:pt>
    <dgm:pt modelId="{D0AE6C7B-6A6B-D74C-A155-8A2E5D8BD3DE}" type="pres">
      <dgm:prSet presAssocID="{CE652B81-2836-0645-909D-692E49BDA829}" presName="sibTrans" presStyleLbl="bgSibTrans2D1" presStyleIdx="9" presStyleCnt="10"/>
      <dgm:spPr/>
    </dgm:pt>
    <dgm:pt modelId="{6E298DB0-6263-2848-9E22-3E55215B0354}" type="pres">
      <dgm:prSet presAssocID="{2A162B3F-BFF1-F844-AB79-99E39B738F73}" presName="compNode" presStyleCnt="0"/>
      <dgm:spPr/>
    </dgm:pt>
    <dgm:pt modelId="{B99DF6CD-B682-C444-A909-5E457D1D733C}" type="pres">
      <dgm:prSet presAssocID="{2A162B3F-BFF1-F844-AB79-99E39B738F73}" presName="dummyConnPt" presStyleCnt="0"/>
      <dgm:spPr/>
    </dgm:pt>
    <dgm:pt modelId="{8308DCC7-79B4-8A4C-A3A3-46AD6F2451DE}" type="pres">
      <dgm:prSet presAssocID="{2A162B3F-BFF1-F844-AB79-99E39B738F73}" presName="node" presStyleLbl="node1" presStyleIdx="10" presStyleCnt="11" custScaleX="150307">
        <dgm:presLayoutVars>
          <dgm:bulletEnabled val="1"/>
        </dgm:presLayoutVars>
      </dgm:prSet>
      <dgm:spPr/>
    </dgm:pt>
  </dgm:ptLst>
  <dgm:cxnLst>
    <dgm:cxn modelId="{DE700A03-E503-EA41-9F01-767D0F4DBAE9}" type="presOf" srcId="{CE652B81-2836-0645-909D-692E49BDA829}" destId="{D0AE6C7B-6A6B-D74C-A155-8A2E5D8BD3DE}" srcOrd="0" destOrd="0" presId="urn:microsoft.com/office/officeart/2005/8/layout/bProcess4"/>
    <dgm:cxn modelId="{2B5E2731-00EF-4644-9CF0-9B90F3FB05B6}" type="presOf" srcId="{57AADFDB-710F-C149-A9A9-538D2E3EDCAA}" destId="{820E85FA-AA8B-7F40-A0B2-A1E99EE6E618}" srcOrd="0" destOrd="0" presId="urn:microsoft.com/office/officeart/2005/8/layout/bProcess4"/>
    <dgm:cxn modelId="{161DA233-BA46-1C46-A1F8-E94CB513A49F}" type="presOf" srcId="{B992FC62-F086-5E4D-97D6-FFCD0AC0CDE8}" destId="{E8D5F2E3-8711-6B43-86BF-37096B585587}" srcOrd="0" destOrd="0" presId="urn:microsoft.com/office/officeart/2005/8/layout/bProcess4"/>
    <dgm:cxn modelId="{4EF3F73B-BE45-3C42-A538-1961F8C92048}" type="presOf" srcId="{B3150332-9705-2B45-AA23-38B1FDF21BA1}" destId="{4A39D1EF-B54F-6446-B8BD-A0CAB6E8E031}" srcOrd="0" destOrd="0" presId="urn:microsoft.com/office/officeart/2005/8/layout/bProcess4"/>
    <dgm:cxn modelId="{1AAB5840-5C62-E44E-80DB-D4D1428B3715}" type="presOf" srcId="{EE4FD520-5FE0-4F4C-9212-B82358313346}" destId="{CC69BB88-F7C4-5546-B071-126DB6197BDB}" srcOrd="0" destOrd="0" presId="urn:microsoft.com/office/officeart/2005/8/layout/bProcess4"/>
    <dgm:cxn modelId="{C0E74745-07DF-D842-A576-1A65E48BA541}" srcId="{29E48702-5B09-0A4B-9E8F-7E51CFF0A73B}" destId="{DBFCB179-605F-7B4C-B432-7082E23E2348}" srcOrd="7" destOrd="0" parTransId="{8C31ED7D-F2C0-6B4E-849A-F56FD09DB0A0}" sibTransId="{B3150332-9705-2B45-AA23-38B1FDF21BA1}"/>
    <dgm:cxn modelId="{ABEC1F46-1812-C049-BE44-A67EFCE22D61}" srcId="{29E48702-5B09-0A4B-9E8F-7E51CFF0A73B}" destId="{95197F99-7CAD-2E44-A168-49B6B2E79E7D}" srcOrd="2" destOrd="0" parTransId="{8EE30ECE-11D7-F141-9CCA-558225D841BA}" sibTransId="{CB52C8AA-98D5-0045-81B0-C38750DAC1FC}"/>
    <dgm:cxn modelId="{B530E54C-2EA8-594A-9223-DD389C24C31D}" type="presOf" srcId="{A19E080F-6514-6643-86C9-359013457AD1}" destId="{48FEAEBB-6BC5-BF4B-A4C3-8B0527771AE9}" srcOrd="0" destOrd="0" presId="urn:microsoft.com/office/officeart/2005/8/layout/bProcess4"/>
    <dgm:cxn modelId="{A97A725D-8790-FA47-AB8B-FB2DF2A77AF0}" srcId="{29E48702-5B09-0A4B-9E8F-7E51CFF0A73B}" destId="{D26B351B-1CFC-6F44-BF33-AEF07909B076}" srcOrd="9" destOrd="0" parTransId="{49E96C64-988C-5448-86AB-655F7CC257A2}" sibTransId="{CE652B81-2836-0645-909D-692E49BDA829}"/>
    <dgm:cxn modelId="{7D10D267-E0F3-0542-BF6B-3BF1523A6DEE}" type="presOf" srcId="{0BEB2677-81EA-1844-B60E-AB1DFD8E9E9F}" destId="{08BF678C-B11A-6B4F-A6F9-8F4B44FEAC1C}" srcOrd="0" destOrd="0" presId="urn:microsoft.com/office/officeart/2005/8/layout/bProcess4"/>
    <dgm:cxn modelId="{64DD4B68-5322-FD42-8482-2B3004F9A5BF}" srcId="{29E48702-5B09-0A4B-9E8F-7E51CFF0A73B}" destId="{0E7D5B1D-D1CF-0446-8422-AEDF2805BD34}" srcOrd="0" destOrd="0" parTransId="{E7308984-9C38-FE45-841C-6B82E6A93904}" sibTransId="{3D281007-26E2-3541-80E0-B87563E9322D}"/>
    <dgm:cxn modelId="{755B326D-8D22-8B4C-B820-74984CC83EE9}" srcId="{29E48702-5B09-0A4B-9E8F-7E51CFF0A73B}" destId="{2A162B3F-BFF1-F844-AB79-99E39B738F73}" srcOrd="10" destOrd="0" parTransId="{EA6E7E60-326A-E14D-A1DE-4C04DCDF6BF3}" sibTransId="{87F8AABF-303F-8E46-AC88-BD124CF8F513}"/>
    <dgm:cxn modelId="{C535D870-799E-2A4D-9672-7DBAA1FC89A4}" type="presOf" srcId="{21224A58-778E-904A-BB10-5ADEC91D171E}" destId="{65475DB3-E3DD-4B44-8FBA-8B2DCAB25D4B}" srcOrd="0" destOrd="0" presId="urn:microsoft.com/office/officeart/2005/8/layout/bProcess4"/>
    <dgm:cxn modelId="{288C3973-30C4-2644-9E40-E14C6B45908E}" type="presOf" srcId="{3D281007-26E2-3541-80E0-B87563E9322D}" destId="{716304AC-2FCD-7D46-AC99-9D9638D8C284}" srcOrd="0" destOrd="0" presId="urn:microsoft.com/office/officeart/2005/8/layout/bProcess4"/>
    <dgm:cxn modelId="{63BEF98B-CD11-8E4E-A0C9-E15A47DE57D7}" type="presOf" srcId="{29E48702-5B09-0A4B-9E8F-7E51CFF0A73B}" destId="{DE7B303E-B8AE-CE4F-AB21-CCFD9A89998A}" srcOrd="0" destOrd="0" presId="urn:microsoft.com/office/officeart/2005/8/layout/bProcess4"/>
    <dgm:cxn modelId="{12FE2D97-A558-C649-BC92-87A36A96919F}" srcId="{29E48702-5B09-0A4B-9E8F-7E51CFF0A73B}" destId="{E0143EAA-9473-BA4E-831E-DB8874564744}" srcOrd="6" destOrd="0" parTransId="{35E9C253-88AA-2248-AF6F-BBBDF6E9A913}" sibTransId="{57AADFDB-710F-C149-A9A9-538D2E3EDCAA}"/>
    <dgm:cxn modelId="{68A243A0-8477-6044-B877-C3413C48EE83}" type="presOf" srcId="{95197F99-7CAD-2E44-A168-49B6B2E79E7D}" destId="{348B4014-2FD5-D749-A082-CA66E9473FEE}" srcOrd="0" destOrd="0" presId="urn:microsoft.com/office/officeart/2005/8/layout/bProcess4"/>
    <dgm:cxn modelId="{9930A2A8-4B94-114C-AA80-19A93C92C870}" srcId="{29E48702-5B09-0A4B-9E8F-7E51CFF0A73B}" destId="{31A218F9-DB81-D142-AC68-AD1D1911E7EE}" srcOrd="1" destOrd="0" parTransId="{8ED9CB6C-C398-914D-B62B-01B5DF8BDB2C}" sibTransId="{0BEB2677-81EA-1844-B60E-AB1DFD8E9E9F}"/>
    <dgm:cxn modelId="{BD9080AF-A66D-724D-9E35-7CFAD05814D3}" type="presOf" srcId="{2A162B3F-BFF1-F844-AB79-99E39B738F73}" destId="{8308DCC7-79B4-8A4C-A3A3-46AD6F2451DE}" srcOrd="0" destOrd="0" presId="urn:microsoft.com/office/officeart/2005/8/layout/bProcess4"/>
    <dgm:cxn modelId="{88AE9AAF-CE74-634B-AD73-EFAF3B621B0C}" srcId="{29E48702-5B09-0A4B-9E8F-7E51CFF0A73B}" destId="{EE4FD520-5FE0-4F4C-9212-B82358313346}" srcOrd="8" destOrd="0" parTransId="{ACC9ADEC-BC3A-814D-B2A5-F98EA2575156}" sibTransId="{BC67CC18-1D2C-4845-A4E4-CEA04143A627}"/>
    <dgm:cxn modelId="{9E5A2EBC-3289-A24E-A66F-B88B42DB0D14}" type="presOf" srcId="{D26B351B-1CFC-6F44-BF33-AEF07909B076}" destId="{84DB3C49-B131-B34E-A7FC-D1602A72AB53}" srcOrd="0" destOrd="0" presId="urn:microsoft.com/office/officeart/2005/8/layout/bProcess4"/>
    <dgm:cxn modelId="{8A30D0BD-286A-7945-ADEC-CBF40508D9A7}" srcId="{29E48702-5B09-0A4B-9E8F-7E51CFF0A73B}" destId="{42DE81C4-D403-6746-B1C4-F535CB6830ED}" srcOrd="4" destOrd="0" parTransId="{C11D0D79-A315-7248-91C4-8CE401B1306C}" sibTransId="{21224A58-778E-904A-BB10-5ADEC91D171E}"/>
    <dgm:cxn modelId="{6A0EB8BF-3495-A749-9EA2-67621585F50C}" srcId="{29E48702-5B09-0A4B-9E8F-7E51CFF0A73B}" destId="{28DA9B32-2F29-C641-A551-3F663CBF95EE}" srcOrd="3" destOrd="0" parTransId="{D36C9FC3-167F-744A-9FE0-99B1B862DCF9}" sibTransId="{B992FC62-F086-5E4D-97D6-FFCD0AC0CDE8}"/>
    <dgm:cxn modelId="{BF9C68C5-1D82-5143-BF2F-D3304932A3B9}" type="presOf" srcId="{0E7D5B1D-D1CF-0446-8422-AEDF2805BD34}" destId="{73E66315-A255-CD43-B9D2-DB0F815636C9}" srcOrd="0" destOrd="0" presId="urn:microsoft.com/office/officeart/2005/8/layout/bProcess4"/>
    <dgm:cxn modelId="{26840BCB-D990-9C42-8F0A-90E2B3C8F770}" type="presOf" srcId="{E0143EAA-9473-BA4E-831E-DB8874564744}" destId="{817B2033-7DF5-2A41-96DA-F4B35E848B37}" srcOrd="0" destOrd="0" presId="urn:microsoft.com/office/officeart/2005/8/layout/bProcess4"/>
    <dgm:cxn modelId="{4860A3CB-70E1-4444-BD85-CE9292F691C1}" type="presOf" srcId="{CB52C8AA-98D5-0045-81B0-C38750DAC1FC}" destId="{42C0534E-B5B3-C24C-B914-F6F90094F762}" srcOrd="0" destOrd="0" presId="urn:microsoft.com/office/officeart/2005/8/layout/bProcess4"/>
    <dgm:cxn modelId="{08C837D2-A673-2F42-BE4A-4FD2D2B80378}" type="presOf" srcId="{BC67CC18-1D2C-4845-A4E4-CEA04143A627}" destId="{D9E0AA41-7BF8-644F-8E58-C710733DCA07}" srcOrd="0" destOrd="0" presId="urn:microsoft.com/office/officeart/2005/8/layout/bProcess4"/>
    <dgm:cxn modelId="{FC377ED3-C1C7-1F45-ABFD-C5FAB49A7677}" type="presOf" srcId="{0535EC9C-AFC5-1147-A9B7-500D7CFB22B0}" destId="{1B8DC6E1-4F73-894B-82E4-9E703D9E095C}" srcOrd="0" destOrd="0" presId="urn:microsoft.com/office/officeart/2005/8/layout/bProcess4"/>
    <dgm:cxn modelId="{2398F7E1-CDE5-AC4A-84D1-37F22FDC9F09}" type="presOf" srcId="{28DA9B32-2F29-C641-A551-3F663CBF95EE}" destId="{94D0CB83-EF77-844E-B6D6-231DF2CCF371}" srcOrd="0" destOrd="0" presId="urn:microsoft.com/office/officeart/2005/8/layout/bProcess4"/>
    <dgm:cxn modelId="{8E9A70E3-3F43-7F4C-AADE-CA0C48DA0C6B}" type="presOf" srcId="{31A218F9-DB81-D142-AC68-AD1D1911E7EE}" destId="{AFEA18AF-CA9E-B64B-810C-A2656FA98021}" srcOrd="0" destOrd="0" presId="urn:microsoft.com/office/officeart/2005/8/layout/bProcess4"/>
    <dgm:cxn modelId="{4B95A7EE-B997-EE4E-8DE3-F608A7335131}" type="presOf" srcId="{DBFCB179-605F-7B4C-B432-7082E23E2348}" destId="{42F22D7B-A695-E64B-9417-C0B0F4DA0F39}" srcOrd="0" destOrd="0" presId="urn:microsoft.com/office/officeart/2005/8/layout/bProcess4"/>
    <dgm:cxn modelId="{F736DDF3-EF19-A04E-97E7-47437890A8E9}" srcId="{29E48702-5B09-0A4B-9E8F-7E51CFF0A73B}" destId="{A19E080F-6514-6643-86C9-359013457AD1}" srcOrd="5" destOrd="0" parTransId="{65F7DBCA-70EE-D84E-AB6B-3274AC4ECB4B}" sibTransId="{0535EC9C-AFC5-1147-A9B7-500D7CFB22B0}"/>
    <dgm:cxn modelId="{A723E0FF-1588-8F4E-872A-EB294380738C}" type="presOf" srcId="{42DE81C4-D403-6746-B1C4-F535CB6830ED}" destId="{7D981841-A759-3447-ACBB-B06B6E113C2C}" srcOrd="0" destOrd="0" presId="urn:microsoft.com/office/officeart/2005/8/layout/bProcess4"/>
    <dgm:cxn modelId="{2C56FEB7-54BB-4D43-87CB-C9E6BEF8FB59}" type="presParOf" srcId="{DE7B303E-B8AE-CE4F-AB21-CCFD9A89998A}" destId="{AC7290A6-1C7A-A745-867D-228D033C168D}" srcOrd="0" destOrd="0" presId="urn:microsoft.com/office/officeart/2005/8/layout/bProcess4"/>
    <dgm:cxn modelId="{002F917D-1B65-8441-961D-33B966EE9265}" type="presParOf" srcId="{AC7290A6-1C7A-A745-867D-228D033C168D}" destId="{D5B071C1-A84E-E74C-850B-AAB908AB2FE2}" srcOrd="0" destOrd="0" presId="urn:microsoft.com/office/officeart/2005/8/layout/bProcess4"/>
    <dgm:cxn modelId="{D419A049-E9F5-EE49-ACA9-D981A4BFEDF5}" type="presParOf" srcId="{AC7290A6-1C7A-A745-867D-228D033C168D}" destId="{73E66315-A255-CD43-B9D2-DB0F815636C9}" srcOrd="1" destOrd="0" presId="urn:microsoft.com/office/officeart/2005/8/layout/bProcess4"/>
    <dgm:cxn modelId="{344D6894-CC52-6447-BCAE-EA71F03FD4FB}" type="presParOf" srcId="{DE7B303E-B8AE-CE4F-AB21-CCFD9A89998A}" destId="{716304AC-2FCD-7D46-AC99-9D9638D8C284}" srcOrd="1" destOrd="0" presId="urn:microsoft.com/office/officeart/2005/8/layout/bProcess4"/>
    <dgm:cxn modelId="{8D189C7C-8A8F-FF46-91A3-E8D3C6B97307}" type="presParOf" srcId="{DE7B303E-B8AE-CE4F-AB21-CCFD9A89998A}" destId="{4B9C2517-2BE2-2042-9DED-66002AEF74B6}" srcOrd="2" destOrd="0" presId="urn:microsoft.com/office/officeart/2005/8/layout/bProcess4"/>
    <dgm:cxn modelId="{79B3D6E8-E822-6245-91B6-28F9F5F7FA76}" type="presParOf" srcId="{4B9C2517-2BE2-2042-9DED-66002AEF74B6}" destId="{4C7F3A74-CBB5-3444-AFE1-C598897112C7}" srcOrd="0" destOrd="0" presId="urn:microsoft.com/office/officeart/2005/8/layout/bProcess4"/>
    <dgm:cxn modelId="{7C80AD3E-9C9F-F841-9158-9ECC1BE7ABF5}" type="presParOf" srcId="{4B9C2517-2BE2-2042-9DED-66002AEF74B6}" destId="{AFEA18AF-CA9E-B64B-810C-A2656FA98021}" srcOrd="1" destOrd="0" presId="urn:microsoft.com/office/officeart/2005/8/layout/bProcess4"/>
    <dgm:cxn modelId="{01C77D91-A3A6-2F4B-A24C-7A944BCF2510}" type="presParOf" srcId="{DE7B303E-B8AE-CE4F-AB21-CCFD9A89998A}" destId="{08BF678C-B11A-6B4F-A6F9-8F4B44FEAC1C}" srcOrd="3" destOrd="0" presId="urn:microsoft.com/office/officeart/2005/8/layout/bProcess4"/>
    <dgm:cxn modelId="{390BDCB5-8BC2-7945-906F-1B9C1F4E5663}" type="presParOf" srcId="{DE7B303E-B8AE-CE4F-AB21-CCFD9A89998A}" destId="{F133BBC3-AE4B-1448-917A-EEF070F4247A}" srcOrd="4" destOrd="0" presId="urn:microsoft.com/office/officeart/2005/8/layout/bProcess4"/>
    <dgm:cxn modelId="{6F93DB52-A8F6-2549-8867-F7AC4CDC4C6B}" type="presParOf" srcId="{F133BBC3-AE4B-1448-917A-EEF070F4247A}" destId="{6FF8E90F-BEEF-8D4F-B040-4D471AE453EE}" srcOrd="0" destOrd="0" presId="urn:microsoft.com/office/officeart/2005/8/layout/bProcess4"/>
    <dgm:cxn modelId="{81DB6A54-40B9-2B42-9A18-DB59DA21EAD4}" type="presParOf" srcId="{F133BBC3-AE4B-1448-917A-EEF070F4247A}" destId="{348B4014-2FD5-D749-A082-CA66E9473FEE}" srcOrd="1" destOrd="0" presId="urn:microsoft.com/office/officeart/2005/8/layout/bProcess4"/>
    <dgm:cxn modelId="{CC3C11D1-8426-1D41-94B3-087B408D96BB}" type="presParOf" srcId="{DE7B303E-B8AE-CE4F-AB21-CCFD9A89998A}" destId="{42C0534E-B5B3-C24C-B914-F6F90094F762}" srcOrd="5" destOrd="0" presId="urn:microsoft.com/office/officeart/2005/8/layout/bProcess4"/>
    <dgm:cxn modelId="{5A7330A6-6E39-9441-A81A-8034AE67E768}" type="presParOf" srcId="{DE7B303E-B8AE-CE4F-AB21-CCFD9A89998A}" destId="{6A764E62-7B2D-D443-B646-D6683D25545B}" srcOrd="6" destOrd="0" presId="urn:microsoft.com/office/officeart/2005/8/layout/bProcess4"/>
    <dgm:cxn modelId="{98F982A5-C8D2-BC4F-8565-9FCF81F4402D}" type="presParOf" srcId="{6A764E62-7B2D-D443-B646-D6683D25545B}" destId="{0808BE19-198D-964C-9354-644A19BCD714}" srcOrd="0" destOrd="0" presId="urn:microsoft.com/office/officeart/2005/8/layout/bProcess4"/>
    <dgm:cxn modelId="{D3DADBC9-1040-B840-95BC-87716DDEBEDE}" type="presParOf" srcId="{6A764E62-7B2D-D443-B646-D6683D25545B}" destId="{94D0CB83-EF77-844E-B6D6-231DF2CCF371}" srcOrd="1" destOrd="0" presId="urn:microsoft.com/office/officeart/2005/8/layout/bProcess4"/>
    <dgm:cxn modelId="{DD041B49-BBC3-7A45-A716-E5252E44DD4A}" type="presParOf" srcId="{DE7B303E-B8AE-CE4F-AB21-CCFD9A89998A}" destId="{E8D5F2E3-8711-6B43-86BF-37096B585587}" srcOrd="7" destOrd="0" presId="urn:microsoft.com/office/officeart/2005/8/layout/bProcess4"/>
    <dgm:cxn modelId="{11D14059-C3DD-7C41-9315-FD296425C65E}" type="presParOf" srcId="{DE7B303E-B8AE-CE4F-AB21-CCFD9A89998A}" destId="{41D40BE0-1C7A-084C-A909-BDC8B0665245}" srcOrd="8" destOrd="0" presId="urn:microsoft.com/office/officeart/2005/8/layout/bProcess4"/>
    <dgm:cxn modelId="{8E571DCC-43CE-7F46-9C0F-C37D9EA8237C}" type="presParOf" srcId="{41D40BE0-1C7A-084C-A909-BDC8B0665245}" destId="{F7FECE95-CA07-9A49-980F-34D01EA091E6}" srcOrd="0" destOrd="0" presId="urn:microsoft.com/office/officeart/2005/8/layout/bProcess4"/>
    <dgm:cxn modelId="{197E8061-FD72-0042-98D1-C93AF208C1BB}" type="presParOf" srcId="{41D40BE0-1C7A-084C-A909-BDC8B0665245}" destId="{7D981841-A759-3447-ACBB-B06B6E113C2C}" srcOrd="1" destOrd="0" presId="urn:microsoft.com/office/officeart/2005/8/layout/bProcess4"/>
    <dgm:cxn modelId="{54BBD29F-4BED-AC48-80E3-6DCCDD8D057D}" type="presParOf" srcId="{DE7B303E-B8AE-CE4F-AB21-CCFD9A89998A}" destId="{65475DB3-E3DD-4B44-8FBA-8B2DCAB25D4B}" srcOrd="9" destOrd="0" presId="urn:microsoft.com/office/officeart/2005/8/layout/bProcess4"/>
    <dgm:cxn modelId="{2A8C9F73-7DB8-0043-B572-FEFD08228063}" type="presParOf" srcId="{DE7B303E-B8AE-CE4F-AB21-CCFD9A89998A}" destId="{D92BFB0E-7E6C-D34F-B163-839D403172F3}" srcOrd="10" destOrd="0" presId="urn:microsoft.com/office/officeart/2005/8/layout/bProcess4"/>
    <dgm:cxn modelId="{3201B93A-7B29-A942-9AB9-FF2373EB4E06}" type="presParOf" srcId="{D92BFB0E-7E6C-D34F-B163-839D403172F3}" destId="{61EA3AD3-5E62-1A40-9062-D6B324156F9F}" srcOrd="0" destOrd="0" presId="urn:microsoft.com/office/officeart/2005/8/layout/bProcess4"/>
    <dgm:cxn modelId="{EAC51B40-2837-7347-BA8B-DB64D892D607}" type="presParOf" srcId="{D92BFB0E-7E6C-D34F-B163-839D403172F3}" destId="{48FEAEBB-6BC5-BF4B-A4C3-8B0527771AE9}" srcOrd="1" destOrd="0" presId="urn:microsoft.com/office/officeart/2005/8/layout/bProcess4"/>
    <dgm:cxn modelId="{7A2E7808-8D54-C74F-8EEC-8CE7CCEDBE45}" type="presParOf" srcId="{DE7B303E-B8AE-CE4F-AB21-CCFD9A89998A}" destId="{1B8DC6E1-4F73-894B-82E4-9E703D9E095C}" srcOrd="11" destOrd="0" presId="urn:microsoft.com/office/officeart/2005/8/layout/bProcess4"/>
    <dgm:cxn modelId="{22CD2BAC-DE9C-4746-B1A9-A124E0FD2877}" type="presParOf" srcId="{DE7B303E-B8AE-CE4F-AB21-CCFD9A89998A}" destId="{E1B11D63-242D-1F4E-A549-45BF5477CC11}" srcOrd="12" destOrd="0" presId="urn:microsoft.com/office/officeart/2005/8/layout/bProcess4"/>
    <dgm:cxn modelId="{22CFE6FB-4E94-814B-925D-BFCD24E4877C}" type="presParOf" srcId="{E1B11D63-242D-1F4E-A549-45BF5477CC11}" destId="{A350EFF0-677E-9146-87AF-5A04C9702FD9}" srcOrd="0" destOrd="0" presId="urn:microsoft.com/office/officeart/2005/8/layout/bProcess4"/>
    <dgm:cxn modelId="{B18E7A47-DC20-A846-B568-DFAFEF995452}" type="presParOf" srcId="{E1B11D63-242D-1F4E-A549-45BF5477CC11}" destId="{817B2033-7DF5-2A41-96DA-F4B35E848B37}" srcOrd="1" destOrd="0" presId="urn:microsoft.com/office/officeart/2005/8/layout/bProcess4"/>
    <dgm:cxn modelId="{DE569C55-259D-2846-AE68-68692D8202D5}" type="presParOf" srcId="{DE7B303E-B8AE-CE4F-AB21-CCFD9A89998A}" destId="{820E85FA-AA8B-7F40-A0B2-A1E99EE6E618}" srcOrd="13" destOrd="0" presId="urn:microsoft.com/office/officeart/2005/8/layout/bProcess4"/>
    <dgm:cxn modelId="{5AE8FFD4-425B-CF48-A0DD-A908730A39E2}" type="presParOf" srcId="{DE7B303E-B8AE-CE4F-AB21-CCFD9A89998A}" destId="{52DA7C1C-C97D-3947-A695-636CE4C3AE0E}" srcOrd="14" destOrd="0" presId="urn:microsoft.com/office/officeart/2005/8/layout/bProcess4"/>
    <dgm:cxn modelId="{B86DE96F-B3AB-CA49-88C5-FE7897F6AEFE}" type="presParOf" srcId="{52DA7C1C-C97D-3947-A695-636CE4C3AE0E}" destId="{DFE69CC2-8F94-E84E-BAE0-D2CDE3CA6396}" srcOrd="0" destOrd="0" presId="urn:microsoft.com/office/officeart/2005/8/layout/bProcess4"/>
    <dgm:cxn modelId="{20906DE7-5F60-BB43-A041-1C78B268A036}" type="presParOf" srcId="{52DA7C1C-C97D-3947-A695-636CE4C3AE0E}" destId="{42F22D7B-A695-E64B-9417-C0B0F4DA0F39}" srcOrd="1" destOrd="0" presId="urn:microsoft.com/office/officeart/2005/8/layout/bProcess4"/>
    <dgm:cxn modelId="{517D8380-30C1-FA4E-B7A9-B3B4E866EABB}" type="presParOf" srcId="{DE7B303E-B8AE-CE4F-AB21-CCFD9A89998A}" destId="{4A39D1EF-B54F-6446-B8BD-A0CAB6E8E031}" srcOrd="15" destOrd="0" presId="urn:microsoft.com/office/officeart/2005/8/layout/bProcess4"/>
    <dgm:cxn modelId="{37F6E47F-C9DB-184F-937B-86443FCFA73A}" type="presParOf" srcId="{DE7B303E-B8AE-CE4F-AB21-CCFD9A89998A}" destId="{A06FC6CD-6E68-5A4C-A8DA-8533981BA4CE}" srcOrd="16" destOrd="0" presId="urn:microsoft.com/office/officeart/2005/8/layout/bProcess4"/>
    <dgm:cxn modelId="{0AA03019-4D79-724B-A504-40ACB0AC7DF7}" type="presParOf" srcId="{A06FC6CD-6E68-5A4C-A8DA-8533981BA4CE}" destId="{DC054D4B-9096-BC46-9CF6-E83C9FF32B87}" srcOrd="0" destOrd="0" presId="urn:microsoft.com/office/officeart/2005/8/layout/bProcess4"/>
    <dgm:cxn modelId="{7C0245C1-BDD8-344E-A7ED-351D5A5D9ACB}" type="presParOf" srcId="{A06FC6CD-6E68-5A4C-A8DA-8533981BA4CE}" destId="{CC69BB88-F7C4-5546-B071-126DB6197BDB}" srcOrd="1" destOrd="0" presId="urn:microsoft.com/office/officeart/2005/8/layout/bProcess4"/>
    <dgm:cxn modelId="{AF8898D8-DDFC-ED42-BDAB-9F119222DEDB}" type="presParOf" srcId="{DE7B303E-B8AE-CE4F-AB21-CCFD9A89998A}" destId="{D9E0AA41-7BF8-644F-8E58-C710733DCA07}" srcOrd="17" destOrd="0" presId="urn:microsoft.com/office/officeart/2005/8/layout/bProcess4"/>
    <dgm:cxn modelId="{E7F7648E-117E-764D-AC4A-4D7F860DEEEA}" type="presParOf" srcId="{DE7B303E-B8AE-CE4F-AB21-CCFD9A89998A}" destId="{49B45D24-A6DC-894A-B7BD-7DB6707FD3F7}" srcOrd="18" destOrd="0" presId="urn:microsoft.com/office/officeart/2005/8/layout/bProcess4"/>
    <dgm:cxn modelId="{DDBACFA2-1702-AF4B-8F07-BA203AA47AE8}" type="presParOf" srcId="{49B45D24-A6DC-894A-B7BD-7DB6707FD3F7}" destId="{619EA31E-DC55-7D43-AB9A-11A1D342D2BB}" srcOrd="0" destOrd="0" presId="urn:microsoft.com/office/officeart/2005/8/layout/bProcess4"/>
    <dgm:cxn modelId="{8B9FED97-6E63-0942-B22C-E0D4F1B76C09}" type="presParOf" srcId="{49B45D24-A6DC-894A-B7BD-7DB6707FD3F7}" destId="{84DB3C49-B131-B34E-A7FC-D1602A72AB53}" srcOrd="1" destOrd="0" presId="urn:microsoft.com/office/officeart/2005/8/layout/bProcess4"/>
    <dgm:cxn modelId="{D5E50006-F593-9C49-B41D-402D8F224D3D}" type="presParOf" srcId="{DE7B303E-B8AE-CE4F-AB21-CCFD9A89998A}" destId="{D0AE6C7B-6A6B-D74C-A155-8A2E5D8BD3DE}" srcOrd="19" destOrd="0" presId="urn:microsoft.com/office/officeart/2005/8/layout/bProcess4"/>
    <dgm:cxn modelId="{DB4205C5-6E44-AD44-A2F6-898043598BA5}" type="presParOf" srcId="{DE7B303E-B8AE-CE4F-AB21-CCFD9A89998A}" destId="{6E298DB0-6263-2848-9E22-3E55215B0354}" srcOrd="20" destOrd="0" presId="urn:microsoft.com/office/officeart/2005/8/layout/bProcess4"/>
    <dgm:cxn modelId="{FCF7FFE8-FECB-A04B-AC9A-E44E2B7DD378}" type="presParOf" srcId="{6E298DB0-6263-2848-9E22-3E55215B0354}" destId="{B99DF6CD-B682-C444-A909-5E457D1D733C}" srcOrd="0" destOrd="0" presId="urn:microsoft.com/office/officeart/2005/8/layout/bProcess4"/>
    <dgm:cxn modelId="{499660EF-62EF-1E4F-8364-0B3A776F1D08}" type="presParOf" srcId="{6E298DB0-6263-2848-9E22-3E55215B0354}" destId="{8308DCC7-79B4-8A4C-A3A3-46AD6F2451DE}" srcOrd="1" destOrd="0" presId="urn:microsoft.com/office/officeart/2005/8/layout/b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2835A58-D839-3442-B4D3-292E3892BB70}"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fr-FR"/>
        </a:p>
      </dgm:t>
    </dgm:pt>
    <dgm:pt modelId="{FD957FB8-D7CA-D049-A842-3F2259D82163}">
      <dgm:prSet phldrT="[Texte]"/>
      <dgm:spPr/>
      <dgm:t>
        <a:bodyPr/>
        <a:lstStyle/>
        <a:p>
          <a:r>
            <a:rPr lang="fr-FR" dirty="0"/>
            <a:t>Information, consultation</a:t>
          </a:r>
        </a:p>
      </dgm:t>
    </dgm:pt>
    <dgm:pt modelId="{7B645D1F-70BF-7A44-BD90-773A7B388F43}" type="parTrans" cxnId="{2E8EEFC2-CBAD-6944-9B5D-A05A0B0D6195}">
      <dgm:prSet/>
      <dgm:spPr/>
      <dgm:t>
        <a:bodyPr/>
        <a:lstStyle/>
        <a:p>
          <a:endParaRPr lang="fr-FR"/>
        </a:p>
      </dgm:t>
    </dgm:pt>
    <dgm:pt modelId="{699E6B57-BDA1-4646-A969-7F7E9C98ADDC}" type="sibTrans" cxnId="{2E8EEFC2-CBAD-6944-9B5D-A05A0B0D6195}">
      <dgm:prSet/>
      <dgm:spPr/>
      <dgm:t>
        <a:bodyPr/>
        <a:lstStyle/>
        <a:p>
          <a:endParaRPr lang="fr-FR"/>
        </a:p>
      </dgm:t>
    </dgm:pt>
    <dgm:pt modelId="{943BA4E3-3B71-A74A-9AB4-BC2AD6812519}">
      <dgm:prSet phldrT="[Texte]"/>
      <dgm:spPr/>
      <dgm:t>
        <a:bodyPr/>
        <a:lstStyle/>
        <a:p>
          <a:pPr>
            <a:buFont typeface="Arial" panose="020B0604020202020204" pitchFamily="34" charset="0"/>
            <a:buChar char="•"/>
          </a:pPr>
          <a:r>
            <a:rPr lang="fr-FR" dirty="0"/>
            <a:t>Pour l’employeur, apporter des informations régulières en CSE afin de fluidifier les relations entre employeur et élus et faciliter les échanges sur les sujets traités</a:t>
          </a:r>
        </a:p>
      </dgm:t>
    </dgm:pt>
    <dgm:pt modelId="{22FEAF38-51B0-464D-8F31-CE9CDE21E3A1}" type="parTrans" cxnId="{50581842-50B4-F34C-8214-8A6A4D53C86E}">
      <dgm:prSet/>
      <dgm:spPr/>
      <dgm:t>
        <a:bodyPr/>
        <a:lstStyle/>
        <a:p>
          <a:endParaRPr lang="fr-FR"/>
        </a:p>
      </dgm:t>
    </dgm:pt>
    <dgm:pt modelId="{E39C8FB8-ADA6-3749-9DE2-0D3B26E3317E}" type="sibTrans" cxnId="{50581842-50B4-F34C-8214-8A6A4D53C86E}">
      <dgm:prSet/>
      <dgm:spPr/>
      <dgm:t>
        <a:bodyPr/>
        <a:lstStyle/>
        <a:p>
          <a:endParaRPr lang="fr-FR"/>
        </a:p>
      </dgm:t>
    </dgm:pt>
    <dgm:pt modelId="{6856BAF7-4504-2B48-8CFC-3A6E9F068778}">
      <dgm:prSet phldrT="[Texte]"/>
      <dgm:spPr/>
      <dgm:t>
        <a:bodyPr/>
        <a:lstStyle/>
        <a:p>
          <a:r>
            <a:rPr lang="fr-FR" dirty="0"/>
            <a:t>Rôle d’alerte (individuelles, collectives)</a:t>
          </a:r>
        </a:p>
      </dgm:t>
    </dgm:pt>
    <dgm:pt modelId="{347A1D14-44BB-C04C-BE42-E5F62427737E}" type="parTrans" cxnId="{E9F6D268-00FE-6946-8FDC-EB9B8DD8587B}">
      <dgm:prSet/>
      <dgm:spPr/>
      <dgm:t>
        <a:bodyPr/>
        <a:lstStyle/>
        <a:p>
          <a:endParaRPr lang="fr-FR"/>
        </a:p>
      </dgm:t>
    </dgm:pt>
    <dgm:pt modelId="{D85B87A2-0D31-1949-B4C0-FAB373CCA778}" type="sibTrans" cxnId="{E9F6D268-00FE-6946-8FDC-EB9B8DD8587B}">
      <dgm:prSet/>
      <dgm:spPr/>
      <dgm:t>
        <a:bodyPr/>
        <a:lstStyle/>
        <a:p>
          <a:endParaRPr lang="fr-FR"/>
        </a:p>
      </dgm:t>
    </dgm:pt>
    <dgm:pt modelId="{5BA906A3-90B7-F543-9C61-80CDA9B34923}">
      <dgm:prSet phldrT="[Texte]"/>
      <dgm:spPr/>
      <dgm:t>
        <a:bodyPr/>
        <a:lstStyle/>
        <a:p>
          <a:pPr>
            <a:buFont typeface="Arial" panose="020B0604020202020204" pitchFamily="34" charset="0"/>
            <a:buChar char="•"/>
          </a:pPr>
          <a:r>
            <a:rPr lang="fr-FR" dirty="0"/>
            <a:t>Proposer des permanences des élus pour que les salariés puissent remonter leurs difficultés</a:t>
          </a:r>
        </a:p>
      </dgm:t>
    </dgm:pt>
    <dgm:pt modelId="{E873CF1B-73F9-5547-92DF-852787C3C3BC}" type="parTrans" cxnId="{3C73AECF-927C-C84D-BDAB-FB13E5972C51}">
      <dgm:prSet/>
      <dgm:spPr/>
      <dgm:t>
        <a:bodyPr/>
        <a:lstStyle/>
        <a:p>
          <a:endParaRPr lang="fr-FR"/>
        </a:p>
      </dgm:t>
    </dgm:pt>
    <dgm:pt modelId="{0E9B9A9D-7BB7-BA41-B7CF-2EC51B732EA6}" type="sibTrans" cxnId="{3C73AECF-927C-C84D-BDAB-FB13E5972C51}">
      <dgm:prSet/>
      <dgm:spPr/>
      <dgm:t>
        <a:bodyPr/>
        <a:lstStyle/>
        <a:p>
          <a:endParaRPr lang="fr-FR"/>
        </a:p>
      </dgm:t>
    </dgm:pt>
    <dgm:pt modelId="{A198E9C1-C794-C645-B1A3-4C6EFAFE6D61}">
      <dgm:prSet/>
      <dgm:spPr/>
      <dgm:t>
        <a:bodyPr/>
        <a:lstStyle/>
        <a:p>
          <a:pPr>
            <a:buFont typeface="Arial" panose="020B0604020202020204" pitchFamily="34" charset="0"/>
            <a:buChar char="•"/>
          </a:pPr>
          <a:r>
            <a:rPr lang="fr-FR" dirty="0"/>
            <a:t>Pour les élus, recueillir le point de vue des salariés lors de toute information et consultation par l’employeur (ex : avis du CSE lors d’une proposition de reclassement d’un salarié pour inaptitude)</a:t>
          </a:r>
        </a:p>
      </dgm:t>
    </dgm:pt>
    <dgm:pt modelId="{D9AA0C38-95CE-0D4F-A9AA-CDBDAFB0BD94}" type="parTrans" cxnId="{42D06FA5-9AB7-3347-B84A-73E715BECC4F}">
      <dgm:prSet/>
      <dgm:spPr/>
      <dgm:t>
        <a:bodyPr/>
        <a:lstStyle/>
        <a:p>
          <a:endParaRPr lang="fr-FR"/>
        </a:p>
      </dgm:t>
    </dgm:pt>
    <dgm:pt modelId="{9DE83521-56CC-2E4C-AEBA-8C7460127B42}" type="sibTrans" cxnId="{42D06FA5-9AB7-3347-B84A-73E715BECC4F}">
      <dgm:prSet/>
      <dgm:spPr/>
      <dgm:t>
        <a:bodyPr/>
        <a:lstStyle/>
        <a:p>
          <a:endParaRPr lang="fr-FR"/>
        </a:p>
      </dgm:t>
    </dgm:pt>
    <dgm:pt modelId="{657FE06D-A552-4648-ADD1-31FD5D72AD3C}">
      <dgm:prSet/>
      <dgm:spPr/>
      <dgm:t>
        <a:bodyPr/>
        <a:lstStyle/>
        <a:p>
          <a:pPr>
            <a:buNone/>
          </a:pPr>
          <a:r>
            <a:rPr lang="fr-FR" dirty="0"/>
            <a:t>À noter : il est important de se poser systématiquement la question de la situation particulière des salariés ayant des problématiques de santé lors de toute information et consultation</a:t>
          </a:r>
        </a:p>
      </dgm:t>
    </dgm:pt>
    <dgm:pt modelId="{FCAC2037-3362-F84E-827A-10899C30DBEB}" type="parTrans" cxnId="{B75AF3EF-20AC-204B-BC6D-F2C4DF4B9E2A}">
      <dgm:prSet/>
      <dgm:spPr/>
      <dgm:t>
        <a:bodyPr/>
        <a:lstStyle/>
        <a:p>
          <a:endParaRPr lang="fr-FR"/>
        </a:p>
      </dgm:t>
    </dgm:pt>
    <dgm:pt modelId="{10782E00-B681-6C47-8065-2220EA6B830A}" type="sibTrans" cxnId="{B75AF3EF-20AC-204B-BC6D-F2C4DF4B9E2A}">
      <dgm:prSet/>
      <dgm:spPr/>
      <dgm:t>
        <a:bodyPr/>
        <a:lstStyle/>
        <a:p>
          <a:endParaRPr lang="fr-FR"/>
        </a:p>
      </dgm:t>
    </dgm:pt>
    <dgm:pt modelId="{45A194E5-4CD9-E540-A3A5-3AC36F525D41}">
      <dgm:prSet/>
      <dgm:spPr/>
      <dgm:t>
        <a:bodyPr/>
        <a:lstStyle/>
        <a:p>
          <a:pPr>
            <a:buFont typeface="Arial" panose="020B0604020202020204" pitchFamily="34" charset="0"/>
            <a:buChar char="•"/>
          </a:pPr>
          <a:r>
            <a:rPr lang="fr-FR" dirty="0"/>
            <a:t>Comprendre la situation, la ou les plaintes, à l’appui d’un entretien avec le ou les salariés concernés, d’une analyse de la situation (voir analyse de terrain) afin d'objectiver la situation (quels problèmes, quelles possibilités de solutions)</a:t>
          </a:r>
        </a:p>
      </dgm:t>
    </dgm:pt>
    <dgm:pt modelId="{44C82EB7-BC0C-EA4C-B9EC-8110A4EC1D5F}" type="parTrans" cxnId="{C3F6232D-19A1-B84B-B036-72E69F8BB775}">
      <dgm:prSet/>
      <dgm:spPr/>
      <dgm:t>
        <a:bodyPr/>
        <a:lstStyle/>
        <a:p>
          <a:endParaRPr lang="fr-FR"/>
        </a:p>
      </dgm:t>
    </dgm:pt>
    <dgm:pt modelId="{3EAE34FE-F399-DC4F-AAB4-002A9271C650}" type="sibTrans" cxnId="{C3F6232D-19A1-B84B-B036-72E69F8BB775}">
      <dgm:prSet/>
      <dgm:spPr/>
      <dgm:t>
        <a:bodyPr/>
        <a:lstStyle/>
        <a:p>
          <a:endParaRPr lang="fr-FR"/>
        </a:p>
      </dgm:t>
    </dgm:pt>
    <dgm:pt modelId="{D1C294C8-69AB-BD41-B79D-AD494825B1DA}">
      <dgm:prSet/>
      <dgm:spPr/>
      <dgm:t>
        <a:bodyPr/>
        <a:lstStyle/>
        <a:p>
          <a:pPr>
            <a:buFont typeface="Arial" panose="020B0604020202020204" pitchFamily="34" charset="0"/>
            <a:buChar char="•"/>
          </a:pPr>
          <a:r>
            <a:rPr lang="fr-FR" dirty="0"/>
            <a:t>Avertir le ou les représentants de la direction et/ou le médecin du travail, pour agir sur la situation (employeur, encadrement de proximité, RH, service prévention/santé/handicap, etc.) ; </a:t>
          </a:r>
        </a:p>
      </dgm:t>
    </dgm:pt>
    <dgm:pt modelId="{08524DCA-F7A8-4C42-8487-E1629912EB80}" type="parTrans" cxnId="{BBF40B4A-1599-5F45-9E5B-82773CE44493}">
      <dgm:prSet/>
      <dgm:spPr/>
      <dgm:t>
        <a:bodyPr/>
        <a:lstStyle/>
        <a:p>
          <a:endParaRPr lang="fr-FR"/>
        </a:p>
      </dgm:t>
    </dgm:pt>
    <dgm:pt modelId="{EBDB7425-D70D-DC49-A839-BDD2092EB2C8}" type="sibTrans" cxnId="{BBF40B4A-1599-5F45-9E5B-82773CE44493}">
      <dgm:prSet/>
      <dgm:spPr/>
      <dgm:t>
        <a:bodyPr/>
        <a:lstStyle/>
        <a:p>
          <a:endParaRPr lang="fr-FR"/>
        </a:p>
      </dgm:t>
    </dgm:pt>
    <dgm:pt modelId="{80D9B396-5C18-B748-A97F-E338A860E6C2}">
      <dgm:prSet/>
      <dgm:spPr/>
      <dgm:t>
        <a:bodyPr/>
        <a:lstStyle/>
        <a:p>
          <a:pPr>
            <a:buFont typeface="Arial" panose="020B0604020202020204" pitchFamily="34" charset="0"/>
            <a:buChar char="•"/>
          </a:pPr>
          <a:r>
            <a:rPr lang="fr-FR" dirty="0"/>
            <a:t>Informer le ou les salariés sur les outils (rendez-vous de liaison, visite de pré reprise, etc.) et les acteurs mobilisables en matière de PDUP (médecin du travail qui pourra relayer auprès de la cellule PDP du SPST, Cap Emploi, MSA, service social de la Carsat en cas d’arrêt de travail)</a:t>
          </a:r>
        </a:p>
      </dgm:t>
    </dgm:pt>
    <dgm:pt modelId="{ED0E1830-FC1E-0044-BBB1-F29C3004E605}" type="parTrans" cxnId="{816CDF43-247F-4A4F-B81E-B4CDD9A5F957}">
      <dgm:prSet/>
      <dgm:spPr/>
      <dgm:t>
        <a:bodyPr/>
        <a:lstStyle/>
        <a:p>
          <a:endParaRPr lang="fr-FR"/>
        </a:p>
      </dgm:t>
    </dgm:pt>
    <dgm:pt modelId="{6B500094-ED82-E540-955C-E7A4E349D8A2}" type="sibTrans" cxnId="{816CDF43-247F-4A4F-B81E-B4CDD9A5F957}">
      <dgm:prSet/>
      <dgm:spPr/>
      <dgm:t>
        <a:bodyPr/>
        <a:lstStyle/>
        <a:p>
          <a:endParaRPr lang="fr-FR"/>
        </a:p>
      </dgm:t>
    </dgm:pt>
    <dgm:pt modelId="{345AEEB0-54D1-9A41-832C-7899B0ACC851}">
      <dgm:prSet/>
      <dgm:spPr/>
      <dgm:t>
        <a:bodyPr/>
        <a:lstStyle/>
        <a:p>
          <a:pPr>
            <a:buFont typeface="Arial" panose="020B0604020202020204" pitchFamily="34" charset="0"/>
            <a:buChar char="•"/>
          </a:pPr>
          <a:r>
            <a:rPr lang="fr-FR" dirty="0"/>
            <a:t>Suivre les actions mises en place : sur le terrain, point en réunion de CSE/CSSCT (intégration dans le PAPRIPACT)</a:t>
          </a:r>
        </a:p>
      </dgm:t>
    </dgm:pt>
    <dgm:pt modelId="{E46BBF5B-80AC-AB4C-944E-97A9697E2C3D}" type="parTrans" cxnId="{6F03AACE-43B9-FE4E-A8EF-4B2333870CB5}">
      <dgm:prSet/>
      <dgm:spPr/>
      <dgm:t>
        <a:bodyPr/>
        <a:lstStyle/>
        <a:p>
          <a:endParaRPr lang="fr-FR"/>
        </a:p>
      </dgm:t>
    </dgm:pt>
    <dgm:pt modelId="{49A37988-9F4E-2642-873D-A19EC1A96EA1}" type="sibTrans" cxnId="{6F03AACE-43B9-FE4E-A8EF-4B2333870CB5}">
      <dgm:prSet/>
      <dgm:spPr/>
      <dgm:t>
        <a:bodyPr/>
        <a:lstStyle/>
        <a:p>
          <a:endParaRPr lang="fr-FR"/>
        </a:p>
      </dgm:t>
    </dgm:pt>
    <dgm:pt modelId="{29C8028F-166C-1543-8122-6023D8F48AE6}">
      <dgm:prSet/>
      <dgm:spPr/>
      <dgm:t>
        <a:bodyPr/>
        <a:lstStyle/>
        <a:p>
          <a:pPr>
            <a:buNone/>
          </a:pPr>
          <a:r>
            <a:rPr lang="fr-FR" dirty="0"/>
            <a:t>À noter : il est possible de s’appuyer sur l’inspection du travail en cas de danger grave et imminent si désaccord entre élus et employeur</a:t>
          </a:r>
        </a:p>
      </dgm:t>
    </dgm:pt>
    <dgm:pt modelId="{DB9A6A82-A3C8-DD43-8E58-2215DF20B8F4}" type="parTrans" cxnId="{CFDAE050-1E9D-944B-9C4F-69C495E6BF8C}">
      <dgm:prSet/>
      <dgm:spPr/>
      <dgm:t>
        <a:bodyPr/>
        <a:lstStyle/>
        <a:p>
          <a:endParaRPr lang="fr-FR"/>
        </a:p>
      </dgm:t>
    </dgm:pt>
    <dgm:pt modelId="{F3D809F3-01E4-A94E-AAD1-5902F2100668}" type="sibTrans" cxnId="{CFDAE050-1E9D-944B-9C4F-69C495E6BF8C}">
      <dgm:prSet/>
      <dgm:spPr/>
      <dgm:t>
        <a:bodyPr/>
        <a:lstStyle/>
        <a:p>
          <a:endParaRPr lang="fr-FR"/>
        </a:p>
      </dgm:t>
    </dgm:pt>
    <dgm:pt modelId="{65F44B77-2B26-6949-BA96-2870CEEE278A}" type="pres">
      <dgm:prSet presAssocID="{A2835A58-D839-3442-B4D3-292E3892BB70}" presName="linear" presStyleCnt="0">
        <dgm:presLayoutVars>
          <dgm:animLvl val="lvl"/>
          <dgm:resizeHandles val="exact"/>
        </dgm:presLayoutVars>
      </dgm:prSet>
      <dgm:spPr/>
    </dgm:pt>
    <dgm:pt modelId="{88DD19AD-5155-A64B-9418-DAA79A97E5C4}" type="pres">
      <dgm:prSet presAssocID="{FD957FB8-D7CA-D049-A842-3F2259D82163}" presName="parentText" presStyleLbl="node1" presStyleIdx="0" presStyleCnt="2">
        <dgm:presLayoutVars>
          <dgm:chMax val="0"/>
          <dgm:bulletEnabled val="1"/>
        </dgm:presLayoutVars>
      </dgm:prSet>
      <dgm:spPr/>
    </dgm:pt>
    <dgm:pt modelId="{8F61BCAC-1FB7-184F-ADE1-8AFBFE724060}" type="pres">
      <dgm:prSet presAssocID="{FD957FB8-D7CA-D049-A842-3F2259D82163}" presName="childText" presStyleLbl="revTx" presStyleIdx="0" presStyleCnt="2">
        <dgm:presLayoutVars>
          <dgm:bulletEnabled val="1"/>
        </dgm:presLayoutVars>
      </dgm:prSet>
      <dgm:spPr/>
    </dgm:pt>
    <dgm:pt modelId="{C1F471EA-9F6B-CD43-96F0-2CBD566201EA}" type="pres">
      <dgm:prSet presAssocID="{6856BAF7-4504-2B48-8CFC-3A6E9F068778}" presName="parentText" presStyleLbl="node1" presStyleIdx="1" presStyleCnt="2">
        <dgm:presLayoutVars>
          <dgm:chMax val="0"/>
          <dgm:bulletEnabled val="1"/>
        </dgm:presLayoutVars>
      </dgm:prSet>
      <dgm:spPr/>
    </dgm:pt>
    <dgm:pt modelId="{09BF0FA3-2B59-414F-AD02-6921896632DF}" type="pres">
      <dgm:prSet presAssocID="{6856BAF7-4504-2B48-8CFC-3A6E9F068778}" presName="childText" presStyleLbl="revTx" presStyleIdx="1" presStyleCnt="2">
        <dgm:presLayoutVars>
          <dgm:bulletEnabled val="1"/>
        </dgm:presLayoutVars>
      </dgm:prSet>
      <dgm:spPr/>
    </dgm:pt>
  </dgm:ptLst>
  <dgm:cxnLst>
    <dgm:cxn modelId="{80F22D09-7D84-1342-B79F-87CBC3D55B8E}" type="presOf" srcId="{657FE06D-A552-4648-ADD1-31FD5D72AD3C}" destId="{8F61BCAC-1FB7-184F-ADE1-8AFBFE724060}" srcOrd="0" destOrd="2" presId="urn:microsoft.com/office/officeart/2005/8/layout/vList2"/>
    <dgm:cxn modelId="{FC297C0C-1031-584C-8127-CCAF0026C3AD}" type="presOf" srcId="{A2835A58-D839-3442-B4D3-292E3892BB70}" destId="{65F44B77-2B26-6949-BA96-2870CEEE278A}" srcOrd="0" destOrd="0" presId="urn:microsoft.com/office/officeart/2005/8/layout/vList2"/>
    <dgm:cxn modelId="{9DF4900C-FD0A-CF4E-89AB-C26BD67952F1}" type="presOf" srcId="{A198E9C1-C794-C645-B1A3-4C6EFAFE6D61}" destId="{8F61BCAC-1FB7-184F-ADE1-8AFBFE724060}" srcOrd="0" destOrd="1" presId="urn:microsoft.com/office/officeart/2005/8/layout/vList2"/>
    <dgm:cxn modelId="{40D06810-02C1-7A4D-8C4D-2298CD43DF4C}" type="presOf" srcId="{943BA4E3-3B71-A74A-9AB4-BC2AD6812519}" destId="{8F61BCAC-1FB7-184F-ADE1-8AFBFE724060}" srcOrd="0" destOrd="0" presId="urn:microsoft.com/office/officeart/2005/8/layout/vList2"/>
    <dgm:cxn modelId="{C3F6232D-19A1-B84B-B036-72E69F8BB775}" srcId="{6856BAF7-4504-2B48-8CFC-3A6E9F068778}" destId="{45A194E5-4CD9-E540-A3A5-3AC36F525D41}" srcOrd="1" destOrd="0" parTransId="{44C82EB7-BC0C-EA4C-B9EC-8110A4EC1D5F}" sibTransId="{3EAE34FE-F399-DC4F-AAB4-002A9271C650}"/>
    <dgm:cxn modelId="{50581842-50B4-F34C-8214-8A6A4D53C86E}" srcId="{FD957FB8-D7CA-D049-A842-3F2259D82163}" destId="{943BA4E3-3B71-A74A-9AB4-BC2AD6812519}" srcOrd="0" destOrd="0" parTransId="{22FEAF38-51B0-464D-8F31-CE9CDE21E3A1}" sibTransId="{E39C8FB8-ADA6-3749-9DE2-0D3B26E3317E}"/>
    <dgm:cxn modelId="{816CDF43-247F-4A4F-B81E-B4CDD9A5F957}" srcId="{6856BAF7-4504-2B48-8CFC-3A6E9F068778}" destId="{80D9B396-5C18-B748-A97F-E338A860E6C2}" srcOrd="3" destOrd="0" parTransId="{ED0E1830-FC1E-0044-BBB1-F29C3004E605}" sibTransId="{6B500094-ED82-E540-955C-E7A4E349D8A2}"/>
    <dgm:cxn modelId="{36297849-CE23-8C45-91F2-E744B6ED1E3C}" type="presOf" srcId="{D1C294C8-69AB-BD41-B79D-AD494825B1DA}" destId="{09BF0FA3-2B59-414F-AD02-6921896632DF}" srcOrd="0" destOrd="2" presId="urn:microsoft.com/office/officeart/2005/8/layout/vList2"/>
    <dgm:cxn modelId="{BBF40B4A-1599-5F45-9E5B-82773CE44493}" srcId="{6856BAF7-4504-2B48-8CFC-3A6E9F068778}" destId="{D1C294C8-69AB-BD41-B79D-AD494825B1DA}" srcOrd="2" destOrd="0" parTransId="{08524DCA-F7A8-4C42-8487-E1629912EB80}" sibTransId="{EBDB7425-D70D-DC49-A839-BDD2092EB2C8}"/>
    <dgm:cxn modelId="{CFDAE050-1E9D-944B-9C4F-69C495E6BF8C}" srcId="{6856BAF7-4504-2B48-8CFC-3A6E9F068778}" destId="{29C8028F-166C-1543-8122-6023D8F48AE6}" srcOrd="5" destOrd="0" parTransId="{DB9A6A82-A3C8-DD43-8E58-2215DF20B8F4}" sibTransId="{F3D809F3-01E4-A94E-AAD1-5902F2100668}"/>
    <dgm:cxn modelId="{094BCA5B-A5BB-5B46-AEC0-7E385F698EDA}" type="presOf" srcId="{345AEEB0-54D1-9A41-832C-7899B0ACC851}" destId="{09BF0FA3-2B59-414F-AD02-6921896632DF}" srcOrd="0" destOrd="4" presId="urn:microsoft.com/office/officeart/2005/8/layout/vList2"/>
    <dgm:cxn modelId="{B6FD8563-E82E-1D4F-9CB1-81C995ACFD58}" type="presOf" srcId="{6856BAF7-4504-2B48-8CFC-3A6E9F068778}" destId="{C1F471EA-9F6B-CD43-96F0-2CBD566201EA}" srcOrd="0" destOrd="0" presId="urn:microsoft.com/office/officeart/2005/8/layout/vList2"/>
    <dgm:cxn modelId="{E9F6D268-00FE-6946-8FDC-EB9B8DD8587B}" srcId="{A2835A58-D839-3442-B4D3-292E3892BB70}" destId="{6856BAF7-4504-2B48-8CFC-3A6E9F068778}" srcOrd="1" destOrd="0" parTransId="{347A1D14-44BB-C04C-BE42-E5F62427737E}" sibTransId="{D85B87A2-0D31-1949-B4C0-FAB373CCA778}"/>
    <dgm:cxn modelId="{8B27A778-659C-1346-94F3-C562DE21DB76}" type="presOf" srcId="{29C8028F-166C-1543-8122-6023D8F48AE6}" destId="{09BF0FA3-2B59-414F-AD02-6921896632DF}" srcOrd="0" destOrd="5" presId="urn:microsoft.com/office/officeart/2005/8/layout/vList2"/>
    <dgm:cxn modelId="{42D06FA5-9AB7-3347-B84A-73E715BECC4F}" srcId="{FD957FB8-D7CA-D049-A842-3F2259D82163}" destId="{A198E9C1-C794-C645-B1A3-4C6EFAFE6D61}" srcOrd="1" destOrd="0" parTransId="{D9AA0C38-95CE-0D4F-A9AA-CDBDAFB0BD94}" sibTransId="{9DE83521-56CC-2E4C-AEBA-8C7460127B42}"/>
    <dgm:cxn modelId="{9CD71BAC-B85F-7242-A86A-88D013E29B75}" type="presOf" srcId="{80D9B396-5C18-B748-A97F-E338A860E6C2}" destId="{09BF0FA3-2B59-414F-AD02-6921896632DF}" srcOrd="0" destOrd="3" presId="urn:microsoft.com/office/officeart/2005/8/layout/vList2"/>
    <dgm:cxn modelId="{2E8EEFC2-CBAD-6944-9B5D-A05A0B0D6195}" srcId="{A2835A58-D839-3442-B4D3-292E3892BB70}" destId="{FD957FB8-D7CA-D049-A842-3F2259D82163}" srcOrd="0" destOrd="0" parTransId="{7B645D1F-70BF-7A44-BD90-773A7B388F43}" sibTransId="{699E6B57-BDA1-4646-A969-7F7E9C98ADDC}"/>
    <dgm:cxn modelId="{28D016CA-74E9-B24E-932B-BC79D22280EA}" type="presOf" srcId="{FD957FB8-D7CA-D049-A842-3F2259D82163}" destId="{88DD19AD-5155-A64B-9418-DAA79A97E5C4}" srcOrd="0" destOrd="0" presId="urn:microsoft.com/office/officeart/2005/8/layout/vList2"/>
    <dgm:cxn modelId="{CEFFE7CD-4317-8F43-A76B-0817CBA5CDC6}" type="presOf" srcId="{45A194E5-4CD9-E540-A3A5-3AC36F525D41}" destId="{09BF0FA3-2B59-414F-AD02-6921896632DF}" srcOrd="0" destOrd="1" presId="urn:microsoft.com/office/officeart/2005/8/layout/vList2"/>
    <dgm:cxn modelId="{6F03AACE-43B9-FE4E-A8EF-4B2333870CB5}" srcId="{6856BAF7-4504-2B48-8CFC-3A6E9F068778}" destId="{345AEEB0-54D1-9A41-832C-7899B0ACC851}" srcOrd="4" destOrd="0" parTransId="{E46BBF5B-80AC-AB4C-944E-97A9697E2C3D}" sibTransId="{49A37988-9F4E-2642-873D-A19EC1A96EA1}"/>
    <dgm:cxn modelId="{3C73AECF-927C-C84D-BDAB-FB13E5972C51}" srcId="{6856BAF7-4504-2B48-8CFC-3A6E9F068778}" destId="{5BA906A3-90B7-F543-9C61-80CDA9B34923}" srcOrd="0" destOrd="0" parTransId="{E873CF1B-73F9-5547-92DF-852787C3C3BC}" sibTransId="{0E9B9A9D-7BB7-BA41-B7CF-2EC51B732EA6}"/>
    <dgm:cxn modelId="{B75AF3EF-20AC-204B-BC6D-F2C4DF4B9E2A}" srcId="{FD957FB8-D7CA-D049-A842-3F2259D82163}" destId="{657FE06D-A552-4648-ADD1-31FD5D72AD3C}" srcOrd="2" destOrd="0" parTransId="{FCAC2037-3362-F84E-827A-10899C30DBEB}" sibTransId="{10782E00-B681-6C47-8065-2220EA6B830A}"/>
    <dgm:cxn modelId="{4BD3A5F2-D297-7249-ADBC-4E929CC93EBF}" type="presOf" srcId="{5BA906A3-90B7-F543-9C61-80CDA9B34923}" destId="{09BF0FA3-2B59-414F-AD02-6921896632DF}" srcOrd="0" destOrd="0" presId="urn:microsoft.com/office/officeart/2005/8/layout/vList2"/>
    <dgm:cxn modelId="{EB7B93D6-6E20-2E40-8139-97217A764889}" type="presParOf" srcId="{65F44B77-2B26-6949-BA96-2870CEEE278A}" destId="{88DD19AD-5155-A64B-9418-DAA79A97E5C4}" srcOrd="0" destOrd="0" presId="urn:microsoft.com/office/officeart/2005/8/layout/vList2"/>
    <dgm:cxn modelId="{40467095-D43F-924F-9415-07A39CB57529}" type="presParOf" srcId="{65F44B77-2B26-6949-BA96-2870CEEE278A}" destId="{8F61BCAC-1FB7-184F-ADE1-8AFBFE724060}" srcOrd="1" destOrd="0" presId="urn:microsoft.com/office/officeart/2005/8/layout/vList2"/>
    <dgm:cxn modelId="{260EDAF5-CC18-DD45-9121-8BD234A17D3B}" type="presParOf" srcId="{65F44B77-2B26-6949-BA96-2870CEEE278A}" destId="{C1F471EA-9F6B-CD43-96F0-2CBD566201EA}" srcOrd="2" destOrd="0" presId="urn:microsoft.com/office/officeart/2005/8/layout/vList2"/>
    <dgm:cxn modelId="{6FD3BE5E-5844-7D4D-89DD-74C5B4A5F02F}" type="presParOf" srcId="{65F44B77-2B26-6949-BA96-2870CEEE278A}" destId="{09BF0FA3-2B59-414F-AD02-6921896632DF}"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2835A58-D839-3442-B4D3-292E3892BB70}"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fr-FR"/>
        </a:p>
      </dgm:t>
    </dgm:pt>
    <dgm:pt modelId="{FD957FB8-D7CA-D049-A842-3F2259D82163}">
      <dgm:prSet phldrT="[Texte]"/>
      <dgm:spPr/>
      <dgm:t>
        <a:bodyPr/>
        <a:lstStyle/>
        <a:p>
          <a:r>
            <a:rPr lang="fr-FR" dirty="0"/>
            <a:t>Travail d’analyse de terrain </a:t>
          </a:r>
        </a:p>
      </dgm:t>
    </dgm:pt>
    <dgm:pt modelId="{7B645D1F-70BF-7A44-BD90-773A7B388F43}" type="parTrans" cxnId="{2E8EEFC2-CBAD-6944-9B5D-A05A0B0D6195}">
      <dgm:prSet/>
      <dgm:spPr/>
      <dgm:t>
        <a:bodyPr/>
        <a:lstStyle/>
        <a:p>
          <a:endParaRPr lang="fr-FR"/>
        </a:p>
      </dgm:t>
    </dgm:pt>
    <dgm:pt modelId="{699E6B57-BDA1-4646-A969-7F7E9C98ADDC}" type="sibTrans" cxnId="{2E8EEFC2-CBAD-6944-9B5D-A05A0B0D6195}">
      <dgm:prSet/>
      <dgm:spPr/>
      <dgm:t>
        <a:bodyPr/>
        <a:lstStyle/>
        <a:p>
          <a:endParaRPr lang="fr-FR"/>
        </a:p>
      </dgm:t>
    </dgm:pt>
    <dgm:pt modelId="{943BA4E3-3B71-A74A-9AB4-BC2AD6812519}">
      <dgm:prSet phldrT="[Texte]"/>
      <dgm:spPr/>
      <dgm:t>
        <a:bodyPr/>
        <a:lstStyle/>
        <a:p>
          <a:pPr>
            <a:buFont typeface="Arial" panose="020B0604020202020204" pitchFamily="34" charset="0"/>
            <a:buChar char="•"/>
          </a:pPr>
          <a:r>
            <a:rPr lang="fr-FR" dirty="0"/>
            <a:t>S’appuyer, pour les situations les plus complexes, sur les compétences d’analyse du service de prévention et de santé au travail (médecin du travail, la cellule PDP) et/ou de Cap Emploi</a:t>
          </a:r>
        </a:p>
      </dgm:t>
    </dgm:pt>
    <dgm:pt modelId="{22FEAF38-51B0-464D-8F31-CE9CDE21E3A1}" type="parTrans" cxnId="{50581842-50B4-F34C-8214-8A6A4D53C86E}">
      <dgm:prSet/>
      <dgm:spPr/>
      <dgm:t>
        <a:bodyPr/>
        <a:lstStyle/>
        <a:p>
          <a:endParaRPr lang="fr-FR"/>
        </a:p>
      </dgm:t>
    </dgm:pt>
    <dgm:pt modelId="{E39C8FB8-ADA6-3749-9DE2-0D3B26E3317E}" type="sibTrans" cxnId="{50581842-50B4-F34C-8214-8A6A4D53C86E}">
      <dgm:prSet/>
      <dgm:spPr/>
      <dgm:t>
        <a:bodyPr/>
        <a:lstStyle/>
        <a:p>
          <a:endParaRPr lang="fr-FR"/>
        </a:p>
      </dgm:t>
    </dgm:pt>
    <dgm:pt modelId="{6856BAF7-4504-2B48-8CFC-3A6E9F068778}">
      <dgm:prSet phldrT="[Texte]"/>
      <dgm:spPr/>
      <dgm:t>
        <a:bodyPr/>
        <a:lstStyle/>
        <a:p>
          <a:r>
            <a:rPr lang="fr-FR" dirty="0"/>
            <a:t>Analyse et enquête des accidents du travail et maladies professionnelles</a:t>
          </a:r>
        </a:p>
      </dgm:t>
    </dgm:pt>
    <dgm:pt modelId="{347A1D14-44BB-C04C-BE42-E5F62427737E}" type="parTrans" cxnId="{E9F6D268-00FE-6946-8FDC-EB9B8DD8587B}">
      <dgm:prSet/>
      <dgm:spPr/>
      <dgm:t>
        <a:bodyPr/>
        <a:lstStyle/>
        <a:p>
          <a:endParaRPr lang="fr-FR"/>
        </a:p>
      </dgm:t>
    </dgm:pt>
    <dgm:pt modelId="{D85B87A2-0D31-1949-B4C0-FAB373CCA778}" type="sibTrans" cxnId="{E9F6D268-00FE-6946-8FDC-EB9B8DD8587B}">
      <dgm:prSet/>
      <dgm:spPr/>
      <dgm:t>
        <a:bodyPr/>
        <a:lstStyle/>
        <a:p>
          <a:endParaRPr lang="fr-FR"/>
        </a:p>
      </dgm:t>
    </dgm:pt>
    <dgm:pt modelId="{5BA906A3-90B7-F543-9C61-80CDA9B34923}">
      <dgm:prSet phldrT="[Texte]"/>
      <dgm:spPr/>
      <dgm:t>
        <a:bodyPr/>
        <a:lstStyle/>
        <a:p>
          <a:pPr>
            <a:buFont typeface="Arial" panose="020B0604020202020204" pitchFamily="34" charset="0"/>
            <a:buChar char="•"/>
          </a:pPr>
          <a:r>
            <a:rPr lang="fr-FR" dirty="0"/>
            <a:t>S’assurer d’être systématiquement informé lors de la survenue d’un AT/MP (sans attendre la réunion du CSE)</a:t>
          </a:r>
        </a:p>
      </dgm:t>
    </dgm:pt>
    <dgm:pt modelId="{E873CF1B-73F9-5547-92DF-852787C3C3BC}" type="parTrans" cxnId="{3C73AECF-927C-C84D-BDAB-FB13E5972C51}">
      <dgm:prSet/>
      <dgm:spPr/>
      <dgm:t>
        <a:bodyPr/>
        <a:lstStyle/>
        <a:p>
          <a:endParaRPr lang="fr-FR"/>
        </a:p>
      </dgm:t>
    </dgm:pt>
    <dgm:pt modelId="{0E9B9A9D-7BB7-BA41-B7CF-2EC51B732EA6}" type="sibTrans" cxnId="{3C73AECF-927C-C84D-BDAB-FB13E5972C51}">
      <dgm:prSet/>
      <dgm:spPr/>
      <dgm:t>
        <a:bodyPr/>
        <a:lstStyle/>
        <a:p>
          <a:endParaRPr lang="fr-FR"/>
        </a:p>
      </dgm:t>
    </dgm:pt>
    <dgm:pt modelId="{CBC076F4-7DDA-3A43-8D77-AD7B1D8C6036}">
      <dgm:prSet/>
      <dgm:spPr/>
      <dgm:t>
        <a:bodyPr/>
        <a:lstStyle/>
        <a:p>
          <a:pPr>
            <a:buFont typeface="Arial" panose="020B0604020202020204" pitchFamily="34" charset="0"/>
            <a:buChar char="•"/>
          </a:pPr>
          <a:r>
            <a:rPr lang="fr-FR" b="0" dirty="0"/>
            <a:t>Analyser le travail dans ses différentes phases </a:t>
          </a:r>
        </a:p>
      </dgm:t>
    </dgm:pt>
    <dgm:pt modelId="{4B6EDD80-B263-9A43-8FA2-516D692DAB49}" type="parTrans" cxnId="{417A896A-7B6F-F648-8452-838ABE7F0C44}">
      <dgm:prSet/>
      <dgm:spPr/>
      <dgm:t>
        <a:bodyPr/>
        <a:lstStyle/>
        <a:p>
          <a:endParaRPr lang="fr-FR"/>
        </a:p>
      </dgm:t>
    </dgm:pt>
    <dgm:pt modelId="{96963E96-14CF-694F-9244-7E29D84565C7}" type="sibTrans" cxnId="{417A896A-7B6F-F648-8452-838ABE7F0C44}">
      <dgm:prSet/>
      <dgm:spPr/>
      <dgm:t>
        <a:bodyPr/>
        <a:lstStyle/>
        <a:p>
          <a:endParaRPr lang="fr-FR"/>
        </a:p>
      </dgm:t>
    </dgm:pt>
    <dgm:pt modelId="{DEFCC083-7B93-C746-8D71-84F2248BB3A1}">
      <dgm:prSet/>
      <dgm:spPr/>
      <dgm:t>
        <a:bodyPr/>
        <a:lstStyle/>
        <a:p>
          <a:pPr>
            <a:buFont typeface="Arial" panose="020B0604020202020204" pitchFamily="34" charset="0"/>
            <a:buChar char="•"/>
          </a:pPr>
          <a:r>
            <a:rPr lang="fr-FR" b="0" dirty="0"/>
            <a:t>Pour chacune de ces phases, questionner le(s) salarié(s) concerné(s) sur les différentes dimensions de son travail et ses conditions d’exposition aux risques </a:t>
          </a:r>
        </a:p>
      </dgm:t>
    </dgm:pt>
    <dgm:pt modelId="{5D2C085D-6920-4A41-BEC5-FBC1A2D98327}" type="parTrans" cxnId="{2355AB08-7796-F94E-AB02-43C22004675E}">
      <dgm:prSet/>
      <dgm:spPr/>
      <dgm:t>
        <a:bodyPr/>
        <a:lstStyle/>
        <a:p>
          <a:endParaRPr lang="fr-FR"/>
        </a:p>
      </dgm:t>
    </dgm:pt>
    <dgm:pt modelId="{97D25C8E-588A-EA47-A0B1-36F7576D6741}" type="sibTrans" cxnId="{2355AB08-7796-F94E-AB02-43C22004675E}">
      <dgm:prSet/>
      <dgm:spPr/>
      <dgm:t>
        <a:bodyPr/>
        <a:lstStyle/>
        <a:p>
          <a:endParaRPr lang="fr-FR"/>
        </a:p>
      </dgm:t>
    </dgm:pt>
    <dgm:pt modelId="{94BD90B6-17B1-DB4B-8729-0A1D09D909EF}">
      <dgm:prSet/>
      <dgm:spPr/>
      <dgm:t>
        <a:bodyPr/>
        <a:lstStyle/>
        <a:p>
          <a:pPr>
            <a:buFont typeface="Arial" panose="020B0604020202020204" pitchFamily="34" charset="0"/>
            <a:buChar char="•"/>
          </a:pPr>
          <a:r>
            <a:rPr lang="fr-FR" dirty="0"/>
            <a:t>Compléter l’analyse de terrain si nécessaire par des informations disponibles (fiche de poste, indicateurs (absentéisme, turn-over, accidents du travail ou presqu’accidents, etc.), analyse du médecin du travail, ancien PV de CSE ayant traité d’une situation équivalente, etc.)</a:t>
          </a:r>
        </a:p>
      </dgm:t>
    </dgm:pt>
    <dgm:pt modelId="{13F3895D-C234-B242-9025-F163934F68C9}" type="parTrans" cxnId="{6E50EFF5-BDC1-BE48-938B-B2EB025D930D}">
      <dgm:prSet/>
      <dgm:spPr/>
      <dgm:t>
        <a:bodyPr/>
        <a:lstStyle/>
        <a:p>
          <a:endParaRPr lang="fr-FR"/>
        </a:p>
      </dgm:t>
    </dgm:pt>
    <dgm:pt modelId="{F0A2B2FA-10B7-2841-8867-495FD5AC9045}" type="sibTrans" cxnId="{6E50EFF5-BDC1-BE48-938B-B2EB025D930D}">
      <dgm:prSet/>
      <dgm:spPr/>
      <dgm:t>
        <a:bodyPr/>
        <a:lstStyle/>
        <a:p>
          <a:endParaRPr lang="fr-FR"/>
        </a:p>
      </dgm:t>
    </dgm:pt>
    <dgm:pt modelId="{34FE7E3E-4E69-D74A-AD87-1F665E6BB31F}">
      <dgm:prSet/>
      <dgm:spPr/>
      <dgm:t>
        <a:bodyPr/>
        <a:lstStyle/>
        <a:p>
          <a:pPr>
            <a:buNone/>
          </a:pPr>
          <a:r>
            <a:rPr lang="fr-FR" dirty="0"/>
            <a:t>À noter : il est important d’intégrer l’analyse dans le cadre d’une démarche « comprendre pour agir » et faire le lien avec le PAPRIPACT</a:t>
          </a:r>
        </a:p>
      </dgm:t>
    </dgm:pt>
    <dgm:pt modelId="{3D2FB9DF-BC30-6949-9BAD-F9B2AF689FC2}" type="parTrans" cxnId="{2C6A8134-88AB-DC4B-9745-A2C5571AA960}">
      <dgm:prSet/>
      <dgm:spPr/>
      <dgm:t>
        <a:bodyPr/>
        <a:lstStyle/>
        <a:p>
          <a:endParaRPr lang="fr-FR"/>
        </a:p>
      </dgm:t>
    </dgm:pt>
    <dgm:pt modelId="{5A46B062-AF15-2047-A779-13EE1B53874A}" type="sibTrans" cxnId="{2C6A8134-88AB-DC4B-9745-A2C5571AA960}">
      <dgm:prSet/>
      <dgm:spPr/>
      <dgm:t>
        <a:bodyPr/>
        <a:lstStyle/>
        <a:p>
          <a:endParaRPr lang="fr-FR"/>
        </a:p>
      </dgm:t>
    </dgm:pt>
    <dgm:pt modelId="{BAC45019-4077-AA47-B3A4-19F8C05FA426}">
      <dgm:prSet/>
      <dgm:spPr/>
      <dgm:t>
        <a:bodyPr/>
        <a:lstStyle/>
        <a:p>
          <a:pPr>
            <a:buFont typeface="Arial" panose="020B0604020202020204" pitchFamily="34" charset="0"/>
            <a:buChar char="•"/>
          </a:pPr>
          <a:r>
            <a:rPr lang="fr-FR" dirty="0"/>
            <a:t>S’assurer d’une analyse systématique des accidents du travail (et maladie professionnelle), de la mise en place d’actions correctives et d’une vigilance particulière concernant les salariés en situation de handicap</a:t>
          </a:r>
        </a:p>
      </dgm:t>
    </dgm:pt>
    <dgm:pt modelId="{98B2F410-070F-0D4F-99A7-AC3EE307E0C0}" type="parTrans" cxnId="{B7B56DCC-5E16-7241-A24C-C293E8A8ECDA}">
      <dgm:prSet/>
      <dgm:spPr/>
      <dgm:t>
        <a:bodyPr/>
        <a:lstStyle/>
        <a:p>
          <a:endParaRPr lang="fr-FR"/>
        </a:p>
      </dgm:t>
    </dgm:pt>
    <dgm:pt modelId="{8E4A23B4-1061-3943-99C3-FDB562735344}" type="sibTrans" cxnId="{B7B56DCC-5E16-7241-A24C-C293E8A8ECDA}">
      <dgm:prSet/>
      <dgm:spPr/>
      <dgm:t>
        <a:bodyPr/>
        <a:lstStyle/>
        <a:p>
          <a:endParaRPr lang="fr-FR"/>
        </a:p>
      </dgm:t>
    </dgm:pt>
    <dgm:pt modelId="{C34A88A0-E56D-824C-8731-73D2E005B12E}">
      <dgm:prSet/>
      <dgm:spPr/>
      <dgm:t>
        <a:bodyPr/>
        <a:lstStyle/>
        <a:p>
          <a:pPr>
            <a:buFont typeface="Arial" panose="020B0604020202020204" pitchFamily="34" charset="0"/>
            <a:buChar char="•"/>
          </a:pPr>
          <a:r>
            <a:rPr lang="fr-FR" dirty="0"/>
            <a:t>Favoriser les enquêtes communes élus/direction</a:t>
          </a:r>
        </a:p>
      </dgm:t>
    </dgm:pt>
    <dgm:pt modelId="{E6FBFBB5-DF9D-B847-B95F-BF9FE4C34422}" type="parTrans" cxnId="{A04D43B6-59E6-F44C-A1A5-A17459A122A6}">
      <dgm:prSet/>
      <dgm:spPr/>
      <dgm:t>
        <a:bodyPr/>
        <a:lstStyle/>
        <a:p>
          <a:endParaRPr lang="fr-FR"/>
        </a:p>
      </dgm:t>
    </dgm:pt>
    <dgm:pt modelId="{7082EEF0-59D8-AF44-85AD-FBB78D2CF963}" type="sibTrans" cxnId="{A04D43B6-59E6-F44C-A1A5-A17459A122A6}">
      <dgm:prSet/>
      <dgm:spPr/>
      <dgm:t>
        <a:bodyPr/>
        <a:lstStyle/>
        <a:p>
          <a:endParaRPr lang="fr-FR"/>
        </a:p>
      </dgm:t>
    </dgm:pt>
    <dgm:pt modelId="{43D95C40-875B-974C-AA4C-EEFDD0AEA8C0}">
      <dgm:prSet/>
      <dgm:spPr/>
      <dgm:t>
        <a:bodyPr/>
        <a:lstStyle/>
        <a:p>
          <a:pPr>
            <a:buFont typeface="Arial" panose="020B0604020202020204" pitchFamily="34" charset="0"/>
            <a:buChar char="•"/>
          </a:pPr>
          <a:r>
            <a:rPr lang="fr-FR" dirty="0"/>
            <a:t>Suivre les actions à chaque réunion de CSE/CSSCT (exemple : tableau de suivi) et lors du bilan annuel du CSE</a:t>
          </a:r>
        </a:p>
      </dgm:t>
    </dgm:pt>
    <dgm:pt modelId="{46123751-D833-3C46-B3AC-5F5BFEC27C7C}" type="parTrans" cxnId="{136FC312-8F74-6840-9354-D1E288D33F18}">
      <dgm:prSet/>
      <dgm:spPr/>
      <dgm:t>
        <a:bodyPr/>
        <a:lstStyle/>
        <a:p>
          <a:endParaRPr lang="fr-FR"/>
        </a:p>
      </dgm:t>
    </dgm:pt>
    <dgm:pt modelId="{C732D000-B4EB-9445-B635-C5D7D091F13C}" type="sibTrans" cxnId="{136FC312-8F74-6840-9354-D1E288D33F18}">
      <dgm:prSet/>
      <dgm:spPr/>
      <dgm:t>
        <a:bodyPr/>
        <a:lstStyle/>
        <a:p>
          <a:endParaRPr lang="fr-FR"/>
        </a:p>
      </dgm:t>
    </dgm:pt>
    <dgm:pt modelId="{9E4B809F-334C-354A-BD60-892E6706BBA6}">
      <dgm:prSet/>
      <dgm:spPr/>
      <dgm:t>
        <a:bodyPr/>
        <a:lstStyle/>
        <a:p>
          <a:pPr>
            <a:buFont typeface="Arial" panose="020B0604020202020204" pitchFamily="34" charset="0"/>
            <a:buChar char="•"/>
          </a:pPr>
          <a:r>
            <a:rPr lang="fr-FR" dirty="0"/>
            <a:t>Contacter le salarié de retour d’un arrêt de longue durée pour s’assurer que sa situation soit adaptée</a:t>
          </a:r>
        </a:p>
      </dgm:t>
    </dgm:pt>
    <dgm:pt modelId="{0C0BCD6C-EE8F-EA49-B0C6-22C799808650}" type="parTrans" cxnId="{F0B93FCA-695D-A949-BB73-894DEDF52FD0}">
      <dgm:prSet/>
      <dgm:spPr/>
      <dgm:t>
        <a:bodyPr/>
        <a:lstStyle/>
        <a:p>
          <a:endParaRPr lang="fr-FR"/>
        </a:p>
      </dgm:t>
    </dgm:pt>
    <dgm:pt modelId="{C6B96FFC-0E34-F74B-9227-B62DC6E81E57}" type="sibTrans" cxnId="{F0B93FCA-695D-A949-BB73-894DEDF52FD0}">
      <dgm:prSet/>
      <dgm:spPr/>
      <dgm:t>
        <a:bodyPr/>
        <a:lstStyle/>
        <a:p>
          <a:endParaRPr lang="fr-FR"/>
        </a:p>
      </dgm:t>
    </dgm:pt>
    <dgm:pt modelId="{6B765683-31FB-2442-A431-0D33CB5C8849}">
      <dgm:prSet/>
      <dgm:spPr/>
      <dgm:t>
        <a:bodyPr/>
        <a:lstStyle/>
        <a:p>
          <a:pPr>
            <a:buFont typeface="Arial" panose="020B0604020202020204" pitchFamily="34" charset="0"/>
            <a:buChar char="•"/>
          </a:pPr>
          <a:r>
            <a:rPr lang="fr-FR" dirty="0"/>
            <a:t>Contacter le médecin du travail en cas de difficulté (qui pourra relayer auprès de la cellule PDP, Cap Emploi, le service social de la Carsat/MSA…)</a:t>
          </a:r>
        </a:p>
      </dgm:t>
    </dgm:pt>
    <dgm:pt modelId="{386D7B0B-EF93-6E47-8AA5-6E0AE421D443}" type="parTrans" cxnId="{A91D5CEF-E18D-864C-A856-1FFBFE69FB81}">
      <dgm:prSet/>
      <dgm:spPr/>
      <dgm:t>
        <a:bodyPr/>
        <a:lstStyle/>
        <a:p>
          <a:endParaRPr lang="fr-FR"/>
        </a:p>
      </dgm:t>
    </dgm:pt>
    <dgm:pt modelId="{0340E8F2-631F-0542-9C6B-46AC76D96870}" type="sibTrans" cxnId="{A91D5CEF-E18D-864C-A856-1FFBFE69FB81}">
      <dgm:prSet/>
      <dgm:spPr/>
      <dgm:t>
        <a:bodyPr/>
        <a:lstStyle/>
        <a:p>
          <a:endParaRPr lang="fr-FR"/>
        </a:p>
      </dgm:t>
    </dgm:pt>
    <dgm:pt modelId="{65F44B77-2B26-6949-BA96-2870CEEE278A}" type="pres">
      <dgm:prSet presAssocID="{A2835A58-D839-3442-B4D3-292E3892BB70}" presName="linear" presStyleCnt="0">
        <dgm:presLayoutVars>
          <dgm:animLvl val="lvl"/>
          <dgm:resizeHandles val="exact"/>
        </dgm:presLayoutVars>
      </dgm:prSet>
      <dgm:spPr/>
    </dgm:pt>
    <dgm:pt modelId="{88DD19AD-5155-A64B-9418-DAA79A97E5C4}" type="pres">
      <dgm:prSet presAssocID="{FD957FB8-D7CA-D049-A842-3F2259D82163}" presName="parentText" presStyleLbl="node1" presStyleIdx="0" presStyleCnt="2">
        <dgm:presLayoutVars>
          <dgm:chMax val="0"/>
          <dgm:bulletEnabled val="1"/>
        </dgm:presLayoutVars>
      </dgm:prSet>
      <dgm:spPr/>
    </dgm:pt>
    <dgm:pt modelId="{8F61BCAC-1FB7-184F-ADE1-8AFBFE724060}" type="pres">
      <dgm:prSet presAssocID="{FD957FB8-D7CA-D049-A842-3F2259D82163}" presName="childText" presStyleLbl="revTx" presStyleIdx="0" presStyleCnt="2">
        <dgm:presLayoutVars>
          <dgm:bulletEnabled val="1"/>
        </dgm:presLayoutVars>
      </dgm:prSet>
      <dgm:spPr/>
    </dgm:pt>
    <dgm:pt modelId="{C1F471EA-9F6B-CD43-96F0-2CBD566201EA}" type="pres">
      <dgm:prSet presAssocID="{6856BAF7-4504-2B48-8CFC-3A6E9F068778}" presName="parentText" presStyleLbl="node1" presStyleIdx="1" presStyleCnt="2">
        <dgm:presLayoutVars>
          <dgm:chMax val="0"/>
          <dgm:bulletEnabled val="1"/>
        </dgm:presLayoutVars>
      </dgm:prSet>
      <dgm:spPr/>
    </dgm:pt>
    <dgm:pt modelId="{09BF0FA3-2B59-414F-AD02-6921896632DF}" type="pres">
      <dgm:prSet presAssocID="{6856BAF7-4504-2B48-8CFC-3A6E9F068778}" presName="childText" presStyleLbl="revTx" presStyleIdx="1" presStyleCnt="2">
        <dgm:presLayoutVars>
          <dgm:bulletEnabled val="1"/>
        </dgm:presLayoutVars>
      </dgm:prSet>
      <dgm:spPr/>
    </dgm:pt>
  </dgm:ptLst>
  <dgm:cxnLst>
    <dgm:cxn modelId="{2355AB08-7796-F94E-AB02-43C22004675E}" srcId="{FD957FB8-D7CA-D049-A842-3F2259D82163}" destId="{DEFCC083-7B93-C746-8D71-84F2248BB3A1}" srcOrd="2" destOrd="0" parTransId="{5D2C085D-6920-4A41-BEC5-FBC1A2D98327}" sibTransId="{97D25C8E-588A-EA47-A0B1-36F7576D6741}"/>
    <dgm:cxn modelId="{FC297C0C-1031-584C-8127-CCAF0026C3AD}" type="presOf" srcId="{A2835A58-D839-3442-B4D3-292E3892BB70}" destId="{65F44B77-2B26-6949-BA96-2870CEEE278A}" srcOrd="0" destOrd="0" presId="urn:microsoft.com/office/officeart/2005/8/layout/vList2"/>
    <dgm:cxn modelId="{40D06810-02C1-7A4D-8C4D-2298CD43DF4C}" type="presOf" srcId="{943BA4E3-3B71-A74A-9AB4-BC2AD6812519}" destId="{8F61BCAC-1FB7-184F-ADE1-8AFBFE724060}" srcOrd="0" destOrd="0" presId="urn:microsoft.com/office/officeart/2005/8/layout/vList2"/>
    <dgm:cxn modelId="{136FC312-8F74-6840-9354-D1E288D33F18}" srcId="{6856BAF7-4504-2B48-8CFC-3A6E9F068778}" destId="{43D95C40-875B-974C-AA4C-EEFDD0AEA8C0}" srcOrd="3" destOrd="0" parTransId="{46123751-D833-3C46-B3AC-5F5BFEC27C7C}" sibTransId="{C732D000-B4EB-9445-B635-C5D7D091F13C}"/>
    <dgm:cxn modelId="{EB229917-012E-C14A-8DB7-49B5E024A1AD}" type="presOf" srcId="{9E4B809F-334C-354A-BD60-892E6706BBA6}" destId="{09BF0FA3-2B59-414F-AD02-6921896632DF}" srcOrd="0" destOrd="4" presId="urn:microsoft.com/office/officeart/2005/8/layout/vList2"/>
    <dgm:cxn modelId="{CB4A5024-AD31-6443-BA7C-B5BFC0420C8F}" type="presOf" srcId="{43D95C40-875B-974C-AA4C-EEFDD0AEA8C0}" destId="{09BF0FA3-2B59-414F-AD02-6921896632DF}" srcOrd="0" destOrd="3" presId="urn:microsoft.com/office/officeart/2005/8/layout/vList2"/>
    <dgm:cxn modelId="{2C6A8134-88AB-DC4B-9745-A2C5571AA960}" srcId="{FD957FB8-D7CA-D049-A842-3F2259D82163}" destId="{34FE7E3E-4E69-D74A-AD87-1F665E6BB31F}" srcOrd="4" destOrd="0" parTransId="{3D2FB9DF-BC30-6949-9BAD-F9B2AF689FC2}" sibTransId="{5A46B062-AF15-2047-A779-13EE1B53874A}"/>
    <dgm:cxn modelId="{50581842-50B4-F34C-8214-8A6A4D53C86E}" srcId="{FD957FB8-D7CA-D049-A842-3F2259D82163}" destId="{943BA4E3-3B71-A74A-9AB4-BC2AD6812519}" srcOrd="0" destOrd="0" parTransId="{22FEAF38-51B0-464D-8F31-CE9CDE21E3A1}" sibTransId="{E39C8FB8-ADA6-3749-9DE2-0D3B26E3317E}"/>
    <dgm:cxn modelId="{F0B80251-069D-2449-BEF7-01FCD4769585}" type="presOf" srcId="{C34A88A0-E56D-824C-8731-73D2E005B12E}" destId="{09BF0FA3-2B59-414F-AD02-6921896632DF}" srcOrd="0" destOrd="2" presId="urn:microsoft.com/office/officeart/2005/8/layout/vList2"/>
    <dgm:cxn modelId="{B6FD8563-E82E-1D4F-9CB1-81C995ACFD58}" type="presOf" srcId="{6856BAF7-4504-2B48-8CFC-3A6E9F068778}" destId="{C1F471EA-9F6B-CD43-96F0-2CBD566201EA}" srcOrd="0" destOrd="0" presId="urn:microsoft.com/office/officeart/2005/8/layout/vList2"/>
    <dgm:cxn modelId="{E9F6D268-00FE-6946-8FDC-EB9B8DD8587B}" srcId="{A2835A58-D839-3442-B4D3-292E3892BB70}" destId="{6856BAF7-4504-2B48-8CFC-3A6E9F068778}" srcOrd="1" destOrd="0" parTransId="{347A1D14-44BB-C04C-BE42-E5F62427737E}" sibTransId="{D85B87A2-0D31-1949-B4C0-FAB373CCA778}"/>
    <dgm:cxn modelId="{417A896A-7B6F-F648-8452-838ABE7F0C44}" srcId="{FD957FB8-D7CA-D049-A842-3F2259D82163}" destId="{CBC076F4-7DDA-3A43-8D77-AD7B1D8C6036}" srcOrd="1" destOrd="0" parTransId="{4B6EDD80-B263-9A43-8FA2-516D692DAB49}" sibTransId="{96963E96-14CF-694F-9244-7E29D84565C7}"/>
    <dgm:cxn modelId="{64D94397-4E3B-0441-A048-8F01BF435684}" type="presOf" srcId="{CBC076F4-7DDA-3A43-8D77-AD7B1D8C6036}" destId="{8F61BCAC-1FB7-184F-ADE1-8AFBFE724060}" srcOrd="0" destOrd="1" presId="urn:microsoft.com/office/officeart/2005/8/layout/vList2"/>
    <dgm:cxn modelId="{A04D43B6-59E6-F44C-A1A5-A17459A122A6}" srcId="{6856BAF7-4504-2B48-8CFC-3A6E9F068778}" destId="{C34A88A0-E56D-824C-8731-73D2E005B12E}" srcOrd="2" destOrd="0" parTransId="{E6FBFBB5-DF9D-B847-B95F-BF9FE4C34422}" sibTransId="{7082EEF0-59D8-AF44-85AD-FBB78D2CF963}"/>
    <dgm:cxn modelId="{5D5D79BE-F926-AD45-9D00-825519E7D2AB}" type="presOf" srcId="{94BD90B6-17B1-DB4B-8729-0A1D09D909EF}" destId="{8F61BCAC-1FB7-184F-ADE1-8AFBFE724060}" srcOrd="0" destOrd="3" presId="urn:microsoft.com/office/officeart/2005/8/layout/vList2"/>
    <dgm:cxn modelId="{8918F8BF-763D-BB49-921D-EEB8C58E6B16}" type="presOf" srcId="{34FE7E3E-4E69-D74A-AD87-1F665E6BB31F}" destId="{8F61BCAC-1FB7-184F-ADE1-8AFBFE724060}" srcOrd="0" destOrd="4" presId="urn:microsoft.com/office/officeart/2005/8/layout/vList2"/>
    <dgm:cxn modelId="{AA599EC1-0BCC-D047-8D4C-049C2DC3D088}" type="presOf" srcId="{DEFCC083-7B93-C746-8D71-84F2248BB3A1}" destId="{8F61BCAC-1FB7-184F-ADE1-8AFBFE724060}" srcOrd="0" destOrd="2" presId="urn:microsoft.com/office/officeart/2005/8/layout/vList2"/>
    <dgm:cxn modelId="{2E8EEFC2-CBAD-6944-9B5D-A05A0B0D6195}" srcId="{A2835A58-D839-3442-B4D3-292E3892BB70}" destId="{FD957FB8-D7CA-D049-A842-3F2259D82163}" srcOrd="0" destOrd="0" parTransId="{7B645D1F-70BF-7A44-BD90-773A7B388F43}" sibTransId="{699E6B57-BDA1-4646-A969-7F7E9C98ADDC}"/>
    <dgm:cxn modelId="{28D016CA-74E9-B24E-932B-BC79D22280EA}" type="presOf" srcId="{FD957FB8-D7CA-D049-A842-3F2259D82163}" destId="{88DD19AD-5155-A64B-9418-DAA79A97E5C4}" srcOrd="0" destOrd="0" presId="urn:microsoft.com/office/officeart/2005/8/layout/vList2"/>
    <dgm:cxn modelId="{F0B93FCA-695D-A949-BB73-894DEDF52FD0}" srcId="{6856BAF7-4504-2B48-8CFC-3A6E9F068778}" destId="{9E4B809F-334C-354A-BD60-892E6706BBA6}" srcOrd="4" destOrd="0" parTransId="{0C0BCD6C-EE8F-EA49-B0C6-22C799808650}" sibTransId="{C6B96FFC-0E34-F74B-9227-B62DC6E81E57}"/>
    <dgm:cxn modelId="{B7B56DCC-5E16-7241-A24C-C293E8A8ECDA}" srcId="{6856BAF7-4504-2B48-8CFC-3A6E9F068778}" destId="{BAC45019-4077-AA47-B3A4-19F8C05FA426}" srcOrd="1" destOrd="0" parTransId="{98B2F410-070F-0D4F-99A7-AC3EE307E0C0}" sibTransId="{8E4A23B4-1061-3943-99C3-FDB562735344}"/>
    <dgm:cxn modelId="{3C73AECF-927C-C84D-BDAB-FB13E5972C51}" srcId="{6856BAF7-4504-2B48-8CFC-3A6E9F068778}" destId="{5BA906A3-90B7-F543-9C61-80CDA9B34923}" srcOrd="0" destOrd="0" parTransId="{E873CF1B-73F9-5547-92DF-852787C3C3BC}" sibTransId="{0E9B9A9D-7BB7-BA41-B7CF-2EC51B732EA6}"/>
    <dgm:cxn modelId="{C37C26EE-330B-1941-9320-7592F9BAEE10}" type="presOf" srcId="{6B765683-31FB-2442-A431-0D33CB5C8849}" destId="{09BF0FA3-2B59-414F-AD02-6921896632DF}" srcOrd="0" destOrd="5" presId="urn:microsoft.com/office/officeart/2005/8/layout/vList2"/>
    <dgm:cxn modelId="{A91D5CEF-E18D-864C-A856-1FFBFE69FB81}" srcId="{6856BAF7-4504-2B48-8CFC-3A6E9F068778}" destId="{6B765683-31FB-2442-A431-0D33CB5C8849}" srcOrd="5" destOrd="0" parTransId="{386D7B0B-EF93-6E47-8AA5-6E0AE421D443}" sibTransId="{0340E8F2-631F-0542-9C6B-46AC76D96870}"/>
    <dgm:cxn modelId="{4BD3A5F2-D297-7249-ADBC-4E929CC93EBF}" type="presOf" srcId="{5BA906A3-90B7-F543-9C61-80CDA9B34923}" destId="{09BF0FA3-2B59-414F-AD02-6921896632DF}" srcOrd="0" destOrd="0" presId="urn:microsoft.com/office/officeart/2005/8/layout/vList2"/>
    <dgm:cxn modelId="{6E50EFF5-BDC1-BE48-938B-B2EB025D930D}" srcId="{FD957FB8-D7CA-D049-A842-3F2259D82163}" destId="{94BD90B6-17B1-DB4B-8729-0A1D09D909EF}" srcOrd="3" destOrd="0" parTransId="{13F3895D-C234-B242-9025-F163934F68C9}" sibTransId="{F0A2B2FA-10B7-2841-8867-495FD5AC9045}"/>
    <dgm:cxn modelId="{72F913FF-A389-0347-8EE1-0FDA55E042C7}" type="presOf" srcId="{BAC45019-4077-AA47-B3A4-19F8C05FA426}" destId="{09BF0FA3-2B59-414F-AD02-6921896632DF}" srcOrd="0" destOrd="1" presId="urn:microsoft.com/office/officeart/2005/8/layout/vList2"/>
    <dgm:cxn modelId="{EB7B93D6-6E20-2E40-8139-97217A764889}" type="presParOf" srcId="{65F44B77-2B26-6949-BA96-2870CEEE278A}" destId="{88DD19AD-5155-A64B-9418-DAA79A97E5C4}" srcOrd="0" destOrd="0" presId="urn:microsoft.com/office/officeart/2005/8/layout/vList2"/>
    <dgm:cxn modelId="{40467095-D43F-924F-9415-07A39CB57529}" type="presParOf" srcId="{65F44B77-2B26-6949-BA96-2870CEEE278A}" destId="{8F61BCAC-1FB7-184F-ADE1-8AFBFE724060}" srcOrd="1" destOrd="0" presId="urn:microsoft.com/office/officeart/2005/8/layout/vList2"/>
    <dgm:cxn modelId="{260EDAF5-CC18-DD45-9121-8BD234A17D3B}" type="presParOf" srcId="{65F44B77-2B26-6949-BA96-2870CEEE278A}" destId="{C1F471EA-9F6B-CD43-96F0-2CBD566201EA}" srcOrd="2" destOrd="0" presId="urn:microsoft.com/office/officeart/2005/8/layout/vList2"/>
    <dgm:cxn modelId="{6FD3BE5E-5844-7D4D-89DD-74C5B4A5F02F}" type="presParOf" srcId="{65F44B77-2B26-6949-BA96-2870CEEE278A}" destId="{09BF0FA3-2B59-414F-AD02-6921896632DF}"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2835A58-D839-3442-B4D3-292E3892BB70}"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fr-FR"/>
        </a:p>
      </dgm:t>
    </dgm:pt>
    <dgm:pt modelId="{FD957FB8-D7CA-D049-A842-3F2259D82163}">
      <dgm:prSet phldrT="[Texte]" custT="1"/>
      <dgm:spPr/>
      <dgm:t>
        <a:bodyPr/>
        <a:lstStyle/>
        <a:p>
          <a:r>
            <a:rPr lang="fr-FR" sz="2000" dirty="0"/>
            <a:t>Réalisation d’inspection et de visites </a:t>
          </a:r>
        </a:p>
      </dgm:t>
    </dgm:pt>
    <dgm:pt modelId="{7B645D1F-70BF-7A44-BD90-773A7B388F43}" type="parTrans" cxnId="{2E8EEFC2-CBAD-6944-9B5D-A05A0B0D6195}">
      <dgm:prSet/>
      <dgm:spPr/>
      <dgm:t>
        <a:bodyPr/>
        <a:lstStyle/>
        <a:p>
          <a:endParaRPr lang="fr-FR" sz="2000"/>
        </a:p>
      </dgm:t>
    </dgm:pt>
    <dgm:pt modelId="{699E6B57-BDA1-4646-A969-7F7E9C98ADDC}" type="sibTrans" cxnId="{2E8EEFC2-CBAD-6944-9B5D-A05A0B0D6195}">
      <dgm:prSet/>
      <dgm:spPr/>
      <dgm:t>
        <a:bodyPr/>
        <a:lstStyle/>
        <a:p>
          <a:endParaRPr lang="fr-FR" sz="2000"/>
        </a:p>
      </dgm:t>
    </dgm:pt>
    <dgm:pt modelId="{943BA4E3-3B71-A74A-9AB4-BC2AD6812519}">
      <dgm:prSet phldrT="[Texte]" custT="1"/>
      <dgm:spPr/>
      <dgm:t>
        <a:bodyPr/>
        <a:lstStyle/>
        <a:p>
          <a:pPr>
            <a:buFont typeface="Arial" panose="020B0604020202020204" pitchFamily="34" charset="0"/>
            <a:buChar char="•"/>
          </a:pPr>
          <a:r>
            <a:rPr lang="fr-FR" sz="1600" dirty="0"/>
            <a:t>Favoriser les visites et enquêtes communes élus/direction</a:t>
          </a:r>
        </a:p>
      </dgm:t>
    </dgm:pt>
    <dgm:pt modelId="{22FEAF38-51B0-464D-8F31-CE9CDE21E3A1}" type="parTrans" cxnId="{50581842-50B4-F34C-8214-8A6A4D53C86E}">
      <dgm:prSet/>
      <dgm:spPr/>
      <dgm:t>
        <a:bodyPr/>
        <a:lstStyle/>
        <a:p>
          <a:endParaRPr lang="fr-FR" sz="2000"/>
        </a:p>
      </dgm:t>
    </dgm:pt>
    <dgm:pt modelId="{E39C8FB8-ADA6-3749-9DE2-0D3B26E3317E}" type="sibTrans" cxnId="{50581842-50B4-F34C-8214-8A6A4D53C86E}">
      <dgm:prSet/>
      <dgm:spPr/>
      <dgm:t>
        <a:bodyPr/>
        <a:lstStyle/>
        <a:p>
          <a:endParaRPr lang="fr-FR" sz="2000"/>
        </a:p>
      </dgm:t>
    </dgm:pt>
    <dgm:pt modelId="{6856BAF7-4504-2B48-8CFC-3A6E9F068778}">
      <dgm:prSet phldrT="[Texte]" custT="1"/>
      <dgm:spPr/>
      <dgm:t>
        <a:bodyPr/>
        <a:lstStyle/>
        <a:p>
          <a:r>
            <a:rPr lang="fr-FR" sz="2000" dirty="0"/>
            <a:t>Exploitation des informations de la base de données économiques, sociales et environnementales </a:t>
          </a:r>
        </a:p>
      </dgm:t>
    </dgm:pt>
    <dgm:pt modelId="{347A1D14-44BB-C04C-BE42-E5F62427737E}" type="parTrans" cxnId="{E9F6D268-00FE-6946-8FDC-EB9B8DD8587B}">
      <dgm:prSet/>
      <dgm:spPr/>
      <dgm:t>
        <a:bodyPr/>
        <a:lstStyle/>
        <a:p>
          <a:endParaRPr lang="fr-FR" sz="2000"/>
        </a:p>
      </dgm:t>
    </dgm:pt>
    <dgm:pt modelId="{D85B87A2-0D31-1949-B4C0-FAB373CCA778}" type="sibTrans" cxnId="{E9F6D268-00FE-6946-8FDC-EB9B8DD8587B}">
      <dgm:prSet/>
      <dgm:spPr/>
      <dgm:t>
        <a:bodyPr/>
        <a:lstStyle/>
        <a:p>
          <a:endParaRPr lang="fr-FR" sz="2000"/>
        </a:p>
      </dgm:t>
    </dgm:pt>
    <dgm:pt modelId="{5BA906A3-90B7-F543-9C61-80CDA9B34923}">
      <dgm:prSet phldrT="[Texte]" custT="1"/>
      <dgm:spPr/>
      <dgm:t>
        <a:bodyPr/>
        <a:lstStyle/>
        <a:p>
          <a:pPr>
            <a:buFont typeface="Arial" panose="020B0604020202020204" pitchFamily="34" charset="0"/>
            <a:buChar char="•"/>
          </a:pPr>
          <a:r>
            <a:rPr lang="fr-FR" sz="1600" dirty="0"/>
            <a:t>S’assurer de la pertinence des indicateurs permettant d’éclairer la problématique de PDP (exemples : handicap, AT/MP, absentéisme, inaptitude, reclassement ; caractériser les populations concernées si nécessaire (âge, sexe, métiers, etc.)) ; voir la faisabilité de décliner l’ensemble des indicateurs pour la population des bénéficiaires de l’obligation d’emploi des travailleurs handicapés</a:t>
          </a:r>
        </a:p>
      </dgm:t>
    </dgm:pt>
    <dgm:pt modelId="{E873CF1B-73F9-5547-92DF-852787C3C3BC}" type="parTrans" cxnId="{3C73AECF-927C-C84D-BDAB-FB13E5972C51}">
      <dgm:prSet/>
      <dgm:spPr/>
      <dgm:t>
        <a:bodyPr/>
        <a:lstStyle/>
        <a:p>
          <a:endParaRPr lang="fr-FR" sz="2000"/>
        </a:p>
      </dgm:t>
    </dgm:pt>
    <dgm:pt modelId="{0E9B9A9D-7BB7-BA41-B7CF-2EC51B732EA6}" type="sibTrans" cxnId="{3C73AECF-927C-C84D-BDAB-FB13E5972C51}">
      <dgm:prSet/>
      <dgm:spPr/>
      <dgm:t>
        <a:bodyPr/>
        <a:lstStyle/>
        <a:p>
          <a:endParaRPr lang="fr-FR" sz="2000"/>
        </a:p>
      </dgm:t>
    </dgm:pt>
    <dgm:pt modelId="{92E29924-0B96-014C-9E7A-01D29F369850}">
      <dgm:prSet custT="1"/>
      <dgm:spPr/>
      <dgm:t>
        <a:bodyPr/>
        <a:lstStyle/>
        <a:p>
          <a:pPr>
            <a:buFont typeface="Arial" panose="020B0604020202020204" pitchFamily="34" charset="0"/>
            <a:buChar char="•"/>
          </a:pPr>
          <a:r>
            <a:rPr lang="fr-FR" sz="1600" dirty="0"/>
            <a:t>Mobiliser des personnes ressources selon le thème ou le lieu de la visite (encadrement concerné, responsable maintenance, etc.)</a:t>
          </a:r>
        </a:p>
      </dgm:t>
    </dgm:pt>
    <dgm:pt modelId="{FA7E1F36-D750-6D41-A7CC-FC2EC81085E9}" type="parTrans" cxnId="{E60B77CE-B570-3748-B1B4-A872839E72E1}">
      <dgm:prSet/>
      <dgm:spPr/>
      <dgm:t>
        <a:bodyPr/>
        <a:lstStyle/>
        <a:p>
          <a:endParaRPr lang="fr-FR" sz="2000"/>
        </a:p>
      </dgm:t>
    </dgm:pt>
    <dgm:pt modelId="{CC9DCFF7-3077-4F41-BD29-DD32DE40CD70}" type="sibTrans" cxnId="{E60B77CE-B570-3748-B1B4-A872839E72E1}">
      <dgm:prSet/>
      <dgm:spPr/>
      <dgm:t>
        <a:bodyPr/>
        <a:lstStyle/>
        <a:p>
          <a:endParaRPr lang="fr-FR" sz="2000"/>
        </a:p>
      </dgm:t>
    </dgm:pt>
    <dgm:pt modelId="{D55DD87B-7FB4-3446-8577-099C1F209EC4}">
      <dgm:prSet custT="1"/>
      <dgm:spPr/>
      <dgm:t>
        <a:bodyPr/>
        <a:lstStyle/>
        <a:p>
          <a:pPr>
            <a:buFont typeface="Arial" panose="020B0604020202020204" pitchFamily="34" charset="0"/>
            <a:buChar char="•"/>
          </a:pPr>
          <a:r>
            <a:rPr lang="fr-FR" sz="1600" dirty="0"/>
            <a:t>Informer les personnes concernées par la visite/enquête quelques jours avant afin qu’ils puissent se préparer, remonter des questions, etc.</a:t>
          </a:r>
        </a:p>
      </dgm:t>
    </dgm:pt>
    <dgm:pt modelId="{072518D4-2862-0345-9555-83BE0B328580}" type="parTrans" cxnId="{978AED99-602C-CA4F-A42D-4591930917F8}">
      <dgm:prSet/>
      <dgm:spPr/>
      <dgm:t>
        <a:bodyPr/>
        <a:lstStyle/>
        <a:p>
          <a:endParaRPr lang="fr-FR" sz="2000"/>
        </a:p>
      </dgm:t>
    </dgm:pt>
    <dgm:pt modelId="{C15E1B13-6D0E-494F-9116-F54AA3F83D81}" type="sibTrans" cxnId="{978AED99-602C-CA4F-A42D-4591930917F8}">
      <dgm:prSet/>
      <dgm:spPr/>
      <dgm:t>
        <a:bodyPr/>
        <a:lstStyle/>
        <a:p>
          <a:endParaRPr lang="fr-FR" sz="2000"/>
        </a:p>
      </dgm:t>
    </dgm:pt>
    <dgm:pt modelId="{4F3A2972-C99C-3B48-9803-57D0294590E0}">
      <dgm:prSet custT="1"/>
      <dgm:spPr/>
      <dgm:t>
        <a:bodyPr/>
        <a:lstStyle/>
        <a:p>
          <a:pPr>
            <a:buFont typeface="Arial" panose="020B0604020202020204" pitchFamily="34" charset="0"/>
            <a:buChar char="•"/>
          </a:pPr>
          <a:r>
            <a:rPr lang="fr-FR" sz="1600" dirty="0"/>
            <a:t>Questionner les salariés concernés (se présenter au préalable, expliquer l’objectif de la visite, rendre compte des constats et des suites) ; observer ; s’appuyer sur des informations complémentaires si nécessaire</a:t>
          </a:r>
        </a:p>
      </dgm:t>
    </dgm:pt>
    <dgm:pt modelId="{AFB763DB-7ADF-A649-8EE1-A84F40DAD9E6}" type="parTrans" cxnId="{6D559224-29B9-6547-AF92-725CA2234C8A}">
      <dgm:prSet/>
      <dgm:spPr/>
      <dgm:t>
        <a:bodyPr/>
        <a:lstStyle/>
        <a:p>
          <a:endParaRPr lang="fr-FR" sz="2000"/>
        </a:p>
      </dgm:t>
    </dgm:pt>
    <dgm:pt modelId="{9DBB48CB-3944-924C-89D7-4C8A2F0D9AAB}" type="sibTrans" cxnId="{6D559224-29B9-6547-AF92-725CA2234C8A}">
      <dgm:prSet/>
      <dgm:spPr/>
      <dgm:t>
        <a:bodyPr/>
        <a:lstStyle/>
        <a:p>
          <a:endParaRPr lang="fr-FR" sz="2000"/>
        </a:p>
      </dgm:t>
    </dgm:pt>
    <dgm:pt modelId="{7CD03AB7-15E5-5F49-BF0B-0CDFDE65BCBE}">
      <dgm:prSet custT="1"/>
      <dgm:spPr/>
      <dgm:t>
        <a:bodyPr/>
        <a:lstStyle/>
        <a:p>
          <a:pPr>
            <a:buFont typeface="Arial" panose="020B0604020202020204" pitchFamily="34" charset="0"/>
            <a:buNone/>
          </a:pPr>
          <a:r>
            <a:rPr lang="fr-FR" sz="1600" dirty="0"/>
            <a:t>À noter : il est important de suivre les actions mises en œuvre lors de la réunion de CSE/CSSCT suivante (ou lors d’une réunion extraordinaire si la situation est urgente)</a:t>
          </a:r>
        </a:p>
      </dgm:t>
    </dgm:pt>
    <dgm:pt modelId="{1D77FA50-48CB-9849-B97A-50B2C4728089}" type="parTrans" cxnId="{231A97C9-2F80-FA4F-80A3-214D3AE44FB4}">
      <dgm:prSet/>
      <dgm:spPr/>
      <dgm:t>
        <a:bodyPr/>
        <a:lstStyle/>
        <a:p>
          <a:endParaRPr lang="fr-FR" sz="2000"/>
        </a:p>
      </dgm:t>
    </dgm:pt>
    <dgm:pt modelId="{2C504DE0-FAA9-1049-A2F3-FB727562E9C8}" type="sibTrans" cxnId="{231A97C9-2F80-FA4F-80A3-214D3AE44FB4}">
      <dgm:prSet/>
      <dgm:spPr/>
      <dgm:t>
        <a:bodyPr/>
        <a:lstStyle/>
        <a:p>
          <a:endParaRPr lang="fr-FR" sz="2000"/>
        </a:p>
      </dgm:t>
    </dgm:pt>
    <dgm:pt modelId="{315B1F34-D665-1946-98E7-9B30EA92CFD9}">
      <dgm:prSet custT="1"/>
      <dgm:spPr/>
      <dgm:t>
        <a:bodyPr/>
        <a:lstStyle/>
        <a:p>
          <a:pPr>
            <a:buFont typeface="Arial" panose="020B0604020202020204" pitchFamily="34" charset="0"/>
            <a:buChar char="•"/>
          </a:pPr>
          <a:r>
            <a:rPr lang="fr-FR" sz="1600" dirty="0"/>
            <a:t>S’assurer de disposer des informations sur la BDSE suffisamment en amont de la réunion de CSE afin de pouvoir réaliser un travail d’analyse préparatoire</a:t>
          </a:r>
        </a:p>
      </dgm:t>
    </dgm:pt>
    <dgm:pt modelId="{AAA169F9-900D-ED47-B8CF-B25CAA36D9C2}" type="parTrans" cxnId="{E72033C4-5C09-644A-B8F7-A3E16FB2D973}">
      <dgm:prSet/>
      <dgm:spPr/>
      <dgm:t>
        <a:bodyPr/>
        <a:lstStyle/>
        <a:p>
          <a:endParaRPr lang="fr-FR" sz="2000"/>
        </a:p>
      </dgm:t>
    </dgm:pt>
    <dgm:pt modelId="{20D7FBBE-BF5A-8841-A10C-009E672E83CD}" type="sibTrans" cxnId="{E72033C4-5C09-644A-B8F7-A3E16FB2D973}">
      <dgm:prSet/>
      <dgm:spPr/>
      <dgm:t>
        <a:bodyPr/>
        <a:lstStyle/>
        <a:p>
          <a:endParaRPr lang="fr-FR" sz="2000"/>
        </a:p>
      </dgm:t>
    </dgm:pt>
    <dgm:pt modelId="{E3C20509-9106-654D-8E61-6133A7895562}">
      <dgm:prSet custT="1"/>
      <dgm:spPr/>
      <dgm:t>
        <a:bodyPr/>
        <a:lstStyle/>
        <a:p>
          <a:pPr>
            <a:buFont typeface="Arial" panose="020B0604020202020204" pitchFamily="34" charset="0"/>
            <a:buChar char="•"/>
          </a:pPr>
          <a:r>
            <a:rPr lang="fr-FR" sz="1600" dirty="0"/>
            <a:t>S’appuyer sur l’expertise du médecin du travail pour la lecture des données, si nécessaire</a:t>
          </a:r>
        </a:p>
      </dgm:t>
    </dgm:pt>
    <dgm:pt modelId="{1472F9E4-4BB5-964E-943A-68943F41E165}" type="parTrans" cxnId="{DEF41EBC-5BC1-C54A-8B42-E8B88C40AE0E}">
      <dgm:prSet/>
      <dgm:spPr/>
      <dgm:t>
        <a:bodyPr/>
        <a:lstStyle/>
        <a:p>
          <a:endParaRPr lang="fr-FR" sz="2000"/>
        </a:p>
      </dgm:t>
    </dgm:pt>
    <dgm:pt modelId="{DBF35B2E-0C28-6A46-96F7-78F06E51F441}" type="sibTrans" cxnId="{DEF41EBC-5BC1-C54A-8B42-E8B88C40AE0E}">
      <dgm:prSet/>
      <dgm:spPr/>
      <dgm:t>
        <a:bodyPr/>
        <a:lstStyle/>
        <a:p>
          <a:endParaRPr lang="fr-FR" sz="2000"/>
        </a:p>
      </dgm:t>
    </dgm:pt>
    <dgm:pt modelId="{931ECDA4-48B2-E345-908E-2C3823C518E1}">
      <dgm:prSet custT="1"/>
      <dgm:spPr/>
      <dgm:t>
        <a:bodyPr/>
        <a:lstStyle/>
        <a:p>
          <a:pPr>
            <a:buFont typeface="Arial" panose="020B0604020202020204" pitchFamily="34" charset="0"/>
            <a:buChar char="•"/>
          </a:pPr>
          <a:r>
            <a:rPr lang="fr-FR" sz="1600" dirty="0"/>
            <a:t>Faire le lien entre les indicateurs, leurs évolutions dans le temps, les compléter si nécessaire avec des données qualitatives (analyse sur le terrain, entretiens, etc.)</a:t>
          </a:r>
        </a:p>
      </dgm:t>
    </dgm:pt>
    <dgm:pt modelId="{29501A7D-E717-B449-B51C-03DB2A25F810}" type="parTrans" cxnId="{2A6999A8-6B9F-0942-A90F-AFF438B15AAF}">
      <dgm:prSet/>
      <dgm:spPr/>
      <dgm:t>
        <a:bodyPr/>
        <a:lstStyle/>
        <a:p>
          <a:endParaRPr lang="fr-FR" sz="2000"/>
        </a:p>
      </dgm:t>
    </dgm:pt>
    <dgm:pt modelId="{DDB237AE-3715-3F42-898A-BE47EDEA9891}" type="sibTrans" cxnId="{2A6999A8-6B9F-0942-A90F-AFF438B15AAF}">
      <dgm:prSet/>
      <dgm:spPr/>
      <dgm:t>
        <a:bodyPr/>
        <a:lstStyle/>
        <a:p>
          <a:endParaRPr lang="fr-FR" sz="2000"/>
        </a:p>
      </dgm:t>
    </dgm:pt>
    <dgm:pt modelId="{988A6935-C0C1-DD46-8428-E24F64F4337F}">
      <dgm:prSet custT="1"/>
      <dgm:spPr/>
      <dgm:t>
        <a:bodyPr/>
        <a:lstStyle/>
        <a:p>
          <a:pPr>
            <a:buFont typeface="Arial" panose="020B0604020202020204" pitchFamily="34" charset="0"/>
            <a:buChar char="•"/>
          </a:pPr>
          <a:r>
            <a:rPr lang="fr-FR" sz="1600" dirty="0"/>
            <a:t>Élaborer des hypothèses permettant de cibler des populations et des actions de PDP</a:t>
          </a:r>
        </a:p>
      </dgm:t>
    </dgm:pt>
    <dgm:pt modelId="{09B4F1D6-DEA0-3C45-ADA4-194F9A28DC52}" type="parTrans" cxnId="{55E249FB-7C3E-3D4C-A6EC-67E906033855}">
      <dgm:prSet/>
      <dgm:spPr/>
      <dgm:t>
        <a:bodyPr/>
        <a:lstStyle/>
        <a:p>
          <a:endParaRPr lang="fr-FR" sz="2000"/>
        </a:p>
      </dgm:t>
    </dgm:pt>
    <dgm:pt modelId="{9BE9C0D2-F767-A84E-8EB6-527D5678CB6C}" type="sibTrans" cxnId="{55E249FB-7C3E-3D4C-A6EC-67E906033855}">
      <dgm:prSet/>
      <dgm:spPr/>
      <dgm:t>
        <a:bodyPr/>
        <a:lstStyle/>
        <a:p>
          <a:endParaRPr lang="fr-FR" sz="2000"/>
        </a:p>
      </dgm:t>
    </dgm:pt>
    <dgm:pt modelId="{6BFED52F-D1BC-9D4B-A9FD-87FEB5101185}">
      <dgm:prSet custT="1"/>
      <dgm:spPr/>
      <dgm:t>
        <a:bodyPr/>
        <a:lstStyle/>
        <a:p>
          <a:pPr>
            <a:buFont typeface="Arial" panose="020B0604020202020204" pitchFamily="34" charset="0"/>
            <a:buChar char="•"/>
          </a:pPr>
          <a:r>
            <a:rPr lang="fr-FR" sz="1600" dirty="0"/>
            <a:t>Réaliser un plan d’actions (intégration dans le PAPRIPACT) et le suivre en réunion de CSE</a:t>
          </a:r>
        </a:p>
      </dgm:t>
    </dgm:pt>
    <dgm:pt modelId="{869F5797-9926-FA45-B026-1688BD38AC82}" type="parTrans" cxnId="{F66044B0-8506-CF48-8204-D855434BF845}">
      <dgm:prSet/>
      <dgm:spPr/>
      <dgm:t>
        <a:bodyPr/>
        <a:lstStyle/>
        <a:p>
          <a:endParaRPr lang="fr-FR" sz="2000"/>
        </a:p>
      </dgm:t>
    </dgm:pt>
    <dgm:pt modelId="{D46B8A9E-36EC-6449-8D0D-C6E0DA2C57EB}" type="sibTrans" cxnId="{F66044B0-8506-CF48-8204-D855434BF845}">
      <dgm:prSet/>
      <dgm:spPr/>
      <dgm:t>
        <a:bodyPr/>
        <a:lstStyle/>
        <a:p>
          <a:endParaRPr lang="fr-FR" sz="2000"/>
        </a:p>
      </dgm:t>
    </dgm:pt>
    <dgm:pt modelId="{5F2EA093-425A-D949-BDC5-14D57AF434B2}">
      <dgm:prSet custT="1"/>
      <dgm:spPr/>
      <dgm:t>
        <a:bodyPr/>
        <a:lstStyle/>
        <a:p>
          <a:pPr>
            <a:buFont typeface="Arial" panose="020B0604020202020204" pitchFamily="34" charset="0"/>
            <a:buNone/>
          </a:pPr>
          <a:r>
            <a:rPr lang="fr-FR" sz="1600" dirty="0"/>
            <a:t>À noter : se former à la lecture de la BDESE est un préalable pouvant s’avérer nécessaire</a:t>
          </a:r>
        </a:p>
      </dgm:t>
    </dgm:pt>
    <dgm:pt modelId="{9F62A371-8660-8442-B133-18AB239D792C}" type="parTrans" cxnId="{3FEFF888-8988-924E-BE2C-8C022E9A0DC2}">
      <dgm:prSet/>
      <dgm:spPr/>
      <dgm:t>
        <a:bodyPr/>
        <a:lstStyle/>
        <a:p>
          <a:endParaRPr lang="fr-FR" sz="2000"/>
        </a:p>
      </dgm:t>
    </dgm:pt>
    <dgm:pt modelId="{522A5C55-486A-FC44-ABE1-62B843C8FA3A}" type="sibTrans" cxnId="{3FEFF888-8988-924E-BE2C-8C022E9A0DC2}">
      <dgm:prSet/>
      <dgm:spPr/>
      <dgm:t>
        <a:bodyPr/>
        <a:lstStyle/>
        <a:p>
          <a:endParaRPr lang="fr-FR" sz="2000"/>
        </a:p>
      </dgm:t>
    </dgm:pt>
    <dgm:pt modelId="{65F44B77-2B26-6949-BA96-2870CEEE278A}" type="pres">
      <dgm:prSet presAssocID="{A2835A58-D839-3442-B4D3-292E3892BB70}" presName="linear" presStyleCnt="0">
        <dgm:presLayoutVars>
          <dgm:animLvl val="lvl"/>
          <dgm:resizeHandles val="exact"/>
        </dgm:presLayoutVars>
      </dgm:prSet>
      <dgm:spPr/>
    </dgm:pt>
    <dgm:pt modelId="{88DD19AD-5155-A64B-9418-DAA79A97E5C4}" type="pres">
      <dgm:prSet presAssocID="{FD957FB8-D7CA-D049-A842-3F2259D82163}" presName="parentText" presStyleLbl="node1" presStyleIdx="0" presStyleCnt="2">
        <dgm:presLayoutVars>
          <dgm:chMax val="0"/>
          <dgm:bulletEnabled val="1"/>
        </dgm:presLayoutVars>
      </dgm:prSet>
      <dgm:spPr/>
    </dgm:pt>
    <dgm:pt modelId="{8F61BCAC-1FB7-184F-ADE1-8AFBFE724060}" type="pres">
      <dgm:prSet presAssocID="{FD957FB8-D7CA-D049-A842-3F2259D82163}" presName="childText" presStyleLbl="revTx" presStyleIdx="0" presStyleCnt="2">
        <dgm:presLayoutVars>
          <dgm:bulletEnabled val="1"/>
        </dgm:presLayoutVars>
      </dgm:prSet>
      <dgm:spPr/>
    </dgm:pt>
    <dgm:pt modelId="{C1F471EA-9F6B-CD43-96F0-2CBD566201EA}" type="pres">
      <dgm:prSet presAssocID="{6856BAF7-4504-2B48-8CFC-3A6E9F068778}" presName="parentText" presStyleLbl="node1" presStyleIdx="1" presStyleCnt="2">
        <dgm:presLayoutVars>
          <dgm:chMax val="0"/>
          <dgm:bulletEnabled val="1"/>
        </dgm:presLayoutVars>
      </dgm:prSet>
      <dgm:spPr/>
    </dgm:pt>
    <dgm:pt modelId="{09BF0FA3-2B59-414F-AD02-6921896632DF}" type="pres">
      <dgm:prSet presAssocID="{6856BAF7-4504-2B48-8CFC-3A6E9F068778}" presName="childText" presStyleLbl="revTx" presStyleIdx="1" presStyleCnt="2">
        <dgm:presLayoutVars>
          <dgm:bulletEnabled val="1"/>
        </dgm:presLayoutVars>
      </dgm:prSet>
      <dgm:spPr/>
    </dgm:pt>
  </dgm:ptLst>
  <dgm:cxnLst>
    <dgm:cxn modelId="{FC297C0C-1031-584C-8127-CCAF0026C3AD}" type="presOf" srcId="{A2835A58-D839-3442-B4D3-292E3892BB70}" destId="{65F44B77-2B26-6949-BA96-2870CEEE278A}" srcOrd="0" destOrd="0" presId="urn:microsoft.com/office/officeart/2005/8/layout/vList2"/>
    <dgm:cxn modelId="{40D06810-02C1-7A4D-8C4D-2298CD43DF4C}" type="presOf" srcId="{943BA4E3-3B71-A74A-9AB4-BC2AD6812519}" destId="{8F61BCAC-1FB7-184F-ADE1-8AFBFE724060}" srcOrd="0" destOrd="0" presId="urn:microsoft.com/office/officeart/2005/8/layout/vList2"/>
    <dgm:cxn modelId="{6D559224-29B9-6547-AF92-725CA2234C8A}" srcId="{FD957FB8-D7CA-D049-A842-3F2259D82163}" destId="{4F3A2972-C99C-3B48-9803-57D0294590E0}" srcOrd="3" destOrd="0" parTransId="{AFB763DB-7ADF-A649-8EE1-A84F40DAD9E6}" sibTransId="{9DBB48CB-3944-924C-89D7-4C8A2F0D9AAB}"/>
    <dgm:cxn modelId="{01450135-AA71-A946-857C-5D91E23B26B3}" type="presOf" srcId="{5F2EA093-425A-D949-BDC5-14D57AF434B2}" destId="{09BF0FA3-2B59-414F-AD02-6921896632DF}" srcOrd="0" destOrd="6" presId="urn:microsoft.com/office/officeart/2005/8/layout/vList2"/>
    <dgm:cxn modelId="{28C00E3A-2BD7-924F-A787-64F3DA89D6FF}" type="presOf" srcId="{E3C20509-9106-654D-8E61-6133A7895562}" destId="{09BF0FA3-2B59-414F-AD02-6921896632DF}" srcOrd="0" destOrd="2" presId="urn:microsoft.com/office/officeart/2005/8/layout/vList2"/>
    <dgm:cxn modelId="{50581842-50B4-F34C-8214-8A6A4D53C86E}" srcId="{FD957FB8-D7CA-D049-A842-3F2259D82163}" destId="{943BA4E3-3B71-A74A-9AB4-BC2AD6812519}" srcOrd="0" destOrd="0" parTransId="{22FEAF38-51B0-464D-8F31-CE9CDE21E3A1}" sibTransId="{E39C8FB8-ADA6-3749-9DE2-0D3B26E3317E}"/>
    <dgm:cxn modelId="{81DAC045-CCED-8944-9DE6-108EBE292125}" type="presOf" srcId="{D55DD87B-7FB4-3446-8577-099C1F209EC4}" destId="{8F61BCAC-1FB7-184F-ADE1-8AFBFE724060}" srcOrd="0" destOrd="2" presId="urn:microsoft.com/office/officeart/2005/8/layout/vList2"/>
    <dgm:cxn modelId="{8F8F864C-D4F0-DD48-B11E-EB51379DD81A}" type="presOf" srcId="{7CD03AB7-15E5-5F49-BF0B-0CDFDE65BCBE}" destId="{8F61BCAC-1FB7-184F-ADE1-8AFBFE724060}" srcOrd="0" destOrd="4" presId="urn:microsoft.com/office/officeart/2005/8/layout/vList2"/>
    <dgm:cxn modelId="{A3B9E751-CF5E-6646-A4E2-3AF6F0040B33}" type="presOf" srcId="{931ECDA4-48B2-E345-908E-2C3823C518E1}" destId="{09BF0FA3-2B59-414F-AD02-6921896632DF}" srcOrd="0" destOrd="3" presId="urn:microsoft.com/office/officeart/2005/8/layout/vList2"/>
    <dgm:cxn modelId="{B6FD8563-E82E-1D4F-9CB1-81C995ACFD58}" type="presOf" srcId="{6856BAF7-4504-2B48-8CFC-3A6E9F068778}" destId="{C1F471EA-9F6B-CD43-96F0-2CBD566201EA}" srcOrd="0" destOrd="0" presId="urn:microsoft.com/office/officeart/2005/8/layout/vList2"/>
    <dgm:cxn modelId="{E9F6D268-00FE-6946-8FDC-EB9B8DD8587B}" srcId="{A2835A58-D839-3442-B4D3-292E3892BB70}" destId="{6856BAF7-4504-2B48-8CFC-3A6E9F068778}" srcOrd="1" destOrd="0" parTransId="{347A1D14-44BB-C04C-BE42-E5F62427737E}" sibTransId="{D85B87A2-0D31-1949-B4C0-FAB373CCA778}"/>
    <dgm:cxn modelId="{B6618E6C-F0A6-A94E-A7AF-7B5F6FDD76D0}" type="presOf" srcId="{315B1F34-D665-1946-98E7-9B30EA92CFD9}" destId="{09BF0FA3-2B59-414F-AD02-6921896632DF}" srcOrd="0" destOrd="1" presId="urn:microsoft.com/office/officeart/2005/8/layout/vList2"/>
    <dgm:cxn modelId="{3FEFF888-8988-924E-BE2C-8C022E9A0DC2}" srcId="{6856BAF7-4504-2B48-8CFC-3A6E9F068778}" destId="{5F2EA093-425A-D949-BDC5-14D57AF434B2}" srcOrd="6" destOrd="0" parTransId="{9F62A371-8660-8442-B133-18AB239D792C}" sibTransId="{522A5C55-486A-FC44-ABE1-62B843C8FA3A}"/>
    <dgm:cxn modelId="{D765E590-3E39-754C-ABEC-ECCAF5416997}" type="presOf" srcId="{6BFED52F-D1BC-9D4B-A9FD-87FEB5101185}" destId="{09BF0FA3-2B59-414F-AD02-6921896632DF}" srcOrd="0" destOrd="5" presId="urn:microsoft.com/office/officeart/2005/8/layout/vList2"/>
    <dgm:cxn modelId="{33587D95-2C74-9B42-844D-BEA52A8738A3}" type="presOf" srcId="{92E29924-0B96-014C-9E7A-01D29F369850}" destId="{8F61BCAC-1FB7-184F-ADE1-8AFBFE724060}" srcOrd="0" destOrd="1" presId="urn:microsoft.com/office/officeart/2005/8/layout/vList2"/>
    <dgm:cxn modelId="{978AED99-602C-CA4F-A42D-4591930917F8}" srcId="{FD957FB8-D7CA-D049-A842-3F2259D82163}" destId="{D55DD87B-7FB4-3446-8577-099C1F209EC4}" srcOrd="2" destOrd="0" parTransId="{072518D4-2862-0345-9555-83BE0B328580}" sibTransId="{C15E1B13-6D0E-494F-9116-F54AA3F83D81}"/>
    <dgm:cxn modelId="{2A6999A8-6B9F-0942-A90F-AFF438B15AAF}" srcId="{6856BAF7-4504-2B48-8CFC-3A6E9F068778}" destId="{931ECDA4-48B2-E345-908E-2C3823C518E1}" srcOrd="3" destOrd="0" parTransId="{29501A7D-E717-B449-B51C-03DB2A25F810}" sibTransId="{DDB237AE-3715-3F42-898A-BE47EDEA9891}"/>
    <dgm:cxn modelId="{F66044B0-8506-CF48-8204-D855434BF845}" srcId="{6856BAF7-4504-2B48-8CFC-3A6E9F068778}" destId="{6BFED52F-D1BC-9D4B-A9FD-87FEB5101185}" srcOrd="5" destOrd="0" parTransId="{869F5797-9926-FA45-B026-1688BD38AC82}" sibTransId="{D46B8A9E-36EC-6449-8D0D-C6E0DA2C57EB}"/>
    <dgm:cxn modelId="{DEF41EBC-5BC1-C54A-8B42-E8B88C40AE0E}" srcId="{6856BAF7-4504-2B48-8CFC-3A6E9F068778}" destId="{E3C20509-9106-654D-8E61-6133A7895562}" srcOrd="2" destOrd="0" parTransId="{1472F9E4-4BB5-964E-943A-68943F41E165}" sibTransId="{DBF35B2E-0C28-6A46-96F7-78F06E51F441}"/>
    <dgm:cxn modelId="{2E8EEFC2-CBAD-6944-9B5D-A05A0B0D6195}" srcId="{A2835A58-D839-3442-B4D3-292E3892BB70}" destId="{FD957FB8-D7CA-D049-A842-3F2259D82163}" srcOrd="0" destOrd="0" parTransId="{7B645D1F-70BF-7A44-BD90-773A7B388F43}" sibTransId="{699E6B57-BDA1-4646-A969-7F7E9C98ADDC}"/>
    <dgm:cxn modelId="{E72033C4-5C09-644A-B8F7-A3E16FB2D973}" srcId="{6856BAF7-4504-2B48-8CFC-3A6E9F068778}" destId="{315B1F34-D665-1946-98E7-9B30EA92CFD9}" srcOrd="1" destOrd="0" parTransId="{AAA169F9-900D-ED47-B8CF-B25CAA36D9C2}" sibTransId="{20D7FBBE-BF5A-8841-A10C-009E672E83CD}"/>
    <dgm:cxn modelId="{231A97C9-2F80-FA4F-80A3-214D3AE44FB4}" srcId="{FD957FB8-D7CA-D049-A842-3F2259D82163}" destId="{7CD03AB7-15E5-5F49-BF0B-0CDFDE65BCBE}" srcOrd="4" destOrd="0" parTransId="{1D77FA50-48CB-9849-B97A-50B2C4728089}" sibTransId="{2C504DE0-FAA9-1049-A2F3-FB727562E9C8}"/>
    <dgm:cxn modelId="{28D016CA-74E9-B24E-932B-BC79D22280EA}" type="presOf" srcId="{FD957FB8-D7CA-D049-A842-3F2259D82163}" destId="{88DD19AD-5155-A64B-9418-DAA79A97E5C4}" srcOrd="0" destOrd="0" presId="urn:microsoft.com/office/officeart/2005/8/layout/vList2"/>
    <dgm:cxn modelId="{E60B77CE-B570-3748-B1B4-A872839E72E1}" srcId="{FD957FB8-D7CA-D049-A842-3F2259D82163}" destId="{92E29924-0B96-014C-9E7A-01D29F369850}" srcOrd="1" destOrd="0" parTransId="{FA7E1F36-D750-6D41-A7CC-FC2EC81085E9}" sibTransId="{CC9DCFF7-3077-4F41-BD29-DD32DE40CD70}"/>
    <dgm:cxn modelId="{3C73AECF-927C-C84D-BDAB-FB13E5972C51}" srcId="{6856BAF7-4504-2B48-8CFC-3A6E9F068778}" destId="{5BA906A3-90B7-F543-9C61-80CDA9B34923}" srcOrd="0" destOrd="0" parTransId="{E873CF1B-73F9-5547-92DF-852787C3C3BC}" sibTransId="{0E9B9A9D-7BB7-BA41-B7CF-2EC51B732EA6}"/>
    <dgm:cxn modelId="{E34414D9-3D47-0442-8739-B9129E2A116D}" type="presOf" srcId="{4F3A2972-C99C-3B48-9803-57D0294590E0}" destId="{8F61BCAC-1FB7-184F-ADE1-8AFBFE724060}" srcOrd="0" destOrd="3" presId="urn:microsoft.com/office/officeart/2005/8/layout/vList2"/>
    <dgm:cxn modelId="{E880E1E7-3C92-CB48-AAB3-FD01391084BC}" type="presOf" srcId="{988A6935-C0C1-DD46-8428-E24F64F4337F}" destId="{09BF0FA3-2B59-414F-AD02-6921896632DF}" srcOrd="0" destOrd="4" presId="urn:microsoft.com/office/officeart/2005/8/layout/vList2"/>
    <dgm:cxn modelId="{4BD3A5F2-D297-7249-ADBC-4E929CC93EBF}" type="presOf" srcId="{5BA906A3-90B7-F543-9C61-80CDA9B34923}" destId="{09BF0FA3-2B59-414F-AD02-6921896632DF}" srcOrd="0" destOrd="0" presId="urn:microsoft.com/office/officeart/2005/8/layout/vList2"/>
    <dgm:cxn modelId="{55E249FB-7C3E-3D4C-A6EC-67E906033855}" srcId="{6856BAF7-4504-2B48-8CFC-3A6E9F068778}" destId="{988A6935-C0C1-DD46-8428-E24F64F4337F}" srcOrd="4" destOrd="0" parTransId="{09B4F1D6-DEA0-3C45-ADA4-194F9A28DC52}" sibTransId="{9BE9C0D2-F767-A84E-8EB6-527D5678CB6C}"/>
    <dgm:cxn modelId="{EB7B93D6-6E20-2E40-8139-97217A764889}" type="presParOf" srcId="{65F44B77-2B26-6949-BA96-2870CEEE278A}" destId="{88DD19AD-5155-A64B-9418-DAA79A97E5C4}" srcOrd="0" destOrd="0" presId="urn:microsoft.com/office/officeart/2005/8/layout/vList2"/>
    <dgm:cxn modelId="{40467095-D43F-924F-9415-07A39CB57529}" type="presParOf" srcId="{65F44B77-2B26-6949-BA96-2870CEEE278A}" destId="{8F61BCAC-1FB7-184F-ADE1-8AFBFE724060}" srcOrd="1" destOrd="0" presId="urn:microsoft.com/office/officeart/2005/8/layout/vList2"/>
    <dgm:cxn modelId="{260EDAF5-CC18-DD45-9121-8BD234A17D3B}" type="presParOf" srcId="{65F44B77-2B26-6949-BA96-2870CEEE278A}" destId="{C1F471EA-9F6B-CD43-96F0-2CBD566201EA}" srcOrd="2" destOrd="0" presId="urn:microsoft.com/office/officeart/2005/8/layout/vList2"/>
    <dgm:cxn modelId="{6FD3BE5E-5844-7D4D-89DD-74C5B4A5F02F}" type="presParOf" srcId="{65F44B77-2B26-6949-BA96-2870CEEE278A}" destId="{09BF0FA3-2B59-414F-AD02-6921896632DF}"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C34447-4C2A-4147-9080-78E5D279F691}">
      <dsp:nvSpPr>
        <dsp:cNvPr id="0" name=""/>
        <dsp:cNvSpPr/>
      </dsp:nvSpPr>
      <dsp:spPr>
        <a:xfrm>
          <a:off x="484" y="236559"/>
          <a:ext cx="1890117" cy="11340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b="0" i="0" kern="1200" dirty="0">
              <a:latin typeface="Marianne" panose="02000000000000000000" pitchFamily="2" charset="0"/>
            </a:rPr>
            <a:t>Un salarié en arrêt de travail (récurrent, de longue durée, etc.)</a:t>
          </a:r>
          <a:endParaRPr lang="fr-FR" sz="1500" kern="1200" dirty="0">
            <a:latin typeface="Marianne" panose="02000000000000000000" pitchFamily="2" charset="0"/>
          </a:endParaRPr>
        </a:p>
      </dsp:txBody>
      <dsp:txXfrm>
        <a:off x="484" y="236559"/>
        <a:ext cx="1890117" cy="1134070"/>
      </dsp:txXfrm>
    </dsp:sp>
    <dsp:sp modelId="{611E508E-79CC-3640-AD9C-FF4B882D57CA}">
      <dsp:nvSpPr>
        <dsp:cNvPr id="0" name=""/>
        <dsp:cNvSpPr/>
      </dsp:nvSpPr>
      <dsp:spPr>
        <a:xfrm>
          <a:off x="2079613" y="236559"/>
          <a:ext cx="1890117" cy="11340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b="0" i="0" kern="1200" dirty="0">
              <a:latin typeface="Marianne" panose="02000000000000000000" pitchFamily="2" charset="0"/>
            </a:rPr>
            <a:t>Un salarié en restriction d'aptitude</a:t>
          </a:r>
          <a:endParaRPr lang="fr-FR" sz="1500" kern="1200" dirty="0">
            <a:latin typeface="Marianne" panose="02000000000000000000" pitchFamily="2" charset="0"/>
          </a:endParaRPr>
        </a:p>
      </dsp:txBody>
      <dsp:txXfrm>
        <a:off x="2079613" y="236559"/>
        <a:ext cx="1890117" cy="1134070"/>
      </dsp:txXfrm>
    </dsp:sp>
    <dsp:sp modelId="{9D59D34A-4164-1E4E-BDA0-00E598888EB0}">
      <dsp:nvSpPr>
        <dsp:cNvPr id="0" name=""/>
        <dsp:cNvSpPr/>
      </dsp:nvSpPr>
      <dsp:spPr>
        <a:xfrm>
          <a:off x="484" y="1559641"/>
          <a:ext cx="1890117" cy="11340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b="0" i="0" kern="1200" dirty="0">
              <a:latin typeface="Marianne" panose="02000000000000000000" pitchFamily="2" charset="0"/>
            </a:rPr>
            <a:t>Une remontée de difficulté d'un salarié dans son travail</a:t>
          </a:r>
          <a:endParaRPr lang="fr-FR" sz="1500" kern="1200" dirty="0">
            <a:latin typeface="Marianne" panose="02000000000000000000" pitchFamily="2" charset="0"/>
          </a:endParaRPr>
        </a:p>
      </dsp:txBody>
      <dsp:txXfrm>
        <a:off x="484" y="1559641"/>
        <a:ext cx="1890117" cy="1134070"/>
      </dsp:txXfrm>
    </dsp:sp>
    <dsp:sp modelId="{92710A6F-6B09-FA47-BF61-18DD743F0F4F}">
      <dsp:nvSpPr>
        <dsp:cNvPr id="0" name=""/>
        <dsp:cNvSpPr/>
      </dsp:nvSpPr>
      <dsp:spPr>
        <a:xfrm>
          <a:off x="2079613" y="1559641"/>
          <a:ext cx="1890117" cy="11340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b="0" i="0" kern="1200" dirty="0">
              <a:latin typeface="Marianne" panose="02000000000000000000" pitchFamily="2" charset="0"/>
            </a:rPr>
            <a:t>Plusieurs alertes dans un même atelier ou bureau</a:t>
          </a:r>
          <a:endParaRPr lang="fr-FR" sz="1500" kern="1200" dirty="0">
            <a:latin typeface="Marianne" panose="02000000000000000000" pitchFamily="2" charset="0"/>
          </a:endParaRPr>
        </a:p>
      </dsp:txBody>
      <dsp:txXfrm>
        <a:off x="2079613" y="1559641"/>
        <a:ext cx="1890117" cy="1134070"/>
      </dsp:txXfrm>
    </dsp:sp>
    <dsp:sp modelId="{240E0CC4-242C-7642-B84E-9E69F9071333}">
      <dsp:nvSpPr>
        <dsp:cNvPr id="0" name=""/>
        <dsp:cNvSpPr/>
      </dsp:nvSpPr>
      <dsp:spPr>
        <a:xfrm>
          <a:off x="1040048" y="2882723"/>
          <a:ext cx="1890117" cy="11340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b="0" i="0" kern="1200" dirty="0">
              <a:latin typeface="Marianne" panose="02000000000000000000" pitchFamily="2" charset="0"/>
            </a:rPr>
            <a:t>La survenue d’un accident du travail ou d’une maladie professionnelle </a:t>
          </a:r>
          <a:endParaRPr lang="fr-FR" sz="1500" kern="1200" dirty="0">
            <a:latin typeface="Marianne" panose="02000000000000000000" pitchFamily="2" charset="0"/>
          </a:endParaRPr>
        </a:p>
      </dsp:txBody>
      <dsp:txXfrm>
        <a:off x="1040048" y="2882723"/>
        <a:ext cx="1890117" cy="113407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DD19AD-5155-A64B-9418-DAA79A97E5C4}">
      <dsp:nvSpPr>
        <dsp:cNvPr id="0" name=""/>
        <dsp:cNvSpPr/>
      </dsp:nvSpPr>
      <dsp:spPr>
        <a:xfrm>
          <a:off x="0" y="4005"/>
          <a:ext cx="11674525" cy="6653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fr-FR" sz="2800" kern="1200" dirty="0"/>
            <a:t>Réunions sur SSCT</a:t>
          </a:r>
        </a:p>
      </dsp:txBody>
      <dsp:txXfrm>
        <a:off x="32480" y="36485"/>
        <a:ext cx="11609565" cy="600398"/>
      </dsp:txXfrm>
    </dsp:sp>
    <dsp:sp modelId="{8F61BCAC-1FB7-184F-ADE1-8AFBFE724060}">
      <dsp:nvSpPr>
        <dsp:cNvPr id="0" name=""/>
        <dsp:cNvSpPr/>
      </dsp:nvSpPr>
      <dsp:spPr>
        <a:xfrm>
          <a:off x="0" y="669364"/>
          <a:ext cx="11674525" cy="48710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0666" tIns="25400" rIns="142240" bIns="25400" numCol="1" spcCol="1270" anchor="t" anchorCtr="0">
          <a:noAutofit/>
        </a:bodyPr>
        <a:lstStyle/>
        <a:p>
          <a:pPr marL="228600" lvl="1" indent="-228600" algn="l" defTabSz="889000">
            <a:lnSpc>
              <a:spcPct val="90000"/>
            </a:lnSpc>
            <a:spcBef>
              <a:spcPct val="0"/>
            </a:spcBef>
            <a:spcAft>
              <a:spcPct val="20000"/>
            </a:spcAft>
            <a:buFont typeface="Arial" panose="020B0604020202020204" pitchFamily="34" charset="0"/>
            <a:buChar char="•"/>
          </a:pPr>
          <a:r>
            <a:rPr lang="fr-FR" sz="2000" kern="1200" dirty="0"/>
            <a:t>S’assurer de la présence de points systématiques à l’ordre du jour : analyse des AT/MP, consultation annuelle de la BDESE, DUERP et PAPRIPACT, compte-rendu de visite/inspection, informations de la direction (actualités RH, vie de l’entreprise, nouveaux projets ; faire le lien si nécessaire avec la thématique PDP)</a:t>
          </a:r>
        </a:p>
        <a:p>
          <a:pPr marL="228600" lvl="1" indent="-228600" algn="l" defTabSz="889000">
            <a:lnSpc>
              <a:spcPct val="90000"/>
            </a:lnSpc>
            <a:spcBef>
              <a:spcPct val="0"/>
            </a:spcBef>
            <a:spcAft>
              <a:spcPct val="20000"/>
            </a:spcAft>
            <a:buFont typeface="Arial" panose="020B0604020202020204" pitchFamily="34" charset="0"/>
            <a:buChar char="•"/>
          </a:pPr>
          <a:r>
            <a:rPr lang="fr-FR" sz="2000" kern="1200" dirty="0"/>
            <a:t>Proposer que des informations liées à la PDP soient intégrées régulièrement à l’ordre du jour (ex : suivi d’indicateurs comme les rendez-vous de liaison, visites de reprise, entretien à mi-carrière, analyses de poste…)</a:t>
          </a:r>
        </a:p>
        <a:p>
          <a:pPr marL="228600" lvl="1" indent="-228600" algn="l" defTabSz="889000">
            <a:lnSpc>
              <a:spcPct val="90000"/>
            </a:lnSpc>
            <a:spcBef>
              <a:spcPct val="0"/>
            </a:spcBef>
            <a:spcAft>
              <a:spcPct val="20000"/>
            </a:spcAft>
            <a:buFont typeface="Arial" panose="020B0604020202020204" pitchFamily="34" charset="0"/>
            <a:buChar char="•"/>
          </a:pPr>
          <a:r>
            <a:rPr lang="fr-FR" sz="2000" kern="1200" dirty="0"/>
            <a:t>S’assurer de la présentation tous les ans du rapport annuel du SPST</a:t>
          </a:r>
        </a:p>
        <a:p>
          <a:pPr marL="228600" lvl="1" indent="-228600" algn="l" defTabSz="889000">
            <a:lnSpc>
              <a:spcPct val="90000"/>
            </a:lnSpc>
            <a:spcBef>
              <a:spcPct val="0"/>
            </a:spcBef>
            <a:spcAft>
              <a:spcPct val="20000"/>
            </a:spcAft>
            <a:buFont typeface="Arial" panose="020B0604020202020204" pitchFamily="34" charset="0"/>
            <a:buChar char="•"/>
          </a:pPr>
          <a:r>
            <a:rPr lang="fr-FR" sz="2000" kern="1200" dirty="0"/>
            <a:t>S’assurer que les personnes invitées (médecine du travail, inspection du travail, Carsat/MSA/OPPBTP) soient invitées à la réunion suffisamment à l’avance</a:t>
          </a:r>
        </a:p>
        <a:p>
          <a:pPr marL="228600" lvl="1" indent="-228600" algn="l" defTabSz="889000">
            <a:lnSpc>
              <a:spcPct val="90000"/>
            </a:lnSpc>
            <a:spcBef>
              <a:spcPct val="0"/>
            </a:spcBef>
            <a:spcAft>
              <a:spcPct val="20000"/>
            </a:spcAft>
            <a:buFont typeface="Arial" panose="020B0604020202020204" pitchFamily="34" charset="0"/>
            <a:buChar char="•"/>
          </a:pPr>
          <a:r>
            <a:rPr lang="fr-FR" sz="2000" kern="1200" dirty="0"/>
            <a:t>Formaliser le travail préparatoire réalisé en vue d’une présentation en réunion (exemple : power point, grille, tableau de synthèse)</a:t>
          </a:r>
        </a:p>
        <a:p>
          <a:pPr marL="228600" lvl="1" indent="-228600" algn="l" defTabSz="889000">
            <a:lnSpc>
              <a:spcPct val="90000"/>
            </a:lnSpc>
            <a:spcBef>
              <a:spcPct val="0"/>
            </a:spcBef>
            <a:spcAft>
              <a:spcPct val="20000"/>
            </a:spcAft>
            <a:buFont typeface="Arial" panose="020B0604020202020204" pitchFamily="34" charset="0"/>
            <a:buChar char="•"/>
          </a:pPr>
          <a:r>
            <a:rPr lang="fr-FR" sz="2000" kern="1200" dirty="0"/>
            <a:t>S’assurer que les actions de PDUP décidées lors des réunions précédentes soient réellement effectives</a:t>
          </a:r>
        </a:p>
        <a:p>
          <a:pPr marL="228600" lvl="1" indent="-228600" algn="l" defTabSz="889000">
            <a:lnSpc>
              <a:spcPct val="90000"/>
            </a:lnSpc>
            <a:spcBef>
              <a:spcPct val="0"/>
            </a:spcBef>
            <a:spcAft>
              <a:spcPct val="20000"/>
            </a:spcAft>
            <a:buFont typeface="Arial" panose="020B0604020202020204" pitchFamily="34" charset="0"/>
            <a:buNone/>
          </a:pPr>
          <a:r>
            <a:rPr lang="fr-FR" sz="2000" kern="1200" dirty="0"/>
            <a:t>À noter : il est nécessaire de réaliser un travail préparatoire à la réunion et/ou la consultation pour argumenter un avis, une proposition, une analyse de situation de travail à adapter, améliorer, etc. (analyse d’indicateurs, observations, entretiens, etc.)</a:t>
          </a:r>
        </a:p>
      </dsp:txBody>
      <dsp:txXfrm>
        <a:off x="0" y="669364"/>
        <a:ext cx="11674525" cy="487105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DD19AD-5155-A64B-9418-DAA79A97E5C4}">
      <dsp:nvSpPr>
        <dsp:cNvPr id="0" name=""/>
        <dsp:cNvSpPr/>
      </dsp:nvSpPr>
      <dsp:spPr>
        <a:xfrm>
          <a:off x="0" y="24154"/>
          <a:ext cx="11788924" cy="6715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fr-FR" sz="2800" kern="1200" dirty="0"/>
            <a:t>Travail sur le DUERP et le plan d’actions de prévention (PAPRIPACT)</a:t>
          </a:r>
        </a:p>
      </dsp:txBody>
      <dsp:txXfrm>
        <a:off x="32784" y="56938"/>
        <a:ext cx="11723356" cy="606012"/>
      </dsp:txXfrm>
    </dsp:sp>
    <dsp:sp modelId="{8F61BCAC-1FB7-184F-ADE1-8AFBFE724060}">
      <dsp:nvSpPr>
        <dsp:cNvPr id="0" name=""/>
        <dsp:cNvSpPr/>
      </dsp:nvSpPr>
      <dsp:spPr>
        <a:xfrm>
          <a:off x="0" y="695734"/>
          <a:ext cx="11788924" cy="4984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4298" tIns="35560" rIns="199136" bIns="35560" numCol="1" spcCol="1270" anchor="t" anchorCtr="0">
          <a:noAutofit/>
        </a:bodyPr>
        <a:lstStyle/>
        <a:p>
          <a:pPr marL="228600" lvl="1" indent="-228600" algn="l" defTabSz="977900">
            <a:lnSpc>
              <a:spcPct val="90000"/>
            </a:lnSpc>
            <a:spcBef>
              <a:spcPct val="0"/>
            </a:spcBef>
            <a:spcAft>
              <a:spcPct val="20000"/>
            </a:spcAft>
            <a:buFont typeface="Arial" panose="020B0604020202020204" pitchFamily="34" charset="0"/>
            <a:buChar char="•"/>
          </a:pPr>
          <a:r>
            <a:rPr lang="fr-FR" sz="2200" kern="1200" dirty="0"/>
            <a:t>S’assurer que le DUERP et le PAPRIPACT soient diffusés aux élus du CSE</a:t>
          </a:r>
        </a:p>
        <a:p>
          <a:pPr marL="228600" lvl="1" indent="-228600" algn="l" defTabSz="977900">
            <a:lnSpc>
              <a:spcPct val="90000"/>
            </a:lnSpc>
            <a:spcBef>
              <a:spcPct val="0"/>
            </a:spcBef>
            <a:spcAft>
              <a:spcPct val="20000"/>
            </a:spcAft>
            <a:buFont typeface="Arial" panose="020B0604020202020204" pitchFamily="34" charset="0"/>
            <a:buChar char="•"/>
          </a:pPr>
          <a:r>
            <a:rPr lang="fr-FR" sz="2200" kern="1200" dirty="0"/>
            <a:t>S’assurer que l’évaluation des risques concerne tous les salariés (et toutes les conditions d’exposition aux risques) de l’entreprise et les salariés intervenants au sein de l’établissement (entreprises extérieures) en prenant en compte les spécificités des situations de handicap, de vieillissement, d’invalidité, etc. sans stigmatiser les personnes concernées</a:t>
          </a:r>
        </a:p>
        <a:p>
          <a:pPr marL="228600" lvl="1" indent="-228600" algn="l" defTabSz="977900">
            <a:lnSpc>
              <a:spcPct val="90000"/>
            </a:lnSpc>
            <a:spcBef>
              <a:spcPct val="0"/>
            </a:spcBef>
            <a:spcAft>
              <a:spcPct val="20000"/>
            </a:spcAft>
            <a:buFont typeface="Arial" panose="020B0604020202020204" pitchFamily="34" charset="0"/>
            <a:buChar char="•"/>
          </a:pPr>
          <a:r>
            <a:rPr lang="fr-FR" sz="2200" kern="1200" dirty="0"/>
            <a:t>S’assurer de la participation des salariés concernés à la démarche d’évaluation des risques </a:t>
          </a:r>
        </a:p>
        <a:p>
          <a:pPr marL="228600" lvl="1" indent="-228600" algn="l" defTabSz="977900">
            <a:lnSpc>
              <a:spcPct val="90000"/>
            </a:lnSpc>
            <a:spcBef>
              <a:spcPct val="0"/>
            </a:spcBef>
            <a:spcAft>
              <a:spcPct val="20000"/>
            </a:spcAft>
            <a:buFont typeface="Arial" panose="020B0604020202020204" pitchFamily="34" charset="0"/>
            <a:buChar char="•"/>
          </a:pPr>
          <a:r>
            <a:rPr lang="fr-FR" sz="2200" kern="1200" dirty="0"/>
            <a:t>Évaluer les risques et définir des actions de prévention en prenant en compte les situations particulières des salariés en situation de handicap, de maladies chroniques évolutives, de vieillissement, d’invalidité, de restriction d’aptitude, etc.</a:t>
          </a:r>
        </a:p>
        <a:p>
          <a:pPr marL="228600" lvl="1" indent="-228600" algn="l" defTabSz="977900">
            <a:lnSpc>
              <a:spcPct val="90000"/>
            </a:lnSpc>
            <a:spcBef>
              <a:spcPct val="0"/>
            </a:spcBef>
            <a:spcAft>
              <a:spcPct val="20000"/>
            </a:spcAft>
            <a:buFont typeface="Arial" panose="020B0604020202020204" pitchFamily="34" charset="0"/>
            <a:buNone/>
          </a:pPr>
          <a:r>
            <a:rPr lang="fr-FR" sz="2200" kern="1200" dirty="0"/>
            <a:t>À noter : dans les entreprises de moins de 50 salariés dotées d’un CSE, l’employeur est tenu de présenter à la délégation du personnel du CSE la liste des actions de prévention des risques et de protection des salariés, consignée dans le document unique d’évaluation des risques professionnels (DUERP) et ses mises à jour (le DUERP, établi par l’employeur, répertorie l’ensemble des risques professionnels auxquels sont exposés les travailleurs et assure la traçabilité collective de ces expositions)</a:t>
          </a:r>
        </a:p>
      </dsp:txBody>
      <dsp:txXfrm>
        <a:off x="0" y="695734"/>
        <a:ext cx="11788924" cy="498456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DD19AD-5155-A64B-9418-DAA79A97E5C4}">
      <dsp:nvSpPr>
        <dsp:cNvPr id="0" name=""/>
        <dsp:cNvSpPr/>
      </dsp:nvSpPr>
      <dsp:spPr>
        <a:xfrm>
          <a:off x="0" y="15674"/>
          <a:ext cx="11790486" cy="10740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fr-FR" sz="2700" kern="1200" dirty="0"/>
            <a:t>Négociation d’accords en prenant en compte les caractéristiques des salariés ayant des problématiques de santé</a:t>
          </a:r>
        </a:p>
      </dsp:txBody>
      <dsp:txXfrm>
        <a:off x="52431" y="68105"/>
        <a:ext cx="11685624" cy="969198"/>
      </dsp:txXfrm>
    </dsp:sp>
    <dsp:sp modelId="{8F61BCAC-1FB7-184F-ADE1-8AFBFE724060}">
      <dsp:nvSpPr>
        <dsp:cNvPr id="0" name=""/>
        <dsp:cNvSpPr/>
      </dsp:nvSpPr>
      <dsp:spPr>
        <a:xfrm>
          <a:off x="0" y="1089734"/>
          <a:ext cx="11790486" cy="4806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4348" tIns="34290" rIns="192024" bIns="34290" numCol="1" spcCol="1270" anchor="t" anchorCtr="0">
          <a:noAutofit/>
        </a:bodyPr>
        <a:lstStyle/>
        <a:p>
          <a:pPr marL="228600" lvl="1" indent="-228600" algn="l" defTabSz="933450">
            <a:lnSpc>
              <a:spcPct val="90000"/>
            </a:lnSpc>
            <a:spcBef>
              <a:spcPct val="0"/>
            </a:spcBef>
            <a:spcAft>
              <a:spcPct val="20000"/>
            </a:spcAft>
            <a:buFont typeface="Arial" panose="020B0604020202020204" pitchFamily="34" charset="0"/>
            <a:buChar char="•"/>
          </a:pPr>
          <a:r>
            <a:rPr lang="fr-FR" sz="2100" kern="1200" dirty="0"/>
            <a:t>Prendre systématiquement en compte les spécificités des populations concernées par une problématique de santé (ex : en quoi les modalités du télétravail négociées prennent-elles en compte les besoins spécifiques d’une personne en situation de handicap, de reclassement… ?) et ce, à chaque étape clé du processus de négociation, quel que soit le sujet :</a:t>
          </a:r>
        </a:p>
        <a:p>
          <a:pPr marL="457200" lvl="2" indent="-228600" algn="l" defTabSz="933450">
            <a:lnSpc>
              <a:spcPct val="90000"/>
            </a:lnSpc>
            <a:spcBef>
              <a:spcPct val="0"/>
            </a:spcBef>
            <a:spcAft>
              <a:spcPct val="20000"/>
            </a:spcAft>
            <a:buFont typeface="Courier New" panose="02070309020205020404" pitchFamily="49" charset="0"/>
            <a:buChar char="o"/>
          </a:pPr>
          <a:r>
            <a:rPr lang="fr-FR" sz="2100" kern="1200"/>
            <a:t>Lors de l’identification des enjeux communs (entre négociateurs) sur le sujet traité</a:t>
          </a:r>
        </a:p>
        <a:p>
          <a:pPr marL="457200" lvl="2" indent="-228600" algn="l" defTabSz="933450">
            <a:lnSpc>
              <a:spcPct val="90000"/>
            </a:lnSpc>
            <a:spcBef>
              <a:spcPct val="0"/>
            </a:spcBef>
            <a:spcAft>
              <a:spcPct val="20000"/>
            </a:spcAft>
            <a:buFont typeface="Courier New" panose="02070309020205020404" pitchFamily="49" charset="0"/>
            <a:buChar char="o"/>
          </a:pPr>
          <a:r>
            <a:rPr lang="fr-FR" sz="2100" kern="1200"/>
            <a:t>Lors de la réalisation d’un diagnostic partagé au préalable de la négociation de l’accord</a:t>
          </a:r>
        </a:p>
        <a:p>
          <a:pPr marL="457200" lvl="2" indent="-228600" algn="l" defTabSz="933450">
            <a:lnSpc>
              <a:spcPct val="90000"/>
            </a:lnSpc>
            <a:spcBef>
              <a:spcPct val="0"/>
            </a:spcBef>
            <a:spcAft>
              <a:spcPct val="20000"/>
            </a:spcAft>
            <a:buFont typeface="Courier New" panose="02070309020205020404" pitchFamily="49" charset="0"/>
            <a:buChar char="o"/>
          </a:pPr>
          <a:r>
            <a:rPr lang="fr-FR" sz="2100" kern="1200"/>
            <a:t>Lors de l’identification des actions possibles à mettre en œuvre dans l’accord</a:t>
          </a:r>
        </a:p>
        <a:p>
          <a:pPr marL="457200" lvl="2" indent="-228600" algn="l" defTabSz="933450">
            <a:lnSpc>
              <a:spcPct val="90000"/>
            </a:lnSpc>
            <a:spcBef>
              <a:spcPct val="0"/>
            </a:spcBef>
            <a:spcAft>
              <a:spcPct val="20000"/>
            </a:spcAft>
            <a:buFont typeface="Courier New" panose="02070309020205020404" pitchFamily="49" charset="0"/>
            <a:buChar char="o"/>
          </a:pPr>
          <a:r>
            <a:rPr lang="fr-FR" sz="2100" kern="1200"/>
            <a:t>Lors du suivi de l’accord</a:t>
          </a:r>
        </a:p>
        <a:p>
          <a:pPr marL="228600" lvl="1" indent="-228600" algn="l" defTabSz="933450">
            <a:lnSpc>
              <a:spcPct val="90000"/>
            </a:lnSpc>
            <a:spcBef>
              <a:spcPct val="0"/>
            </a:spcBef>
            <a:spcAft>
              <a:spcPct val="20000"/>
            </a:spcAft>
            <a:buChar char="•"/>
          </a:pPr>
          <a:r>
            <a:rPr lang="fr-FR" sz="2100" kern="1200" dirty="0"/>
            <a:t>Dans les actions à mettre en œuvre, balayer toutes les dimensions possibles : réduire les contraintes de travail, aménager/adapter les postes de travail, favoriser les parcours professionnels, améliorer l’organisation du travail et la rendre plus souple, faire évoluer les pratiques managériales (par la formation des managers par exemple), traiter les situations spécifiques des personnes ayant des problématiques de santé, mieux articuler la vie pro/perso en facilitant le télétravail, la déconnexion, la réalisation des démarches médicales, administratives des personnes concernées (sans oublier la question spécifiques des aidants), etc.</a:t>
          </a:r>
        </a:p>
      </dsp:txBody>
      <dsp:txXfrm>
        <a:off x="0" y="1089734"/>
        <a:ext cx="11790486" cy="480653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F471EA-9F6B-CD43-96F0-2CBD566201EA}">
      <dsp:nvSpPr>
        <dsp:cNvPr id="0" name=""/>
        <dsp:cNvSpPr/>
      </dsp:nvSpPr>
      <dsp:spPr>
        <a:xfrm>
          <a:off x="0" y="40418"/>
          <a:ext cx="11814223" cy="5036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fr-FR" sz="2100" kern="1200" dirty="0"/>
            <a:t>Formation des élus et des employeurs mais aussi des personnes ressources dans l’entreprise</a:t>
          </a:r>
        </a:p>
      </dsp:txBody>
      <dsp:txXfrm>
        <a:off x="24588" y="65006"/>
        <a:ext cx="11765047" cy="454509"/>
      </dsp:txXfrm>
    </dsp:sp>
    <dsp:sp modelId="{09BF0FA3-2B59-414F-AD02-6921896632DF}">
      <dsp:nvSpPr>
        <dsp:cNvPr id="0" name=""/>
        <dsp:cNvSpPr/>
      </dsp:nvSpPr>
      <dsp:spPr>
        <a:xfrm>
          <a:off x="0" y="544103"/>
          <a:ext cx="11814223" cy="23473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5102" tIns="26670" rIns="149352" bIns="26670" numCol="1" spcCol="1270" anchor="t" anchorCtr="0">
          <a:noAutofit/>
        </a:bodyPr>
        <a:lstStyle/>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S’assurer que la thématique PDUP soit intégrée dans la formation SSCT des élus</a:t>
          </a:r>
        </a:p>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S’appuyer sur son SPST (ou sa cellule PDP) ou Cap Emploi pour bénéficier d’une formation commune élus et employeur sur la PDP</a:t>
          </a:r>
        </a:p>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Organiser une séance de formation/ sensibilisation lors d’une réunion de CSE ou SSCT par exemple (avec les acteurs ressources internes et externes)</a:t>
          </a:r>
        </a:p>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Développer des partenariats avec les acteurs ressources en matière de PDP (médecin du travail, cellule PDP du SPST, service social de la Carsat (service dédié aux assurés de l’assurance maladie), MSA, AGEFIPH, Cap Emploi, branches professionnelles, OPCO, ODDS (observatoires départementaux du dialogue social), etc.</a:t>
          </a:r>
        </a:p>
        <a:p>
          <a:pPr marL="342900" lvl="2" indent="-171450" algn="l" defTabSz="711200">
            <a:lnSpc>
              <a:spcPct val="90000"/>
            </a:lnSpc>
            <a:spcBef>
              <a:spcPct val="0"/>
            </a:spcBef>
            <a:spcAft>
              <a:spcPct val="20000"/>
            </a:spcAft>
            <a:buFont typeface="Courier New" panose="02070309020205020404" pitchFamily="49" charset="0"/>
            <a:buChar char="o"/>
          </a:pPr>
          <a:r>
            <a:rPr lang="fr-FR" sz="1600" kern="1200" dirty="0"/>
            <a:t>Identifier les interlocuteurs et faire connaissance</a:t>
          </a:r>
        </a:p>
        <a:p>
          <a:pPr marL="342900" lvl="2" indent="-171450" algn="l" defTabSz="711200">
            <a:lnSpc>
              <a:spcPct val="90000"/>
            </a:lnSpc>
            <a:spcBef>
              <a:spcPct val="0"/>
            </a:spcBef>
            <a:spcAft>
              <a:spcPct val="20000"/>
            </a:spcAft>
            <a:buFont typeface="Courier New" panose="02070309020205020404" pitchFamily="49" charset="0"/>
            <a:buChar char="o"/>
          </a:pPr>
          <a:r>
            <a:rPr lang="fr-FR" sz="1600" kern="1200" dirty="0"/>
            <a:t>Les mobiliser en cas de besoin</a:t>
          </a:r>
        </a:p>
      </dsp:txBody>
      <dsp:txXfrm>
        <a:off x="0" y="544103"/>
        <a:ext cx="11814223" cy="2347380"/>
      </dsp:txXfrm>
    </dsp:sp>
    <dsp:sp modelId="{AA4C8715-9DB6-CA47-B49A-50EFA9F211C9}">
      <dsp:nvSpPr>
        <dsp:cNvPr id="0" name=""/>
        <dsp:cNvSpPr/>
      </dsp:nvSpPr>
      <dsp:spPr>
        <a:xfrm>
          <a:off x="0" y="2891484"/>
          <a:ext cx="11814223" cy="5036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fr-FR" sz="2100" kern="1200" dirty="0"/>
            <a:t>Actions de sensibilisation des salariés et de l’encadrement </a:t>
          </a:r>
        </a:p>
      </dsp:txBody>
      <dsp:txXfrm>
        <a:off x="24588" y="2916072"/>
        <a:ext cx="11765047" cy="454509"/>
      </dsp:txXfrm>
    </dsp:sp>
    <dsp:sp modelId="{D803917C-5E43-9E46-A022-8900B5D87988}">
      <dsp:nvSpPr>
        <dsp:cNvPr id="0" name=""/>
        <dsp:cNvSpPr/>
      </dsp:nvSpPr>
      <dsp:spPr>
        <a:xfrm>
          <a:off x="0" y="3395169"/>
          <a:ext cx="11814223" cy="2564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5102" tIns="26670" rIns="149352" bIns="26670" numCol="1" spcCol="1270" anchor="t" anchorCtr="0">
          <a:noAutofit/>
        </a:bodyPr>
        <a:lstStyle/>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S’appuyer sur son SPST (sa cellule PDP), l’Agefiph ou Cap Emploi pour organiser des séances de sensibilisation (CSE, encadrement, salariés)</a:t>
          </a:r>
        </a:p>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Intégrer la thématique de la PDUP dans le livret d’accueil (qui contacter, comment alerter, quelles ressources …) pour sensibiliser les nouveaux salariés</a:t>
          </a:r>
        </a:p>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Organiser des ateliers (ou s’appuyer sur des ateliers existants au sein des SPST) pour expliquer aux salariés comment agir en cas de difficulté de maintien dans l’emploi,</a:t>
          </a:r>
        </a:p>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S’appuyer sur l’intranet de l’entreprise, les réseaux sociaux existants et organiser des campagnes de sensibilisation (affichage, semaine de santé au travail, QVCT, etc.)</a:t>
          </a:r>
        </a:p>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Proposer des permanences des élus si besoin</a:t>
          </a:r>
        </a:p>
        <a:p>
          <a:pPr marL="171450" lvl="1" indent="-171450" algn="l" defTabSz="711200">
            <a:lnSpc>
              <a:spcPct val="90000"/>
            </a:lnSpc>
            <a:spcBef>
              <a:spcPct val="0"/>
            </a:spcBef>
            <a:spcAft>
              <a:spcPct val="20000"/>
            </a:spcAft>
            <a:buFont typeface="Arial" panose="020B0604020202020204" pitchFamily="34" charset="0"/>
            <a:buNone/>
          </a:pPr>
          <a:r>
            <a:rPr lang="fr-FR" sz="1600" kern="1200" dirty="0"/>
            <a:t>À noter : communiquer sur les actions menées contribue à la sensibilisation des équipes</a:t>
          </a:r>
        </a:p>
      </dsp:txBody>
      <dsp:txXfrm>
        <a:off x="0" y="3395169"/>
        <a:ext cx="11814223" cy="256472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A3CD61-3C4E-2A44-A12A-5F3AD870517E}">
      <dsp:nvSpPr>
        <dsp:cNvPr id="0" name=""/>
        <dsp:cNvSpPr/>
      </dsp:nvSpPr>
      <dsp:spPr>
        <a:xfrm rot="5400000">
          <a:off x="-236937" y="238879"/>
          <a:ext cx="1579582" cy="1105707"/>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fr-FR" sz="2400" i="1" kern="1200" dirty="0"/>
            <a:t>1 mois</a:t>
          </a:r>
        </a:p>
      </dsp:txBody>
      <dsp:txXfrm rot="-5400000">
        <a:off x="1" y="554796"/>
        <a:ext cx="1105707" cy="473875"/>
      </dsp:txXfrm>
    </dsp:sp>
    <dsp:sp modelId="{B98E54A2-AEC0-384F-8531-5EBBE71320EA}">
      <dsp:nvSpPr>
        <dsp:cNvPr id="0" name=""/>
        <dsp:cNvSpPr/>
      </dsp:nvSpPr>
      <dsp:spPr>
        <a:xfrm rot="5400000">
          <a:off x="5554025" y="-4446374"/>
          <a:ext cx="1026728" cy="9923363"/>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Font typeface="Calibri" panose="020F0502020204030204" pitchFamily="34" charset="0"/>
            <a:buChar char="-"/>
          </a:pPr>
          <a:r>
            <a:rPr lang="fr-FR" sz="2800" b="1" kern="1200" dirty="0">
              <a:solidFill>
                <a:srgbClr val="65AECC"/>
              </a:solidFill>
              <a:latin typeface="Marianne" panose="02000000000000000000" pitchFamily="2" charset="0"/>
              <a:ea typeface="+mn-ea"/>
              <a:cs typeface="+mn-cs"/>
            </a:rPr>
            <a:t>Quelle(s) action(s) pourriez-vous mettre en place dans votre entreprise dans le mois à venir ?</a:t>
          </a:r>
        </a:p>
      </dsp:txBody>
      <dsp:txXfrm rot="-5400000">
        <a:off x="1105708" y="52064"/>
        <a:ext cx="9873242" cy="926486"/>
      </dsp:txXfrm>
    </dsp:sp>
    <dsp:sp modelId="{C2F758B7-4A7D-C94B-941A-C36388D703C2}">
      <dsp:nvSpPr>
        <dsp:cNvPr id="0" name=""/>
        <dsp:cNvSpPr/>
      </dsp:nvSpPr>
      <dsp:spPr>
        <a:xfrm rot="5400000">
          <a:off x="-236937" y="1624121"/>
          <a:ext cx="1579582" cy="1105707"/>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fr-FR" sz="2400" i="1" kern="1200" dirty="0">
              <a:solidFill>
                <a:prstClr val="white"/>
              </a:solidFill>
              <a:latin typeface="Calibri" panose="020F0502020204030204"/>
              <a:ea typeface="+mn-ea"/>
              <a:cs typeface="+mn-cs"/>
            </a:rPr>
            <a:t>6 mois</a:t>
          </a:r>
        </a:p>
      </dsp:txBody>
      <dsp:txXfrm rot="-5400000">
        <a:off x="1" y="1940038"/>
        <a:ext cx="1105707" cy="473875"/>
      </dsp:txXfrm>
    </dsp:sp>
    <dsp:sp modelId="{6174988A-4E03-3746-B512-C8ADCCAA95E6}">
      <dsp:nvSpPr>
        <dsp:cNvPr id="0" name=""/>
        <dsp:cNvSpPr/>
      </dsp:nvSpPr>
      <dsp:spPr>
        <a:xfrm rot="5400000">
          <a:off x="5554025" y="-3061133"/>
          <a:ext cx="1026728" cy="9923363"/>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28600" lvl="1" indent="-228600" algn="l" defTabSz="1066800">
            <a:lnSpc>
              <a:spcPct val="90000"/>
            </a:lnSpc>
            <a:spcBef>
              <a:spcPct val="0"/>
            </a:spcBef>
            <a:spcAft>
              <a:spcPct val="15000"/>
            </a:spcAft>
            <a:buFont typeface="Calibri" panose="020F0502020204030204" pitchFamily="34" charset="0"/>
            <a:buChar char="-"/>
          </a:pPr>
          <a:r>
            <a:rPr lang="fr-FR" sz="2800" b="1" kern="1200" dirty="0">
              <a:solidFill>
                <a:srgbClr val="65AECC"/>
              </a:solidFill>
              <a:latin typeface="Marianne" panose="02000000000000000000" pitchFamily="2" charset="0"/>
              <a:ea typeface="+mn-ea"/>
              <a:cs typeface="+mn-cs"/>
            </a:rPr>
            <a:t>Quelle(s) action(s) pourriez-vous mettre en place dans votre entreprise dans les 6 mois à venir ?</a:t>
          </a:r>
        </a:p>
      </dsp:txBody>
      <dsp:txXfrm rot="-5400000">
        <a:off x="1105708" y="1437305"/>
        <a:ext cx="9873242" cy="926486"/>
      </dsp:txXfrm>
    </dsp:sp>
    <dsp:sp modelId="{EC8F7BD4-E97E-4846-9A26-5ECBF0ACA06B}">
      <dsp:nvSpPr>
        <dsp:cNvPr id="0" name=""/>
        <dsp:cNvSpPr/>
      </dsp:nvSpPr>
      <dsp:spPr>
        <a:xfrm rot="5400000">
          <a:off x="-236937" y="3009363"/>
          <a:ext cx="1579582" cy="1105707"/>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fr-FR" sz="2400" i="1" kern="1200" dirty="0">
              <a:solidFill>
                <a:prstClr val="white"/>
              </a:solidFill>
              <a:latin typeface="Calibri" panose="020F0502020204030204"/>
              <a:ea typeface="+mn-ea"/>
              <a:cs typeface="+mn-cs"/>
            </a:rPr>
            <a:t>1 an</a:t>
          </a:r>
        </a:p>
      </dsp:txBody>
      <dsp:txXfrm rot="-5400000">
        <a:off x="1" y="3325280"/>
        <a:ext cx="1105707" cy="473875"/>
      </dsp:txXfrm>
    </dsp:sp>
    <dsp:sp modelId="{DAAFC25F-C9AD-9446-AB62-5CADB64DD1B8}">
      <dsp:nvSpPr>
        <dsp:cNvPr id="0" name=""/>
        <dsp:cNvSpPr/>
      </dsp:nvSpPr>
      <dsp:spPr>
        <a:xfrm rot="5400000">
          <a:off x="5554025" y="-1675891"/>
          <a:ext cx="1026728" cy="9923363"/>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28600" lvl="1" indent="-228600" algn="l" defTabSz="1066800">
            <a:lnSpc>
              <a:spcPct val="90000"/>
            </a:lnSpc>
            <a:spcBef>
              <a:spcPct val="0"/>
            </a:spcBef>
            <a:spcAft>
              <a:spcPct val="15000"/>
            </a:spcAft>
            <a:buFont typeface="Calibri" panose="020F0502020204030204" pitchFamily="34" charset="0"/>
            <a:buChar char="-"/>
          </a:pPr>
          <a:r>
            <a:rPr lang="fr-FR" sz="2800" b="1" kern="1200" dirty="0">
              <a:solidFill>
                <a:srgbClr val="65AECC"/>
              </a:solidFill>
              <a:latin typeface="Marianne" panose="02000000000000000000" pitchFamily="2" charset="0"/>
              <a:ea typeface="+mn-ea"/>
              <a:cs typeface="+mn-cs"/>
            </a:rPr>
            <a:t>Quelle(s) action(s) pourriez-vous mettre en place dans votre entreprise dans l’année à venir ?</a:t>
          </a:r>
        </a:p>
      </dsp:txBody>
      <dsp:txXfrm rot="-5400000">
        <a:off x="1105708" y="2822547"/>
        <a:ext cx="9873242" cy="9264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1A6555-C2A4-284E-80DB-5D7CADBFBA35}">
      <dsp:nvSpPr>
        <dsp:cNvPr id="0" name=""/>
        <dsp:cNvSpPr/>
      </dsp:nvSpPr>
      <dsp:spPr>
        <a:xfrm>
          <a:off x="4969823" y="1778644"/>
          <a:ext cx="1053745" cy="606971"/>
        </a:xfrm>
        <a:custGeom>
          <a:avLst/>
          <a:gdLst/>
          <a:ahLst/>
          <a:cxnLst/>
          <a:rect l="0" t="0" r="0" b="0"/>
          <a:pathLst>
            <a:path>
              <a:moveTo>
                <a:pt x="0" y="0"/>
              </a:moveTo>
              <a:lnTo>
                <a:pt x="0" y="606971"/>
              </a:lnTo>
              <a:lnTo>
                <a:pt x="1053745" y="60697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1876543-8350-B441-A080-38659FB901FD}">
      <dsp:nvSpPr>
        <dsp:cNvPr id="0" name=""/>
        <dsp:cNvSpPr/>
      </dsp:nvSpPr>
      <dsp:spPr>
        <a:xfrm>
          <a:off x="4025355" y="1778644"/>
          <a:ext cx="944467" cy="606971"/>
        </a:xfrm>
        <a:custGeom>
          <a:avLst/>
          <a:gdLst/>
          <a:ahLst/>
          <a:cxnLst/>
          <a:rect l="0" t="0" r="0" b="0"/>
          <a:pathLst>
            <a:path>
              <a:moveTo>
                <a:pt x="944467" y="0"/>
              </a:moveTo>
              <a:lnTo>
                <a:pt x="944467" y="606971"/>
              </a:lnTo>
              <a:lnTo>
                <a:pt x="0" y="60697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CD993EB-D176-B84D-91F2-725F86E04079}">
      <dsp:nvSpPr>
        <dsp:cNvPr id="0" name=""/>
        <dsp:cNvSpPr/>
      </dsp:nvSpPr>
      <dsp:spPr>
        <a:xfrm>
          <a:off x="4969823" y="1778644"/>
          <a:ext cx="3252343" cy="1861378"/>
        </a:xfrm>
        <a:custGeom>
          <a:avLst/>
          <a:gdLst/>
          <a:ahLst/>
          <a:cxnLst/>
          <a:rect l="0" t="0" r="0" b="0"/>
          <a:pathLst>
            <a:path>
              <a:moveTo>
                <a:pt x="0" y="0"/>
              </a:moveTo>
              <a:lnTo>
                <a:pt x="0" y="1648938"/>
              </a:lnTo>
              <a:lnTo>
                <a:pt x="3252343" y="1648938"/>
              </a:lnTo>
              <a:lnTo>
                <a:pt x="3252343" y="186137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A15A8F-A917-F342-B4D0-C6CF6AD13E9C}">
      <dsp:nvSpPr>
        <dsp:cNvPr id="0" name=""/>
        <dsp:cNvSpPr/>
      </dsp:nvSpPr>
      <dsp:spPr>
        <a:xfrm>
          <a:off x="4905205" y="1778644"/>
          <a:ext cx="91440" cy="1861378"/>
        </a:xfrm>
        <a:custGeom>
          <a:avLst/>
          <a:gdLst/>
          <a:ahLst/>
          <a:cxnLst/>
          <a:rect l="0" t="0" r="0" b="0"/>
          <a:pathLst>
            <a:path>
              <a:moveTo>
                <a:pt x="64617" y="0"/>
              </a:moveTo>
              <a:lnTo>
                <a:pt x="64617" y="1648938"/>
              </a:lnTo>
              <a:lnTo>
                <a:pt x="45720" y="1648938"/>
              </a:lnTo>
              <a:lnTo>
                <a:pt x="45720" y="186137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938497B-20FC-EA4F-A2EC-A78B61237683}">
      <dsp:nvSpPr>
        <dsp:cNvPr id="0" name=""/>
        <dsp:cNvSpPr/>
      </dsp:nvSpPr>
      <dsp:spPr>
        <a:xfrm>
          <a:off x="1698582" y="1778644"/>
          <a:ext cx="3271240" cy="1861378"/>
        </a:xfrm>
        <a:custGeom>
          <a:avLst/>
          <a:gdLst/>
          <a:ahLst/>
          <a:cxnLst/>
          <a:rect l="0" t="0" r="0" b="0"/>
          <a:pathLst>
            <a:path>
              <a:moveTo>
                <a:pt x="3271240" y="0"/>
              </a:moveTo>
              <a:lnTo>
                <a:pt x="3271240" y="1648938"/>
              </a:lnTo>
              <a:lnTo>
                <a:pt x="0" y="1648938"/>
              </a:lnTo>
              <a:lnTo>
                <a:pt x="0" y="186137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07A7C8B-C973-B24D-AB65-FC08541BA034}">
      <dsp:nvSpPr>
        <dsp:cNvPr id="0" name=""/>
        <dsp:cNvSpPr/>
      </dsp:nvSpPr>
      <dsp:spPr>
        <a:xfrm>
          <a:off x="3132116" y="767025"/>
          <a:ext cx="3675412" cy="1011618"/>
        </a:xfrm>
        <a:prstGeom prst="arc">
          <a:avLst>
            <a:gd name="adj1" fmla="val 13200000"/>
            <a:gd name="adj2" fmla="val 1920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1628E55-1837-EF40-939F-2DAA3F1CB007}">
      <dsp:nvSpPr>
        <dsp:cNvPr id="0" name=""/>
        <dsp:cNvSpPr/>
      </dsp:nvSpPr>
      <dsp:spPr>
        <a:xfrm>
          <a:off x="3132116" y="767025"/>
          <a:ext cx="3675412" cy="1011618"/>
        </a:xfrm>
        <a:prstGeom prst="arc">
          <a:avLst>
            <a:gd name="adj1" fmla="val 2400000"/>
            <a:gd name="adj2" fmla="val 840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A2F863-BB4E-4E48-8F14-8408C69FD99F}">
      <dsp:nvSpPr>
        <dsp:cNvPr id="0" name=""/>
        <dsp:cNvSpPr/>
      </dsp:nvSpPr>
      <dsp:spPr>
        <a:xfrm>
          <a:off x="1294410" y="949117"/>
          <a:ext cx="7350825" cy="64743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ts val="408"/>
            </a:spcAft>
            <a:buNone/>
          </a:pPr>
          <a:r>
            <a:rPr lang="fr-FR" sz="2400" b="1" kern="1200" dirty="0">
              <a:solidFill>
                <a:srgbClr val="00B0F0"/>
              </a:solidFill>
            </a:rPr>
            <a:t>Loi santé travail 2021-1018 </a:t>
          </a:r>
        </a:p>
        <a:p>
          <a:pPr marL="0" lvl="0" indent="0" algn="ctr" defTabSz="1066800">
            <a:lnSpc>
              <a:spcPct val="90000"/>
            </a:lnSpc>
            <a:spcBef>
              <a:spcPct val="0"/>
            </a:spcBef>
            <a:spcAft>
              <a:spcPts val="408"/>
            </a:spcAft>
            <a:buNone/>
          </a:pPr>
          <a:r>
            <a:rPr lang="fr-FR" sz="2400" b="1" kern="1200" dirty="0">
              <a:solidFill>
                <a:srgbClr val="00B0F0"/>
              </a:solidFill>
            </a:rPr>
            <a:t>du 02/08/2021</a:t>
          </a:r>
        </a:p>
        <a:p>
          <a:pPr marL="0" lvl="0" indent="0" algn="ctr" defTabSz="1066800">
            <a:lnSpc>
              <a:spcPct val="90000"/>
            </a:lnSpc>
            <a:spcBef>
              <a:spcPct val="0"/>
            </a:spcBef>
            <a:spcAft>
              <a:spcPts val="408"/>
            </a:spcAft>
            <a:buNone/>
          </a:pPr>
          <a:r>
            <a:rPr lang="fr-FR" sz="2400" b="1" kern="1200" dirty="0">
              <a:solidFill>
                <a:srgbClr val="00B0F0"/>
              </a:solidFill>
            </a:rPr>
            <a:t>2 piliers structurants pour les politiques de santé travail</a:t>
          </a:r>
        </a:p>
      </dsp:txBody>
      <dsp:txXfrm>
        <a:off x="1294410" y="949117"/>
        <a:ext cx="7350825" cy="647435"/>
      </dsp:txXfrm>
    </dsp:sp>
    <dsp:sp modelId="{7CAFE6D4-14F5-3345-8416-00A8C81FAF97}">
      <dsp:nvSpPr>
        <dsp:cNvPr id="0" name=""/>
        <dsp:cNvSpPr/>
      </dsp:nvSpPr>
      <dsp:spPr>
        <a:xfrm>
          <a:off x="849894" y="3640022"/>
          <a:ext cx="1697374" cy="1011618"/>
        </a:xfrm>
        <a:prstGeom prst="arc">
          <a:avLst>
            <a:gd name="adj1" fmla="val 13200000"/>
            <a:gd name="adj2" fmla="val 1920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5FFF65-6BBB-F949-8201-E2960FBB28BD}">
      <dsp:nvSpPr>
        <dsp:cNvPr id="0" name=""/>
        <dsp:cNvSpPr/>
      </dsp:nvSpPr>
      <dsp:spPr>
        <a:xfrm>
          <a:off x="849894" y="3640022"/>
          <a:ext cx="1697374" cy="1011618"/>
        </a:xfrm>
        <a:prstGeom prst="arc">
          <a:avLst>
            <a:gd name="adj1" fmla="val 2400000"/>
            <a:gd name="adj2" fmla="val 840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344140-FE77-EF46-A127-8C88A70D3650}">
      <dsp:nvSpPr>
        <dsp:cNvPr id="0" name=""/>
        <dsp:cNvSpPr/>
      </dsp:nvSpPr>
      <dsp:spPr>
        <a:xfrm>
          <a:off x="1207" y="3822113"/>
          <a:ext cx="3394749" cy="64743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fr-FR" sz="1400" kern="1200" dirty="0"/>
            <a:t>Missions et organisation des services de prévention et de santé au travail interentreprises</a:t>
          </a:r>
        </a:p>
        <a:p>
          <a:pPr marL="0" lvl="0" indent="0" algn="ctr" defTabSz="622300">
            <a:lnSpc>
              <a:spcPct val="90000"/>
            </a:lnSpc>
            <a:spcBef>
              <a:spcPct val="0"/>
            </a:spcBef>
            <a:spcAft>
              <a:spcPct val="35000"/>
            </a:spcAft>
            <a:buNone/>
          </a:pPr>
          <a:r>
            <a:rPr lang="fr-FR" sz="1400" kern="1200" dirty="0"/>
            <a:t>(offre socle : suivi médical, prévention et PDP;</a:t>
          </a:r>
        </a:p>
        <a:p>
          <a:pPr marL="0" lvl="0" indent="0" algn="ctr" defTabSz="622300">
            <a:lnSpc>
              <a:spcPct val="90000"/>
            </a:lnSpc>
            <a:spcBef>
              <a:spcPct val="0"/>
            </a:spcBef>
            <a:spcAft>
              <a:spcPct val="35000"/>
            </a:spcAft>
            <a:buNone/>
          </a:pPr>
          <a:r>
            <a:rPr lang="fr-FR" sz="1400" kern="1200" dirty="0"/>
            <a:t>cellule de PDP)</a:t>
          </a:r>
        </a:p>
      </dsp:txBody>
      <dsp:txXfrm>
        <a:off x="1207" y="3822113"/>
        <a:ext cx="3394749" cy="647435"/>
      </dsp:txXfrm>
    </dsp:sp>
    <dsp:sp modelId="{DDD2D0BF-E314-274D-8A36-8796AF7808DC}">
      <dsp:nvSpPr>
        <dsp:cNvPr id="0" name=""/>
        <dsp:cNvSpPr/>
      </dsp:nvSpPr>
      <dsp:spPr>
        <a:xfrm>
          <a:off x="4385881" y="3640022"/>
          <a:ext cx="1130089" cy="1011618"/>
        </a:xfrm>
        <a:prstGeom prst="arc">
          <a:avLst>
            <a:gd name="adj1" fmla="val 13200000"/>
            <a:gd name="adj2" fmla="val 1920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3D8B5EA-6759-EB4D-B9D1-AAA207CC47D1}">
      <dsp:nvSpPr>
        <dsp:cNvPr id="0" name=""/>
        <dsp:cNvSpPr/>
      </dsp:nvSpPr>
      <dsp:spPr>
        <a:xfrm>
          <a:off x="4385881" y="3640022"/>
          <a:ext cx="1130089" cy="1011618"/>
        </a:xfrm>
        <a:prstGeom prst="arc">
          <a:avLst>
            <a:gd name="adj1" fmla="val 2400000"/>
            <a:gd name="adj2" fmla="val 840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F5FD6B5-1FB1-7641-9028-335D629BCEF7}">
      <dsp:nvSpPr>
        <dsp:cNvPr id="0" name=""/>
        <dsp:cNvSpPr/>
      </dsp:nvSpPr>
      <dsp:spPr>
        <a:xfrm>
          <a:off x="3820836" y="3822113"/>
          <a:ext cx="2260178" cy="64743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fr-FR" sz="1400" kern="1200" dirty="0"/>
            <a:t>Outils mobilisables par les entreprises et les salariés pour prévenir la désinsertion professionnelle</a:t>
          </a:r>
        </a:p>
      </dsp:txBody>
      <dsp:txXfrm>
        <a:off x="3820836" y="3822113"/>
        <a:ext cx="2260178" cy="647435"/>
      </dsp:txXfrm>
    </dsp:sp>
    <dsp:sp modelId="{669F2408-B326-0E44-93A5-9EA54AB4B073}">
      <dsp:nvSpPr>
        <dsp:cNvPr id="0" name=""/>
        <dsp:cNvSpPr/>
      </dsp:nvSpPr>
      <dsp:spPr>
        <a:xfrm>
          <a:off x="7364030" y="3640022"/>
          <a:ext cx="1716271" cy="1011618"/>
        </a:xfrm>
        <a:prstGeom prst="arc">
          <a:avLst>
            <a:gd name="adj1" fmla="val 13200000"/>
            <a:gd name="adj2" fmla="val 1920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A6BCB0A-8FCC-6A44-B053-2A5E4764AEE5}">
      <dsp:nvSpPr>
        <dsp:cNvPr id="0" name=""/>
        <dsp:cNvSpPr/>
      </dsp:nvSpPr>
      <dsp:spPr>
        <a:xfrm>
          <a:off x="7364030" y="3640022"/>
          <a:ext cx="1716271" cy="1011618"/>
        </a:xfrm>
        <a:prstGeom prst="arc">
          <a:avLst>
            <a:gd name="adj1" fmla="val 2400000"/>
            <a:gd name="adj2" fmla="val 840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D5FC6DE-CE4F-DF4A-BB63-3A65F8B13A4E}">
      <dsp:nvSpPr>
        <dsp:cNvPr id="0" name=""/>
        <dsp:cNvSpPr/>
      </dsp:nvSpPr>
      <dsp:spPr>
        <a:xfrm>
          <a:off x="6505895" y="3822113"/>
          <a:ext cx="3432543" cy="64743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fr-FR" sz="1400" kern="1200" dirty="0"/>
            <a:t>Un fonds d’investissement pour la prévention de l’usure professionnelle : le FIPU</a:t>
          </a:r>
        </a:p>
        <a:p>
          <a:pPr marL="0" lvl="0" indent="0" algn="ctr" defTabSz="622300">
            <a:lnSpc>
              <a:spcPct val="90000"/>
            </a:lnSpc>
            <a:spcBef>
              <a:spcPct val="0"/>
            </a:spcBef>
            <a:spcAft>
              <a:spcPct val="35000"/>
            </a:spcAft>
            <a:buNone/>
          </a:pPr>
          <a:r>
            <a:rPr lang="fr-FR" sz="1400" kern="1200" dirty="0"/>
            <a:t>(Loi 2023-270 du 14/04/2023; Décret 2023-759 du 10/08/2023)</a:t>
          </a:r>
        </a:p>
      </dsp:txBody>
      <dsp:txXfrm>
        <a:off x="6505895" y="3822113"/>
        <a:ext cx="3432543" cy="647435"/>
      </dsp:txXfrm>
    </dsp:sp>
    <dsp:sp modelId="{E0DDB57D-AA1B-2D43-A412-92C25D9698E7}">
      <dsp:nvSpPr>
        <dsp:cNvPr id="0" name=""/>
        <dsp:cNvSpPr/>
      </dsp:nvSpPr>
      <dsp:spPr>
        <a:xfrm>
          <a:off x="2986347" y="2203524"/>
          <a:ext cx="1180690" cy="1011618"/>
        </a:xfrm>
        <a:prstGeom prst="arc">
          <a:avLst>
            <a:gd name="adj1" fmla="val 13200000"/>
            <a:gd name="adj2" fmla="val 1920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99CEEEE-6045-5642-8BC1-2BEDCF540277}">
      <dsp:nvSpPr>
        <dsp:cNvPr id="0" name=""/>
        <dsp:cNvSpPr/>
      </dsp:nvSpPr>
      <dsp:spPr>
        <a:xfrm>
          <a:off x="2986347" y="2203524"/>
          <a:ext cx="1180690" cy="1011618"/>
        </a:xfrm>
        <a:prstGeom prst="arc">
          <a:avLst>
            <a:gd name="adj1" fmla="val 2400000"/>
            <a:gd name="adj2" fmla="val 840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AFC913F-9717-FC4B-B324-F2922A94E0A2}">
      <dsp:nvSpPr>
        <dsp:cNvPr id="0" name=""/>
        <dsp:cNvSpPr/>
      </dsp:nvSpPr>
      <dsp:spPr>
        <a:xfrm>
          <a:off x="2396002" y="2385615"/>
          <a:ext cx="2361380" cy="64743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kern="1200" dirty="0"/>
            <a:t>Prévention des risques professionnels</a:t>
          </a:r>
        </a:p>
      </dsp:txBody>
      <dsp:txXfrm>
        <a:off x="2396002" y="2385615"/>
        <a:ext cx="2361380" cy="647435"/>
      </dsp:txXfrm>
    </dsp:sp>
    <dsp:sp modelId="{F52BB675-FC62-8A4C-B5F8-E14C0EEA8234}">
      <dsp:nvSpPr>
        <dsp:cNvPr id="0" name=""/>
        <dsp:cNvSpPr/>
      </dsp:nvSpPr>
      <dsp:spPr>
        <a:xfrm>
          <a:off x="5860735" y="2203524"/>
          <a:ext cx="1356944" cy="1011618"/>
        </a:xfrm>
        <a:prstGeom prst="arc">
          <a:avLst>
            <a:gd name="adj1" fmla="val 13200000"/>
            <a:gd name="adj2" fmla="val 1920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B77AC7B-3392-E745-BB86-C9F33FA72919}">
      <dsp:nvSpPr>
        <dsp:cNvPr id="0" name=""/>
        <dsp:cNvSpPr/>
      </dsp:nvSpPr>
      <dsp:spPr>
        <a:xfrm>
          <a:off x="5860735" y="2203524"/>
          <a:ext cx="1356944" cy="1011618"/>
        </a:xfrm>
        <a:prstGeom prst="arc">
          <a:avLst>
            <a:gd name="adj1" fmla="val 2400000"/>
            <a:gd name="adj2" fmla="val 840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B3AFE0-8768-A141-B590-3E0A0E29FA3B}">
      <dsp:nvSpPr>
        <dsp:cNvPr id="0" name=""/>
        <dsp:cNvSpPr/>
      </dsp:nvSpPr>
      <dsp:spPr>
        <a:xfrm>
          <a:off x="5182262" y="2385615"/>
          <a:ext cx="2713889" cy="64743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kern="1200" dirty="0"/>
            <a:t>Prévention de la désinsertion professionnelle</a:t>
          </a:r>
        </a:p>
      </dsp:txBody>
      <dsp:txXfrm>
        <a:off x="5182262" y="2385615"/>
        <a:ext cx="2713889" cy="64743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2984B4-7093-9248-9D40-B42EF5205E94}">
      <dsp:nvSpPr>
        <dsp:cNvPr id="0" name=""/>
        <dsp:cNvSpPr/>
      </dsp:nvSpPr>
      <dsp:spPr>
        <a:xfrm>
          <a:off x="2775572" y="2024206"/>
          <a:ext cx="1554320" cy="1554320"/>
        </a:xfrm>
        <a:prstGeom prst="ellipse">
          <a:avLst/>
        </a:prstGeom>
        <a:solidFill>
          <a:schemeClr val="accent1">
            <a:alpha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dirty="0"/>
            <a:t>Les acteurs mobilisables</a:t>
          </a:r>
        </a:p>
      </dsp:txBody>
      <dsp:txXfrm>
        <a:off x="3003197" y="2251831"/>
        <a:ext cx="1099070" cy="1099070"/>
      </dsp:txXfrm>
    </dsp:sp>
    <dsp:sp modelId="{4DD0F2CE-0913-A54F-8035-CC39CEB33AC3}">
      <dsp:nvSpPr>
        <dsp:cNvPr id="0" name=""/>
        <dsp:cNvSpPr/>
      </dsp:nvSpPr>
      <dsp:spPr>
        <a:xfrm rot="16200000">
          <a:off x="3388044" y="1458562"/>
          <a:ext cx="329375" cy="528468"/>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fr-FR" sz="1300" kern="1200"/>
        </a:p>
      </dsp:txBody>
      <dsp:txXfrm>
        <a:off x="3437450" y="1613662"/>
        <a:ext cx="230563" cy="317080"/>
      </dsp:txXfrm>
    </dsp:sp>
    <dsp:sp modelId="{F68C390C-6D11-7A4F-B72A-97F6A002CCDD}">
      <dsp:nvSpPr>
        <dsp:cNvPr id="0" name=""/>
        <dsp:cNvSpPr/>
      </dsp:nvSpPr>
      <dsp:spPr>
        <a:xfrm>
          <a:off x="2853288" y="3854"/>
          <a:ext cx="1398888" cy="1398888"/>
        </a:xfrm>
        <a:prstGeom prst="ellipse">
          <a:avLst/>
        </a:prstGeom>
        <a:solidFill>
          <a:schemeClr val="accent1">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dirty="0"/>
            <a:t>Le SPST et sa cellule PDP</a:t>
          </a:r>
        </a:p>
      </dsp:txBody>
      <dsp:txXfrm>
        <a:off x="3058150" y="208716"/>
        <a:ext cx="989164" cy="989164"/>
      </dsp:txXfrm>
    </dsp:sp>
    <dsp:sp modelId="{4DE726B4-E884-664B-B0CE-C5F6D86714BF}">
      <dsp:nvSpPr>
        <dsp:cNvPr id="0" name=""/>
        <dsp:cNvSpPr/>
      </dsp:nvSpPr>
      <dsp:spPr>
        <a:xfrm rot="19285714">
          <a:off x="4231304" y="1864654"/>
          <a:ext cx="329375" cy="528468"/>
        </a:xfrm>
        <a:prstGeom prst="rightArrow">
          <a:avLst>
            <a:gd name="adj1" fmla="val 60000"/>
            <a:gd name="adj2" fmla="val 50000"/>
          </a:avLst>
        </a:prstGeom>
        <a:solidFill>
          <a:schemeClr val="accent1">
            <a:shade val="90000"/>
            <a:hueOff val="69238"/>
            <a:satOff val="-1479"/>
            <a:lumOff val="551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fr-FR" sz="1300" kern="1200"/>
        </a:p>
      </dsp:txBody>
      <dsp:txXfrm>
        <a:off x="4242083" y="2001152"/>
        <a:ext cx="230563" cy="317080"/>
      </dsp:txXfrm>
    </dsp:sp>
    <dsp:sp modelId="{F6D19555-EE57-2E44-BD28-4C3D61B279B6}">
      <dsp:nvSpPr>
        <dsp:cNvPr id="0" name=""/>
        <dsp:cNvSpPr/>
      </dsp:nvSpPr>
      <dsp:spPr>
        <a:xfrm>
          <a:off x="4493623" y="793798"/>
          <a:ext cx="1398888" cy="1398888"/>
        </a:xfrm>
        <a:prstGeom prst="ellipse">
          <a:avLst/>
        </a:prstGeom>
        <a:solidFill>
          <a:schemeClr val="accent1">
            <a:alpha val="90000"/>
            <a:hueOff val="0"/>
            <a:satOff val="0"/>
            <a:lumOff val="0"/>
            <a:alphaOff val="-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dirty="0"/>
            <a:t>Assurance maladie (CPAM, Carsat)</a:t>
          </a:r>
        </a:p>
      </dsp:txBody>
      <dsp:txXfrm>
        <a:off x="4698485" y="998660"/>
        <a:ext cx="989164" cy="989164"/>
      </dsp:txXfrm>
    </dsp:sp>
    <dsp:sp modelId="{A85AB5EB-4624-A343-BC46-92D044CA4236}">
      <dsp:nvSpPr>
        <dsp:cNvPr id="0" name=""/>
        <dsp:cNvSpPr/>
      </dsp:nvSpPr>
      <dsp:spPr>
        <a:xfrm rot="771429">
          <a:off x="4439572" y="2777136"/>
          <a:ext cx="329375" cy="528468"/>
        </a:xfrm>
        <a:prstGeom prst="rightArrow">
          <a:avLst>
            <a:gd name="adj1" fmla="val 60000"/>
            <a:gd name="adj2" fmla="val 50000"/>
          </a:avLst>
        </a:prstGeom>
        <a:solidFill>
          <a:schemeClr val="accent1">
            <a:shade val="90000"/>
            <a:hueOff val="138475"/>
            <a:satOff val="-2957"/>
            <a:lumOff val="1103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fr-FR" sz="1300" kern="1200"/>
        </a:p>
      </dsp:txBody>
      <dsp:txXfrm>
        <a:off x="4440811" y="2871836"/>
        <a:ext cx="230563" cy="317080"/>
      </dsp:txXfrm>
    </dsp:sp>
    <dsp:sp modelId="{5681DAEB-E00A-9D46-B05F-F9A0BF3650D1}">
      <dsp:nvSpPr>
        <dsp:cNvPr id="0" name=""/>
        <dsp:cNvSpPr/>
      </dsp:nvSpPr>
      <dsp:spPr>
        <a:xfrm>
          <a:off x="4898753" y="2568786"/>
          <a:ext cx="1398888" cy="1398888"/>
        </a:xfrm>
        <a:prstGeom prst="ellipse">
          <a:avLst/>
        </a:prstGeom>
        <a:solidFill>
          <a:schemeClr val="accent1">
            <a:alpha val="90000"/>
            <a:hueOff val="0"/>
            <a:satOff val="0"/>
            <a:lumOff val="0"/>
            <a:alphaOff val="-13333"/>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dirty="0"/>
            <a:t>MSA</a:t>
          </a:r>
        </a:p>
      </dsp:txBody>
      <dsp:txXfrm>
        <a:off x="5103615" y="2773648"/>
        <a:ext cx="989164" cy="989164"/>
      </dsp:txXfrm>
    </dsp:sp>
    <dsp:sp modelId="{B706C58B-2A60-3E4B-BF7C-39938BB5C6A6}">
      <dsp:nvSpPr>
        <dsp:cNvPr id="0" name=""/>
        <dsp:cNvSpPr/>
      </dsp:nvSpPr>
      <dsp:spPr>
        <a:xfrm rot="3857143">
          <a:off x="3856018" y="3508890"/>
          <a:ext cx="329375" cy="528468"/>
        </a:xfrm>
        <a:prstGeom prst="rightArrow">
          <a:avLst>
            <a:gd name="adj1" fmla="val 60000"/>
            <a:gd name="adj2" fmla="val 50000"/>
          </a:avLst>
        </a:prstGeom>
        <a:solidFill>
          <a:schemeClr val="accent1">
            <a:shade val="90000"/>
            <a:hueOff val="207713"/>
            <a:satOff val="-4436"/>
            <a:lumOff val="1655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fr-FR" sz="1300" kern="1200"/>
        </a:p>
      </dsp:txBody>
      <dsp:txXfrm>
        <a:off x="3883988" y="3570071"/>
        <a:ext cx="230563" cy="317080"/>
      </dsp:txXfrm>
    </dsp:sp>
    <dsp:sp modelId="{ED7F8F2F-5509-8E44-89D3-3E1957B14BEA}">
      <dsp:nvSpPr>
        <dsp:cNvPr id="0" name=""/>
        <dsp:cNvSpPr/>
      </dsp:nvSpPr>
      <dsp:spPr>
        <a:xfrm>
          <a:off x="3763605" y="3992216"/>
          <a:ext cx="1398888" cy="1398888"/>
        </a:xfrm>
        <a:prstGeom prst="ellipse">
          <a:avLst/>
        </a:prstGeom>
        <a:solidFill>
          <a:schemeClr val="accent1">
            <a:alpha val="90000"/>
            <a:hueOff val="0"/>
            <a:satOff val="0"/>
            <a:lumOff val="0"/>
            <a:alphaOff val="-2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dirty="0"/>
            <a:t>Cap Emploi</a:t>
          </a:r>
        </a:p>
      </dsp:txBody>
      <dsp:txXfrm>
        <a:off x="3968467" y="4197078"/>
        <a:ext cx="989164" cy="989164"/>
      </dsp:txXfrm>
    </dsp:sp>
    <dsp:sp modelId="{F4F0FDB8-B2F9-F94C-8AF7-48BEFF524EE3}">
      <dsp:nvSpPr>
        <dsp:cNvPr id="0" name=""/>
        <dsp:cNvSpPr/>
      </dsp:nvSpPr>
      <dsp:spPr>
        <a:xfrm rot="6942857">
          <a:off x="2920070" y="3508890"/>
          <a:ext cx="329375" cy="528468"/>
        </a:xfrm>
        <a:prstGeom prst="rightArrow">
          <a:avLst>
            <a:gd name="adj1" fmla="val 60000"/>
            <a:gd name="adj2" fmla="val 50000"/>
          </a:avLst>
        </a:prstGeom>
        <a:solidFill>
          <a:schemeClr val="accent1">
            <a:shade val="90000"/>
            <a:hueOff val="276951"/>
            <a:satOff val="-5914"/>
            <a:lumOff val="2207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fr-FR" sz="1300" kern="1200"/>
        </a:p>
      </dsp:txBody>
      <dsp:txXfrm rot="10800000">
        <a:off x="2990912" y="3570071"/>
        <a:ext cx="230563" cy="317080"/>
      </dsp:txXfrm>
    </dsp:sp>
    <dsp:sp modelId="{4A5E2EDA-C170-9146-9730-2ED4AE51115C}">
      <dsp:nvSpPr>
        <dsp:cNvPr id="0" name=""/>
        <dsp:cNvSpPr/>
      </dsp:nvSpPr>
      <dsp:spPr>
        <a:xfrm>
          <a:off x="1942970" y="3992216"/>
          <a:ext cx="1398888" cy="1398888"/>
        </a:xfrm>
        <a:prstGeom prst="ellipse">
          <a:avLst/>
        </a:prstGeom>
        <a:solidFill>
          <a:schemeClr val="accent1">
            <a:alpha val="90000"/>
            <a:hueOff val="0"/>
            <a:satOff val="0"/>
            <a:lumOff val="0"/>
            <a:alphaOff val="-2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dirty="0"/>
            <a:t>Agefiph</a:t>
          </a:r>
        </a:p>
      </dsp:txBody>
      <dsp:txXfrm>
        <a:off x="2147832" y="4197078"/>
        <a:ext cx="989164" cy="989164"/>
      </dsp:txXfrm>
    </dsp:sp>
    <dsp:sp modelId="{BBB5CD11-BE6E-424A-AE63-89B46BE5E996}">
      <dsp:nvSpPr>
        <dsp:cNvPr id="0" name=""/>
        <dsp:cNvSpPr/>
      </dsp:nvSpPr>
      <dsp:spPr>
        <a:xfrm rot="10028571">
          <a:off x="2336516" y="2777136"/>
          <a:ext cx="329375" cy="528468"/>
        </a:xfrm>
        <a:prstGeom prst="rightArrow">
          <a:avLst>
            <a:gd name="adj1" fmla="val 60000"/>
            <a:gd name="adj2" fmla="val 50000"/>
          </a:avLst>
        </a:prstGeom>
        <a:solidFill>
          <a:schemeClr val="accent1">
            <a:shade val="90000"/>
            <a:hueOff val="346188"/>
            <a:satOff val="-7393"/>
            <a:lumOff val="2759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fr-FR" sz="1300" kern="1200"/>
        </a:p>
      </dsp:txBody>
      <dsp:txXfrm rot="10800000">
        <a:off x="2434089" y="2871836"/>
        <a:ext cx="230563" cy="317080"/>
      </dsp:txXfrm>
    </dsp:sp>
    <dsp:sp modelId="{64B67CEF-6FB3-8A48-ABD7-0CE493EED42E}">
      <dsp:nvSpPr>
        <dsp:cNvPr id="0" name=""/>
        <dsp:cNvSpPr/>
      </dsp:nvSpPr>
      <dsp:spPr>
        <a:xfrm>
          <a:off x="807823" y="2568786"/>
          <a:ext cx="1398888" cy="1398888"/>
        </a:xfrm>
        <a:prstGeom prst="ellipse">
          <a:avLst/>
        </a:prstGeom>
        <a:solidFill>
          <a:schemeClr val="accent1">
            <a:alpha val="90000"/>
            <a:hueOff val="0"/>
            <a:satOff val="0"/>
            <a:lumOff val="0"/>
            <a:alphaOff val="-33333"/>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dirty="0"/>
            <a:t> </a:t>
          </a:r>
          <a:r>
            <a:rPr lang="fr-FR" sz="1600" kern="1200" dirty="0" err="1"/>
            <a:t>Aract</a:t>
          </a:r>
          <a:endParaRPr lang="fr-FR" sz="1600" kern="1200" dirty="0"/>
        </a:p>
      </dsp:txBody>
      <dsp:txXfrm>
        <a:off x="1012685" y="2773648"/>
        <a:ext cx="989164" cy="989164"/>
      </dsp:txXfrm>
    </dsp:sp>
    <dsp:sp modelId="{22E2828A-872B-AB4A-B6B5-E7757ADDA97F}">
      <dsp:nvSpPr>
        <dsp:cNvPr id="0" name=""/>
        <dsp:cNvSpPr/>
      </dsp:nvSpPr>
      <dsp:spPr>
        <a:xfrm rot="13114286">
          <a:off x="2544784" y="1864654"/>
          <a:ext cx="329375" cy="528468"/>
        </a:xfrm>
        <a:prstGeom prst="rightArrow">
          <a:avLst>
            <a:gd name="adj1" fmla="val 60000"/>
            <a:gd name="adj2" fmla="val 50000"/>
          </a:avLst>
        </a:prstGeom>
        <a:solidFill>
          <a:schemeClr val="accent1">
            <a:shade val="90000"/>
            <a:hueOff val="415426"/>
            <a:satOff val="-8871"/>
            <a:lumOff val="3310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fr-FR" sz="1300" kern="1200"/>
        </a:p>
      </dsp:txBody>
      <dsp:txXfrm rot="10800000">
        <a:off x="2632817" y="2001152"/>
        <a:ext cx="230563" cy="317080"/>
      </dsp:txXfrm>
    </dsp:sp>
    <dsp:sp modelId="{AFA376F6-5E38-5A4E-BBC6-9CD11D2E2543}">
      <dsp:nvSpPr>
        <dsp:cNvPr id="0" name=""/>
        <dsp:cNvSpPr/>
      </dsp:nvSpPr>
      <dsp:spPr>
        <a:xfrm>
          <a:off x="1212952" y="793798"/>
          <a:ext cx="1398888" cy="1398888"/>
        </a:xfrm>
        <a:prstGeom prst="ellipse">
          <a:avLst/>
        </a:prstGeom>
        <a:solidFill>
          <a:schemeClr val="accent1">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dirty="0"/>
            <a:t>La DREETS et l'inspection du travail</a:t>
          </a:r>
        </a:p>
      </dsp:txBody>
      <dsp:txXfrm>
        <a:off x="1417814" y="998660"/>
        <a:ext cx="989164" cy="9891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1AB27D-5ACE-1D41-92B7-0EC579E88F60}">
      <dsp:nvSpPr>
        <dsp:cNvPr id="0" name=""/>
        <dsp:cNvSpPr/>
      </dsp:nvSpPr>
      <dsp:spPr>
        <a:xfrm>
          <a:off x="2661616" y="75691"/>
          <a:ext cx="1207742" cy="12077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fr-FR" sz="2200" kern="1200" dirty="0"/>
            <a:t>Lancer la démarche</a:t>
          </a:r>
        </a:p>
      </dsp:txBody>
      <dsp:txXfrm>
        <a:off x="2661616" y="75691"/>
        <a:ext cx="1207742" cy="1207742"/>
      </dsp:txXfrm>
    </dsp:sp>
    <dsp:sp modelId="{B9EA3258-EB46-944D-8882-BF668AAF42F1}">
      <dsp:nvSpPr>
        <dsp:cNvPr id="0" name=""/>
        <dsp:cNvSpPr/>
      </dsp:nvSpPr>
      <dsp:spPr>
        <a:xfrm>
          <a:off x="535691" y="-157"/>
          <a:ext cx="3409516" cy="3409516"/>
        </a:xfrm>
        <a:prstGeom prst="circularArrow">
          <a:avLst>
            <a:gd name="adj1" fmla="val 6907"/>
            <a:gd name="adj2" fmla="val 465778"/>
            <a:gd name="adj3" fmla="val 547624"/>
            <a:gd name="adj4" fmla="val 20586599"/>
            <a:gd name="adj5" fmla="val 805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068130-8C8E-F749-BFEE-0B59B0FD7760}">
      <dsp:nvSpPr>
        <dsp:cNvPr id="0" name=""/>
        <dsp:cNvSpPr/>
      </dsp:nvSpPr>
      <dsp:spPr>
        <a:xfrm>
          <a:off x="2661616" y="2125767"/>
          <a:ext cx="1207742" cy="12077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fr-FR" sz="2200" kern="1200" dirty="0"/>
            <a:t>Analyser</a:t>
          </a:r>
        </a:p>
      </dsp:txBody>
      <dsp:txXfrm>
        <a:off x="2661616" y="2125767"/>
        <a:ext cx="1207742" cy="1207742"/>
      </dsp:txXfrm>
    </dsp:sp>
    <dsp:sp modelId="{2DB4042B-72C1-A647-B528-B0A596EB27E7}">
      <dsp:nvSpPr>
        <dsp:cNvPr id="0" name=""/>
        <dsp:cNvSpPr/>
      </dsp:nvSpPr>
      <dsp:spPr>
        <a:xfrm>
          <a:off x="535691" y="-157"/>
          <a:ext cx="3409516" cy="3409516"/>
        </a:xfrm>
        <a:prstGeom prst="circularArrow">
          <a:avLst>
            <a:gd name="adj1" fmla="val 6907"/>
            <a:gd name="adj2" fmla="val 465778"/>
            <a:gd name="adj3" fmla="val 5947624"/>
            <a:gd name="adj4" fmla="val 4386599"/>
            <a:gd name="adj5" fmla="val 805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016B63B-7A63-5C40-B77A-F9CF55885F2D}">
      <dsp:nvSpPr>
        <dsp:cNvPr id="0" name=""/>
        <dsp:cNvSpPr/>
      </dsp:nvSpPr>
      <dsp:spPr>
        <a:xfrm>
          <a:off x="611540" y="2125767"/>
          <a:ext cx="1207742" cy="12077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fr-FR" sz="2200" kern="1200" dirty="0"/>
            <a:t>Agir</a:t>
          </a:r>
        </a:p>
      </dsp:txBody>
      <dsp:txXfrm>
        <a:off x="611540" y="2125767"/>
        <a:ext cx="1207742" cy="1207742"/>
      </dsp:txXfrm>
    </dsp:sp>
    <dsp:sp modelId="{8578D663-99F3-4E42-8E1E-E0FDB05A9295}">
      <dsp:nvSpPr>
        <dsp:cNvPr id="0" name=""/>
        <dsp:cNvSpPr/>
      </dsp:nvSpPr>
      <dsp:spPr>
        <a:xfrm>
          <a:off x="535691" y="-157"/>
          <a:ext cx="3409516" cy="3409516"/>
        </a:xfrm>
        <a:prstGeom prst="circularArrow">
          <a:avLst>
            <a:gd name="adj1" fmla="val 6907"/>
            <a:gd name="adj2" fmla="val 465778"/>
            <a:gd name="adj3" fmla="val 11347624"/>
            <a:gd name="adj4" fmla="val 9786599"/>
            <a:gd name="adj5" fmla="val 805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B654E52-3E50-154D-BE40-7AB98D29C067}">
      <dsp:nvSpPr>
        <dsp:cNvPr id="0" name=""/>
        <dsp:cNvSpPr/>
      </dsp:nvSpPr>
      <dsp:spPr>
        <a:xfrm>
          <a:off x="611540" y="75691"/>
          <a:ext cx="1207742" cy="12077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fr-FR" sz="2200" kern="1200" dirty="0"/>
            <a:t>Rester mobilisé</a:t>
          </a:r>
        </a:p>
      </dsp:txBody>
      <dsp:txXfrm>
        <a:off x="611540" y="75691"/>
        <a:ext cx="1207742" cy="1207742"/>
      </dsp:txXfrm>
    </dsp:sp>
    <dsp:sp modelId="{98F720F4-301E-0240-A860-BC906AAAA957}">
      <dsp:nvSpPr>
        <dsp:cNvPr id="0" name=""/>
        <dsp:cNvSpPr/>
      </dsp:nvSpPr>
      <dsp:spPr>
        <a:xfrm>
          <a:off x="535691" y="-157"/>
          <a:ext cx="3409516" cy="3409516"/>
        </a:xfrm>
        <a:prstGeom prst="circularArrow">
          <a:avLst>
            <a:gd name="adj1" fmla="val 6907"/>
            <a:gd name="adj2" fmla="val 465778"/>
            <a:gd name="adj3" fmla="val 16747624"/>
            <a:gd name="adj4" fmla="val 15186599"/>
            <a:gd name="adj5" fmla="val 805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9AA1B3-384B-134A-A8DA-B926CF837B7F}">
      <dsp:nvSpPr>
        <dsp:cNvPr id="0" name=""/>
        <dsp:cNvSpPr/>
      </dsp:nvSpPr>
      <dsp:spPr>
        <a:xfrm>
          <a:off x="956486" y="717781"/>
          <a:ext cx="3495376" cy="1213898"/>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EBCA58B-3467-EB44-B458-80FD9A96FB7D}">
      <dsp:nvSpPr>
        <dsp:cNvPr id="0" name=""/>
        <dsp:cNvSpPr/>
      </dsp:nvSpPr>
      <dsp:spPr>
        <a:xfrm>
          <a:off x="2370894" y="3690206"/>
          <a:ext cx="677398" cy="433535"/>
        </a:xfrm>
        <a:prstGeom prst="down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E6B4A71-8CE8-2440-BB59-F8E643C08BB3}">
      <dsp:nvSpPr>
        <dsp:cNvPr id="0" name=""/>
        <dsp:cNvSpPr/>
      </dsp:nvSpPr>
      <dsp:spPr>
        <a:xfrm>
          <a:off x="138248" y="4262169"/>
          <a:ext cx="5142690" cy="8128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fr-FR" sz="2400" b="1" kern="1200" dirty="0">
              <a:solidFill>
                <a:srgbClr val="65AECC"/>
              </a:solidFill>
              <a:latin typeface="Marianne" panose="02000000000000000000" pitchFamily="2" charset="0"/>
              <a:ea typeface="+mn-ea"/>
              <a:cs typeface="+mn-cs"/>
            </a:rPr>
            <a:t>Des objets du dialogue social</a:t>
          </a:r>
        </a:p>
        <a:p>
          <a:pPr marL="0" lvl="0" indent="0" algn="ctr" defTabSz="1066800">
            <a:lnSpc>
              <a:spcPct val="90000"/>
            </a:lnSpc>
            <a:spcBef>
              <a:spcPct val="0"/>
            </a:spcBef>
            <a:spcAft>
              <a:spcPct val="35000"/>
            </a:spcAft>
            <a:buNone/>
          </a:pPr>
          <a:r>
            <a:rPr lang="fr-FR" sz="1600" b="1" kern="1200" dirty="0">
              <a:solidFill>
                <a:srgbClr val="65AECC"/>
              </a:solidFill>
              <a:latin typeface="Marianne" panose="02000000000000000000" pitchFamily="2" charset="0"/>
              <a:ea typeface="+mn-ea"/>
              <a:cs typeface="+mn-cs"/>
            </a:rPr>
            <a:t>- Au niveau des attributions du CSE</a:t>
          </a:r>
        </a:p>
        <a:p>
          <a:pPr marL="0" lvl="0" indent="0" algn="ctr" defTabSz="1066800">
            <a:lnSpc>
              <a:spcPct val="90000"/>
            </a:lnSpc>
            <a:spcBef>
              <a:spcPct val="0"/>
            </a:spcBef>
            <a:spcAft>
              <a:spcPct val="35000"/>
            </a:spcAft>
            <a:buNone/>
          </a:pPr>
          <a:r>
            <a:rPr lang="fr-FR" sz="1600" b="1" kern="1200" dirty="0">
              <a:solidFill>
                <a:srgbClr val="65AECC"/>
              </a:solidFill>
              <a:latin typeface="Marianne" panose="02000000000000000000" pitchFamily="2" charset="0"/>
              <a:ea typeface="+mn-ea"/>
              <a:cs typeface="+mn-cs"/>
            </a:rPr>
            <a:t>- Un objet possible de négociation collective</a:t>
          </a:r>
        </a:p>
      </dsp:txBody>
      <dsp:txXfrm>
        <a:off x="138248" y="4262169"/>
        <a:ext cx="5142690" cy="812878"/>
      </dsp:txXfrm>
    </dsp:sp>
    <dsp:sp modelId="{6762806C-15EC-0B47-9DB1-4C3F4D3779CF}">
      <dsp:nvSpPr>
        <dsp:cNvPr id="0" name=""/>
        <dsp:cNvSpPr/>
      </dsp:nvSpPr>
      <dsp:spPr>
        <a:xfrm>
          <a:off x="2227286" y="2025431"/>
          <a:ext cx="1219317" cy="121931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t>Maintien dans l'emploi</a:t>
          </a:r>
        </a:p>
      </dsp:txBody>
      <dsp:txXfrm>
        <a:off x="2405851" y="2203996"/>
        <a:ext cx="862187" cy="862187"/>
      </dsp:txXfrm>
    </dsp:sp>
    <dsp:sp modelId="{64230E06-D5BD-3943-B7F0-370A6DA3359C}">
      <dsp:nvSpPr>
        <dsp:cNvPr id="0" name=""/>
        <dsp:cNvSpPr/>
      </dsp:nvSpPr>
      <dsp:spPr>
        <a:xfrm>
          <a:off x="1354797" y="1110673"/>
          <a:ext cx="1219317" cy="121931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t>Travail</a:t>
          </a:r>
        </a:p>
      </dsp:txBody>
      <dsp:txXfrm>
        <a:off x="1533362" y="1289238"/>
        <a:ext cx="862187" cy="862187"/>
      </dsp:txXfrm>
    </dsp:sp>
    <dsp:sp modelId="{BBA6BC7B-36DD-D645-87EF-77C70F93D3A1}">
      <dsp:nvSpPr>
        <dsp:cNvPr id="0" name=""/>
        <dsp:cNvSpPr/>
      </dsp:nvSpPr>
      <dsp:spPr>
        <a:xfrm>
          <a:off x="2601210" y="815869"/>
          <a:ext cx="1219317" cy="121931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t>Conditions de travail</a:t>
          </a:r>
        </a:p>
      </dsp:txBody>
      <dsp:txXfrm>
        <a:off x="2779775" y="994434"/>
        <a:ext cx="862187" cy="862187"/>
      </dsp:txXfrm>
    </dsp:sp>
    <dsp:sp modelId="{206CF731-F43D-5440-91A7-5E5F84A709E5}">
      <dsp:nvSpPr>
        <dsp:cNvPr id="0" name=""/>
        <dsp:cNvSpPr/>
      </dsp:nvSpPr>
      <dsp:spPr>
        <a:xfrm>
          <a:off x="812878" y="568754"/>
          <a:ext cx="3793431" cy="3034745"/>
        </a:xfrm>
        <a:prstGeom prst="funnel">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6304AC-2FCD-7D46-AC99-9D9638D8C284}">
      <dsp:nvSpPr>
        <dsp:cNvPr id="0" name=""/>
        <dsp:cNvSpPr/>
      </dsp:nvSpPr>
      <dsp:spPr>
        <a:xfrm rot="5400000">
          <a:off x="485974" y="881124"/>
          <a:ext cx="1379263"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3E66315-A255-CD43-B9D2-DB0F815636C9}">
      <dsp:nvSpPr>
        <dsp:cNvPr id="0" name=""/>
        <dsp:cNvSpPr/>
      </dsp:nvSpPr>
      <dsp:spPr>
        <a:xfrm>
          <a:off x="358428" y="220"/>
          <a:ext cx="2736465"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Information, consultation</a:t>
          </a:r>
        </a:p>
      </dsp:txBody>
      <dsp:txXfrm>
        <a:off x="390898" y="32690"/>
        <a:ext cx="2671525" cy="1043673"/>
      </dsp:txXfrm>
    </dsp:sp>
    <dsp:sp modelId="{08BF678C-B11A-6B4F-A6F9-8F4B44FEAC1C}">
      <dsp:nvSpPr>
        <dsp:cNvPr id="0" name=""/>
        <dsp:cNvSpPr/>
      </dsp:nvSpPr>
      <dsp:spPr>
        <a:xfrm rot="5400000">
          <a:off x="485974" y="2266892"/>
          <a:ext cx="1379263"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FEA18AF-CA9E-B64B-810C-A2656FA98021}">
      <dsp:nvSpPr>
        <dsp:cNvPr id="0" name=""/>
        <dsp:cNvSpPr/>
      </dsp:nvSpPr>
      <dsp:spPr>
        <a:xfrm>
          <a:off x="338058" y="1385987"/>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Rôle d’alerte (individuelles, collectives)</a:t>
          </a:r>
        </a:p>
      </dsp:txBody>
      <dsp:txXfrm>
        <a:off x="370528" y="1418457"/>
        <a:ext cx="2712266" cy="1043673"/>
      </dsp:txXfrm>
    </dsp:sp>
    <dsp:sp modelId="{42C0534E-B5B3-C24C-B914-F6F90094F762}">
      <dsp:nvSpPr>
        <dsp:cNvPr id="0" name=""/>
        <dsp:cNvSpPr/>
      </dsp:nvSpPr>
      <dsp:spPr>
        <a:xfrm rot="5400000">
          <a:off x="485974" y="3652659"/>
          <a:ext cx="1379263"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48B4014-2FD5-D749-A082-CA66E9473FEE}">
      <dsp:nvSpPr>
        <dsp:cNvPr id="0" name=""/>
        <dsp:cNvSpPr/>
      </dsp:nvSpPr>
      <dsp:spPr>
        <a:xfrm>
          <a:off x="338058" y="2771754"/>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Travail d’analyse de terrain </a:t>
          </a:r>
        </a:p>
      </dsp:txBody>
      <dsp:txXfrm>
        <a:off x="370528" y="2804224"/>
        <a:ext cx="2712266" cy="1043673"/>
      </dsp:txXfrm>
    </dsp:sp>
    <dsp:sp modelId="{E8D5F2E3-8711-6B43-86BF-37096B585587}">
      <dsp:nvSpPr>
        <dsp:cNvPr id="0" name=""/>
        <dsp:cNvSpPr/>
      </dsp:nvSpPr>
      <dsp:spPr>
        <a:xfrm>
          <a:off x="1180494" y="4345542"/>
          <a:ext cx="3377168"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4D0CB83-EF77-844E-B6D6-231DF2CCF371}">
      <dsp:nvSpPr>
        <dsp:cNvPr id="0" name=""/>
        <dsp:cNvSpPr/>
      </dsp:nvSpPr>
      <dsp:spPr>
        <a:xfrm>
          <a:off x="338058" y="4157521"/>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Analyse et enquête des AT/MP</a:t>
          </a:r>
        </a:p>
      </dsp:txBody>
      <dsp:txXfrm>
        <a:off x="370528" y="4189991"/>
        <a:ext cx="2712266" cy="1043673"/>
      </dsp:txXfrm>
    </dsp:sp>
    <dsp:sp modelId="{65475DB3-E3DD-4B44-8FBA-8B2DCAB25D4B}">
      <dsp:nvSpPr>
        <dsp:cNvPr id="0" name=""/>
        <dsp:cNvSpPr/>
      </dsp:nvSpPr>
      <dsp:spPr>
        <a:xfrm rot="16200000">
          <a:off x="3872919" y="3652659"/>
          <a:ext cx="1379263"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D981841-A759-3447-ACBB-B06B6E113C2C}">
      <dsp:nvSpPr>
        <dsp:cNvPr id="0" name=""/>
        <dsp:cNvSpPr/>
      </dsp:nvSpPr>
      <dsp:spPr>
        <a:xfrm>
          <a:off x="3725002" y="4157521"/>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Réalisation d’inspections et de visites</a:t>
          </a:r>
        </a:p>
      </dsp:txBody>
      <dsp:txXfrm>
        <a:off x="3757472" y="4189991"/>
        <a:ext cx="2712266" cy="1043673"/>
      </dsp:txXfrm>
    </dsp:sp>
    <dsp:sp modelId="{1B8DC6E1-4F73-894B-82E4-9E703D9E095C}">
      <dsp:nvSpPr>
        <dsp:cNvPr id="0" name=""/>
        <dsp:cNvSpPr/>
      </dsp:nvSpPr>
      <dsp:spPr>
        <a:xfrm rot="16200000">
          <a:off x="3872919" y="2266892"/>
          <a:ext cx="1379263"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8FEAEBB-6BC5-BF4B-A4C3-8B0527771AE9}">
      <dsp:nvSpPr>
        <dsp:cNvPr id="0" name=""/>
        <dsp:cNvSpPr/>
      </dsp:nvSpPr>
      <dsp:spPr>
        <a:xfrm>
          <a:off x="3725002" y="2771754"/>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Exploitation des informations de la BDESE</a:t>
          </a:r>
        </a:p>
      </dsp:txBody>
      <dsp:txXfrm>
        <a:off x="3757472" y="2804224"/>
        <a:ext cx="2712266" cy="1043673"/>
      </dsp:txXfrm>
    </dsp:sp>
    <dsp:sp modelId="{820E85FA-AA8B-7F40-A0B2-A1E99EE6E618}">
      <dsp:nvSpPr>
        <dsp:cNvPr id="0" name=""/>
        <dsp:cNvSpPr/>
      </dsp:nvSpPr>
      <dsp:spPr>
        <a:xfrm rot="16200000">
          <a:off x="3872919" y="881124"/>
          <a:ext cx="1379263"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17B2033-7DF5-2A41-96DA-F4B35E848B37}">
      <dsp:nvSpPr>
        <dsp:cNvPr id="0" name=""/>
        <dsp:cNvSpPr/>
      </dsp:nvSpPr>
      <dsp:spPr>
        <a:xfrm>
          <a:off x="3725002" y="1385987"/>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Réunions sur SSCT</a:t>
          </a:r>
        </a:p>
      </dsp:txBody>
      <dsp:txXfrm>
        <a:off x="3757472" y="1418457"/>
        <a:ext cx="2712266" cy="1043673"/>
      </dsp:txXfrm>
    </dsp:sp>
    <dsp:sp modelId="{4A39D1EF-B54F-6446-B8BD-A0CAB6E8E031}">
      <dsp:nvSpPr>
        <dsp:cNvPr id="0" name=""/>
        <dsp:cNvSpPr/>
      </dsp:nvSpPr>
      <dsp:spPr>
        <a:xfrm>
          <a:off x="4567438" y="188241"/>
          <a:ext cx="3377168"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2F22D7B-A695-E64B-9417-C0B0F4DA0F39}">
      <dsp:nvSpPr>
        <dsp:cNvPr id="0" name=""/>
        <dsp:cNvSpPr/>
      </dsp:nvSpPr>
      <dsp:spPr>
        <a:xfrm>
          <a:off x="3725002" y="220"/>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Travail sur le DUERP et le plan d’actions de prévention (PAPRIPACT)</a:t>
          </a:r>
        </a:p>
      </dsp:txBody>
      <dsp:txXfrm>
        <a:off x="3757472" y="32690"/>
        <a:ext cx="2712266" cy="1043673"/>
      </dsp:txXfrm>
    </dsp:sp>
    <dsp:sp modelId="{D9E0AA41-7BF8-644F-8E58-C710733DCA07}">
      <dsp:nvSpPr>
        <dsp:cNvPr id="0" name=""/>
        <dsp:cNvSpPr/>
      </dsp:nvSpPr>
      <dsp:spPr>
        <a:xfrm rot="5400000">
          <a:off x="7259863" y="881124"/>
          <a:ext cx="1379263"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C69BB88-F7C4-5546-B071-126DB6197BDB}">
      <dsp:nvSpPr>
        <dsp:cNvPr id="0" name=""/>
        <dsp:cNvSpPr/>
      </dsp:nvSpPr>
      <dsp:spPr>
        <a:xfrm>
          <a:off x="7111947" y="220"/>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Négociation d’accords </a:t>
          </a:r>
        </a:p>
      </dsp:txBody>
      <dsp:txXfrm>
        <a:off x="7144417" y="32690"/>
        <a:ext cx="2712266" cy="1043673"/>
      </dsp:txXfrm>
    </dsp:sp>
    <dsp:sp modelId="{D0AE6C7B-6A6B-D74C-A155-8A2E5D8BD3DE}">
      <dsp:nvSpPr>
        <dsp:cNvPr id="0" name=""/>
        <dsp:cNvSpPr/>
      </dsp:nvSpPr>
      <dsp:spPr>
        <a:xfrm rot="5400000">
          <a:off x="7259863" y="2266892"/>
          <a:ext cx="1379263" cy="1662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4DB3C49-B131-B34E-A7FC-D1602A72AB53}">
      <dsp:nvSpPr>
        <dsp:cNvPr id="0" name=""/>
        <dsp:cNvSpPr/>
      </dsp:nvSpPr>
      <dsp:spPr>
        <a:xfrm>
          <a:off x="7111947" y="1385987"/>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Formation des élus et des employeurs mais aussi des personnes ressources dans l’entreprise</a:t>
          </a:r>
        </a:p>
      </dsp:txBody>
      <dsp:txXfrm>
        <a:off x="7144417" y="1418457"/>
        <a:ext cx="2712266" cy="1043673"/>
      </dsp:txXfrm>
    </dsp:sp>
    <dsp:sp modelId="{8308DCC7-79B4-8A4C-A3A3-46AD6F2451DE}">
      <dsp:nvSpPr>
        <dsp:cNvPr id="0" name=""/>
        <dsp:cNvSpPr/>
      </dsp:nvSpPr>
      <dsp:spPr>
        <a:xfrm>
          <a:off x="7111947" y="2771754"/>
          <a:ext cx="2777206" cy="11086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Actions de sensibilisation des salariés et de l’encadrement </a:t>
          </a:r>
        </a:p>
      </dsp:txBody>
      <dsp:txXfrm>
        <a:off x="7144417" y="2804224"/>
        <a:ext cx="2712266" cy="104367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DD19AD-5155-A64B-9418-DAA79A97E5C4}">
      <dsp:nvSpPr>
        <dsp:cNvPr id="0" name=""/>
        <dsp:cNvSpPr/>
      </dsp:nvSpPr>
      <dsp:spPr>
        <a:xfrm>
          <a:off x="0" y="115568"/>
          <a:ext cx="11765964" cy="5276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fr-FR" sz="2200" kern="1200" dirty="0"/>
            <a:t>Information, consultation</a:t>
          </a:r>
        </a:p>
      </dsp:txBody>
      <dsp:txXfrm>
        <a:off x="25759" y="141327"/>
        <a:ext cx="11714446" cy="476152"/>
      </dsp:txXfrm>
    </dsp:sp>
    <dsp:sp modelId="{8F61BCAC-1FB7-184F-ADE1-8AFBFE724060}">
      <dsp:nvSpPr>
        <dsp:cNvPr id="0" name=""/>
        <dsp:cNvSpPr/>
      </dsp:nvSpPr>
      <dsp:spPr>
        <a:xfrm>
          <a:off x="0" y="643238"/>
          <a:ext cx="11765964" cy="1593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3569" tIns="27940" rIns="156464" bIns="27940" numCol="1" spcCol="1270" anchor="t" anchorCtr="0">
          <a:noAutofit/>
        </a:bodyPr>
        <a:lstStyle/>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Pour l’employeur, apporter des informations régulières en CSE afin de fluidifier les relations entre employeur et élus et faciliter les échanges sur les sujets traités</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Pour les élus, recueillir le point de vue des salariés lors de toute information et consultation par l’employeur (ex : avis du CSE lors d’une proposition de reclassement d’un salarié pour inaptitude)</a:t>
          </a:r>
        </a:p>
        <a:p>
          <a:pPr marL="171450" lvl="1" indent="-171450" algn="l" defTabSz="755650">
            <a:lnSpc>
              <a:spcPct val="90000"/>
            </a:lnSpc>
            <a:spcBef>
              <a:spcPct val="0"/>
            </a:spcBef>
            <a:spcAft>
              <a:spcPct val="20000"/>
            </a:spcAft>
            <a:buNone/>
          </a:pPr>
          <a:r>
            <a:rPr lang="fr-FR" sz="1700" kern="1200" dirty="0"/>
            <a:t>À noter : il est important de se poser systématiquement la question de la situation particulière des salariés ayant des problématiques de santé lors de toute information et consultation</a:t>
          </a:r>
        </a:p>
      </dsp:txBody>
      <dsp:txXfrm>
        <a:off x="0" y="643238"/>
        <a:ext cx="11765964" cy="1593900"/>
      </dsp:txXfrm>
    </dsp:sp>
    <dsp:sp modelId="{C1F471EA-9F6B-CD43-96F0-2CBD566201EA}">
      <dsp:nvSpPr>
        <dsp:cNvPr id="0" name=""/>
        <dsp:cNvSpPr/>
      </dsp:nvSpPr>
      <dsp:spPr>
        <a:xfrm>
          <a:off x="0" y="2237138"/>
          <a:ext cx="11765964" cy="5276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fr-FR" sz="2200" kern="1200" dirty="0"/>
            <a:t>Rôle d’alerte (individuelles, collectives)</a:t>
          </a:r>
        </a:p>
      </dsp:txBody>
      <dsp:txXfrm>
        <a:off x="25759" y="2262897"/>
        <a:ext cx="11714446" cy="476152"/>
      </dsp:txXfrm>
    </dsp:sp>
    <dsp:sp modelId="{09BF0FA3-2B59-414F-AD02-6921896632DF}">
      <dsp:nvSpPr>
        <dsp:cNvPr id="0" name=""/>
        <dsp:cNvSpPr/>
      </dsp:nvSpPr>
      <dsp:spPr>
        <a:xfrm>
          <a:off x="0" y="2764808"/>
          <a:ext cx="11765964" cy="3005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3569" tIns="27940" rIns="156464" bIns="27940" numCol="1" spcCol="1270" anchor="t" anchorCtr="0">
          <a:noAutofit/>
        </a:bodyPr>
        <a:lstStyle/>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Proposer des permanences des élus pour que les salariés puissent remonter leurs difficultés</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Comprendre la situation, la ou les plaintes, à l’appui d’un entretien avec le ou les salariés concernés, d’une analyse de la situation (voir analyse de terrain) afin d'objectiver la situation (quels problèmes, quelles possibilités de solutions)</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Avertir le ou les représentants de la direction et/ou le médecin du travail, pour agir sur la situation (employeur, encadrement de proximité, RH, service prévention/santé/handicap, etc.) ; </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Informer le ou les salariés sur les outils (rendez-vous de liaison, visite de pré reprise, etc.) et les acteurs mobilisables en matière de PDUP (médecin du travail qui pourra relayer auprès de la cellule PDP du SPST, Cap Emploi, MSA, service social de la Carsat en cas d’arrêt de travail)</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Suivre les actions mises en place : sur le terrain, point en réunion de CSE/CSSCT (intégration dans le PAPRIPACT)</a:t>
          </a:r>
        </a:p>
        <a:p>
          <a:pPr marL="171450" lvl="1" indent="-171450" algn="l" defTabSz="755650">
            <a:lnSpc>
              <a:spcPct val="90000"/>
            </a:lnSpc>
            <a:spcBef>
              <a:spcPct val="0"/>
            </a:spcBef>
            <a:spcAft>
              <a:spcPct val="20000"/>
            </a:spcAft>
            <a:buNone/>
          </a:pPr>
          <a:r>
            <a:rPr lang="fr-FR" sz="1700" kern="1200" dirty="0"/>
            <a:t>À noter : il est possible de s’appuyer sur l’inspection du travail en cas de danger grave et imminent si désaccord entre élus et employeur</a:t>
          </a:r>
        </a:p>
      </dsp:txBody>
      <dsp:txXfrm>
        <a:off x="0" y="2764808"/>
        <a:ext cx="11765964" cy="300564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DD19AD-5155-A64B-9418-DAA79A97E5C4}">
      <dsp:nvSpPr>
        <dsp:cNvPr id="0" name=""/>
        <dsp:cNvSpPr/>
      </dsp:nvSpPr>
      <dsp:spPr>
        <a:xfrm>
          <a:off x="0" y="75000"/>
          <a:ext cx="11802794" cy="5276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fr-FR" sz="2200" kern="1200" dirty="0"/>
            <a:t>Travail d’analyse de terrain </a:t>
          </a:r>
        </a:p>
      </dsp:txBody>
      <dsp:txXfrm>
        <a:off x="25759" y="100759"/>
        <a:ext cx="11751276" cy="476152"/>
      </dsp:txXfrm>
    </dsp:sp>
    <dsp:sp modelId="{8F61BCAC-1FB7-184F-ADE1-8AFBFE724060}">
      <dsp:nvSpPr>
        <dsp:cNvPr id="0" name=""/>
        <dsp:cNvSpPr/>
      </dsp:nvSpPr>
      <dsp:spPr>
        <a:xfrm>
          <a:off x="0" y="602670"/>
          <a:ext cx="11802794" cy="2641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4739" tIns="27940" rIns="156464" bIns="27940" numCol="1" spcCol="1270" anchor="t" anchorCtr="0">
          <a:noAutofit/>
        </a:bodyPr>
        <a:lstStyle/>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S’appuyer, pour les situations les plus complexes, sur les compétences d’analyse du service de prévention et de santé au travail (médecin du travail, la cellule PDP) et/ou de Cap Emploi</a:t>
          </a:r>
        </a:p>
        <a:p>
          <a:pPr marL="171450" lvl="1" indent="-171450" algn="l" defTabSz="755650">
            <a:lnSpc>
              <a:spcPct val="90000"/>
            </a:lnSpc>
            <a:spcBef>
              <a:spcPct val="0"/>
            </a:spcBef>
            <a:spcAft>
              <a:spcPct val="20000"/>
            </a:spcAft>
            <a:buFont typeface="Arial" panose="020B0604020202020204" pitchFamily="34" charset="0"/>
            <a:buChar char="•"/>
          </a:pPr>
          <a:r>
            <a:rPr lang="fr-FR" sz="1700" b="0" kern="1200" dirty="0"/>
            <a:t>Analyser le travail dans ses différentes phases </a:t>
          </a:r>
        </a:p>
        <a:p>
          <a:pPr marL="171450" lvl="1" indent="-171450" algn="l" defTabSz="755650">
            <a:lnSpc>
              <a:spcPct val="90000"/>
            </a:lnSpc>
            <a:spcBef>
              <a:spcPct val="0"/>
            </a:spcBef>
            <a:spcAft>
              <a:spcPct val="20000"/>
            </a:spcAft>
            <a:buFont typeface="Arial" panose="020B0604020202020204" pitchFamily="34" charset="0"/>
            <a:buChar char="•"/>
          </a:pPr>
          <a:r>
            <a:rPr lang="fr-FR" sz="1700" b="0" kern="1200" dirty="0"/>
            <a:t>Pour chacune de ces phases, questionner le(s) salarié(s) concerné(s) sur les différentes dimensions de son travail et ses conditions d’exposition aux risques </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Compléter l’analyse de terrain si nécessaire par des informations disponibles (fiche de poste, indicateurs (absentéisme, turn-over, accidents du travail ou presqu’accidents, etc.), analyse du médecin du travail, ancien PV de CSE ayant traité d’une situation équivalente, etc.)</a:t>
          </a:r>
        </a:p>
        <a:p>
          <a:pPr marL="171450" lvl="1" indent="-171450" algn="l" defTabSz="755650">
            <a:lnSpc>
              <a:spcPct val="90000"/>
            </a:lnSpc>
            <a:spcBef>
              <a:spcPct val="0"/>
            </a:spcBef>
            <a:spcAft>
              <a:spcPct val="20000"/>
            </a:spcAft>
            <a:buNone/>
          </a:pPr>
          <a:r>
            <a:rPr lang="fr-FR" sz="1700" kern="1200" dirty="0"/>
            <a:t>À noter : il est important d’intégrer l’analyse dans le cadre d’une démarche « comprendre pour agir » et faire le lien avec le PAPRIPACT</a:t>
          </a:r>
        </a:p>
      </dsp:txBody>
      <dsp:txXfrm>
        <a:off x="0" y="602670"/>
        <a:ext cx="11802794" cy="2641320"/>
      </dsp:txXfrm>
    </dsp:sp>
    <dsp:sp modelId="{C1F471EA-9F6B-CD43-96F0-2CBD566201EA}">
      <dsp:nvSpPr>
        <dsp:cNvPr id="0" name=""/>
        <dsp:cNvSpPr/>
      </dsp:nvSpPr>
      <dsp:spPr>
        <a:xfrm>
          <a:off x="0" y="3243991"/>
          <a:ext cx="11802794" cy="5276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fr-FR" sz="2200" kern="1200" dirty="0"/>
            <a:t>Analyse et enquête des accidents du travail et maladies professionnelles</a:t>
          </a:r>
        </a:p>
      </dsp:txBody>
      <dsp:txXfrm>
        <a:off x="25759" y="3269750"/>
        <a:ext cx="11751276" cy="476152"/>
      </dsp:txXfrm>
    </dsp:sp>
    <dsp:sp modelId="{09BF0FA3-2B59-414F-AD02-6921896632DF}">
      <dsp:nvSpPr>
        <dsp:cNvPr id="0" name=""/>
        <dsp:cNvSpPr/>
      </dsp:nvSpPr>
      <dsp:spPr>
        <a:xfrm>
          <a:off x="0" y="3771661"/>
          <a:ext cx="11802794" cy="2231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4739" tIns="27940" rIns="156464" bIns="27940" numCol="1" spcCol="1270" anchor="t" anchorCtr="0">
          <a:noAutofit/>
        </a:bodyPr>
        <a:lstStyle/>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S’assurer d’être systématiquement informé lors de la survenue d’un AT/MP (sans attendre la réunion du CSE)</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S’assurer d’une analyse systématique des accidents du travail (et maladie professionnelle), de la mise en place d’actions correctives et d’une vigilance particulière concernant les salariés en situation de handicap</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Favoriser les enquêtes communes élus/direction</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Suivre les actions à chaque réunion de CSE/CSSCT (exemple : tableau de suivi) et lors du bilan annuel du CSE</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Contacter le salarié de retour d’un arrêt de longue durée pour s’assurer que sa situation soit adaptée</a:t>
          </a:r>
        </a:p>
        <a:p>
          <a:pPr marL="171450" lvl="1" indent="-171450" algn="l" defTabSz="755650">
            <a:lnSpc>
              <a:spcPct val="90000"/>
            </a:lnSpc>
            <a:spcBef>
              <a:spcPct val="0"/>
            </a:spcBef>
            <a:spcAft>
              <a:spcPct val="20000"/>
            </a:spcAft>
            <a:buFont typeface="Arial" panose="020B0604020202020204" pitchFamily="34" charset="0"/>
            <a:buChar char="•"/>
          </a:pPr>
          <a:r>
            <a:rPr lang="fr-FR" sz="1700" kern="1200" dirty="0"/>
            <a:t>Contacter le médecin du travail en cas de difficulté (qui pourra relayer auprès de la cellule PDP, Cap Emploi, le service social de la Carsat/MSA…)</a:t>
          </a:r>
        </a:p>
      </dsp:txBody>
      <dsp:txXfrm>
        <a:off x="0" y="3771661"/>
        <a:ext cx="11802794" cy="223146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DD19AD-5155-A64B-9418-DAA79A97E5C4}">
      <dsp:nvSpPr>
        <dsp:cNvPr id="0" name=""/>
        <dsp:cNvSpPr/>
      </dsp:nvSpPr>
      <dsp:spPr>
        <a:xfrm>
          <a:off x="0" y="59"/>
          <a:ext cx="11556169" cy="58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fr-FR" sz="2000" kern="1200" dirty="0"/>
            <a:t>Réalisation d’inspection et de visites </a:t>
          </a:r>
        </a:p>
      </dsp:txBody>
      <dsp:txXfrm>
        <a:off x="28329" y="28388"/>
        <a:ext cx="11499511" cy="523662"/>
      </dsp:txXfrm>
    </dsp:sp>
    <dsp:sp modelId="{8F61BCAC-1FB7-184F-ADE1-8AFBFE724060}">
      <dsp:nvSpPr>
        <dsp:cNvPr id="0" name=""/>
        <dsp:cNvSpPr/>
      </dsp:nvSpPr>
      <dsp:spPr>
        <a:xfrm>
          <a:off x="0" y="580379"/>
          <a:ext cx="11556169" cy="2053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6908" tIns="20320" rIns="113792" bIns="20320" numCol="1" spcCol="1270" anchor="t" anchorCtr="0">
          <a:noAutofit/>
        </a:bodyPr>
        <a:lstStyle/>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Favoriser les visites et enquêtes communes élus/direction</a:t>
          </a:r>
        </a:p>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Mobiliser des personnes ressources selon le thème ou le lieu de la visite (encadrement concerné, responsable maintenance, etc.)</a:t>
          </a:r>
        </a:p>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Informer les personnes concernées par la visite/enquête quelques jours avant afin qu’ils puissent se préparer, remonter des questions, etc.</a:t>
          </a:r>
        </a:p>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Questionner les salariés concernés (se présenter au préalable, expliquer l’objectif de la visite, rendre compte des constats et des suites) ; observer ; s’appuyer sur des informations complémentaires si nécessaire</a:t>
          </a:r>
        </a:p>
        <a:p>
          <a:pPr marL="171450" lvl="1" indent="-171450" algn="l" defTabSz="711200">
            <a:lnSpc>
              <a:spcPct val="90000"/>
            </a:lnSpc>
            <a:spcBef>
              <a:spcPct val="0"/>
            </a:spcBef>
            <a:spcAft>
              <a:spcPct val="20000"/>
            </a:spcAft>
            <a:buFont typeface="Arial" panose="020B0604020202020204" pitchFamily="34" charset="0"/>
            <a:buNone/>
          </a:pPr>
          <a:r>
            <a:rPr lang="fr-FR" sz="1600" kern="1200" dirty="0"/>
            <a:t>À noter : il est important de suivre les actions mises en œuvre lors de la réunion de CSE/CSSCT suivante (ou lors d’une réunion extraordinaire si la situation est urgente)</a:t>
          </a:r>
        </a:p>
      </dsp:txBody>
      <dsp:txXfrm>
        <a:off x="0" y="580379"/>
        <a:ext cx="11556169" cy="2053440"/>
      </dsp:txXfrm>
    </dsp:sp>
    <dsp:sp modelId="{C1F471EA-9F6B-CD43-96F0-2CBD566201EA}">
      <dsp:nvSpPr>
        <dsp:cNvPr id="0" name=""/>
        <dsp:cNvSpPr/>
      </dsp:nvSpPr>
      <dsp:spPr>
        <a:xfrm>
          <a:off x="0" y="2633819"/>
          <a:ext cx="11556169" cy="58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fr-FR" sz="2000" kern="1200" dirty="0"/>
            <a:t>Exploitation des informations de la base de données économiques, sociales et environnementales </a:t>
          </a:r>
        </a:p>
      </dsp:txBody>
      <dsp:txXfrm>
        <a:off x="28329" y="2662148"/>
        <a:ext cx="11499511" cy="523662"/>
      </dsp:txXfrm>
    </dsp:sp>
    <dsp:sp modelId="{09BF0FA3-2B59-414F-AD02-6921896632DF}">
      <dsp:nvSpPr>
        <dsp:cNvPr id="0" name=""/>
        <dsp:cNvSpPr/>
      </dsp:nvSpPr>
      <dsp:spPr>
        <a:xfrm>
          <a:off x="0" y="3214139"/>
          <a:ext cx="11556169" cy="28234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6908" tIns="20320" rIns="113792" bIns="20320" numCol="1" spcCol="1270" anchor="t" anchorCtr="0">
          <a:noAutofit/>
        </a:bodyPr>
        <a:lstStyle/>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S’assurer de la pertinence des indicateurs permettant d’éclairer la problématique de PDP (exemples : handicap, AT/MP, absentéisme, inaptitude, reclassement ; caractériser les populations concernées si nécessaire (âge, sexe, métiers, etc.)) ; voir la faisabilité de décliner l’ensemble des indicateurs pour la population des bénéficiaires de l’obligation d’emploi des travailleurs handicapés</a:t>
          </a:r>
        </a:p>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S’assurer de disposer des informations sur la BDSE suffisamment en amont de la réunion de CSE afin de pouvoir réaliser un travail d’analyse préparatoire</a:t>
          </a:r>
        </a:p>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S’appuyer sur l’expertise du médecin du travail pour la lecture des données, si nécessaire</a:t>
          </a:r>
        </a:p>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Faire le lien entre les indicateurs, leurs évolutions dans le temps, les compléter si nécessaire avec des données qualitatives (analyse sur le terrain, entretiens, etc.)</a:t>
          </a:r>
        </a:p>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Élaborer des hypothèses permettant de cibler des populations et des actions de PDP</a:t>
          </a:r>
        </a:p>
        <a:p>
          <a:pPr marL="171450" lvl="1" indent="-171450" algn="l" defTabSz="711200">
            <a:lnSpc>
              <a:spcPct val="90000"/>
            </a:lnSpc>
            <a:spcBef>
              <a:spcPct val="0"/>
            </a:spcBef>
            <a:spcAft>
              <a:spcPct val="20000"/>
            </a:spcAft>
            <a:buFont typeface="Arial" panose="020B0604020202020204" pitchFamily="34" charset="0"/>
            <a:buChar char="•"/>
          </a:pPr>
          <a:r>
            <a:rPr lang="fr-FR" sz="1600" kern="1200" dirty="0"/>
            <a:t>Réaliser un plan d’actions (intégration dans le PAPRIPACT) et le suivre en réunion de CSE</a:t>
          </a:r>
        </a:p>
        <a:p>
          <a:pPr marL="171450" lvl="1" indent="-171450" algn="l" defTabSz="711200">
            <a:lnSpc>
              <a:spcPct val="90000"/>
            </a:lnSpc>
            <a:spcBef>
              <a:spcPct val="0"/>
            </a:spcBef>
            <a:spcAft>
              <a:spcPct val="20000"/>
            </a:spcAft>
            <a:buFont typeface="Arial" panose="020B0604020202020204" pitchFamily="34" charset="0"/>
            <a:buNone/>
          </a:pPr>
          <a:r>
            <a:rPr lang="fr-FR" sz="1600" kern="1200" dirty="0"/>
            <a:t>À noter : se former à la lecture de la BDESE est un préalable pouvant s’avérer nécessaire</a:t>
          </a:r>
        </a:p>
      </dsp:txBody>
      <dsp:txXfrm>
        <a:off x="0" y="3214139"/>
        <a:ext cx="11556169" cy="282347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6.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5B5398-0F31-D348-BB26-1D0751884643}" type="datetimeFigureOut">
              <a:rPr lang="fr-FR" smtClean="0"/>
              <a:t>30/01/2025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96EA35-EB83-E846-9884-737219065CEB}" type="slidenum">
              <a:rPr lang="fr-FR" smtClean="0"/>
              <a:t>‹N°›</a:t>
            </a:fld>
            <a:endParaRPr lang="fr-FR"/>
          </a:p>
        </p:txBody>
      </p:sp>
    </p:spTree>
    <p:extLst>
      <p:ext uri="{BB962C8B-B14F-4D97-AF65-F5344CB8AC3E}">
        <p14:creationId xmlns:p14="http://schemas.microsoft.com/office/powerpoint/2010/main" val="566784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ameli.fr/herault/entreprise/sante-travail/risques/troubles-musculosquelettiques-tms/subventions-tms/subvention-prevention-des-risques-ergonomiques-l-amenagement-de-poste-de-travail"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legifrance.gouv.fr/codes/article_lc/LEGIARTI000033013454" TargetMode="External"/><Relationship Id="rId2" Type="http://schemas.openxmlformats.org/officeDocument/2006/relationships/slide" Target="../slides/slide24.xml"/><Relationship Id="rId1" Type="http://schemas.openxmlformats.org/officeDocument/2006/relationships/notesMaster" Target="../notesMasters/notesMaster1.xml"/><Relationship Id="rId6" Type="http://schemas.openxmlformats.org/officeDocument/2006/relationships/hyperlink" Target="https://www.legifrance.gouv.fr/affichCodeArticle.do?cidTexte=LEGITEXT000006072050&amp;idArticle=LEGIARTI000006900976&amp;dateTexte=&amp;categorieLien=cid" TargetMode="External"/><Relationship Id="rId5" Type="http://schemas.openxmlformats.org/officeDocument/2006/relationships/hyperlink" Target="https://www.legifrance.gouv.fr/affichCodeArticle.do?cidTexte=LEGITEXT000006072050&amp;idArticle=LEGIARTI000006900966&amp;dateTexte=&amp;categorieLien=cid" TargetMode="External"/><Relationship Id="rId4" Type="http://schemas.openxmlformats.org/officeDocument/2006/relationships/hyperlink" Target="https://www.legifrance.gouv.fr/loda/id/LEGIARTI000033000948/2016-08-10/"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a:t>
            </a:fld>
            <a:endParaRPr lang="fr-FR"/>
          </a:p>
        </p:txBody>
      </p:sp>
    </p:spTree>
    <p:extLst>
      <p:ext uri="{BB962C8B-B14F-4D97-AF65-F5344CB8AC3E}">
        <p14:creationId xmlns:p14="http://schemas.microsoft.com/office/powerpoint/2010/main" val="41415516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r>
              <a:rPr lang="fr-FR" b="0" i="0" dirty="0">
                <a:solidFill>
                  <a:srgbClr val="333333"/>
                </a:solidFill>
                <a:effectLst/>
                <a:highlight>
                  <a:srgbClr val="FFFFFF"/>
                </a:highlight>
                <a:latin typeface="opensans-regular"/>
              </a:rPr>
              <a:t>Loi santé travail de 2021 : https://</a:t>
            </a:r>
            <a:r>
              <a:rPr lang="fr-FR" b="0" i="0" dirty="0" err="1">
                <a:solidFill>
                  <a:srgbClr val="333333"/>
                </a:solidFill>
                <a:effectLst/>
                <a:highlight>
                  <a:srgbClr val="FFFFFF"/>
                </a:highlight>
                <a:latin typeface="opensans-regular"/>
              </a:rPr>
              <a:t>www.legifrance.gouv.fr</a:t>
            </a:r>
            <a:r>
              <a:rPr lang="fr-FR" b="0" i="0" dirty="0">
                <a:solidFill>
                  <a:srgbClr val="333333"/>
                </a:solidFill>
                <a:effectLst/>
                <a:highlight>
                  <a:srgbClr val="FFFFFF"/>
                </a:highlight>
                <a:latin typeface="opensans-regular"/>
              </a:rPr>
              <a:t>/</a:t>
            </a:r>
            <a:r>
              <a:rPr lang="fr-FR" b="0" i="0" dirty="0" err="1">
                <a:solidFill>
                  <a:srgbClr val="333333"/>
                </a:solidFill>
                <a:effectLst/>
                <a:highlight>
                  <a:srgbClr val="FFFFFF"/>
                </a:highlight>
                <a:latin typeface="opensans-regular"/>
              </a:rPr>
              <a:t>jorf</a:t>
            </a:r>
            <a:r>
              <a:rPr lang="fr-FR" b="0" i="0" dirty="0">
                <a:solidFill>
                  <a:srgbClr val="333333"/>
                </a:solidFill>
                <a:effectLst/>
                <a:highlight>
                  <a:srgbClr val="FFFFFF"/>
                </a:highlight>
                <a:latin typeface="opensans-regular"/>
              </a:rPr>
              <a:t>/id/JORFSCTA000043884447 </a:t>
            </a:r>
            <a:br>
              <a:rPr lang="fr-FR" b="0" i="0" dirty="0">
                <a:solidFill>
                  <a:srgbClr val="333333"/>
                </a:solidFill>
                <a:effectLst/>
                <a:highlight>
                  <a:srgbClr val="FFFFFF"/>
                </a:highlight>
                <a:latin typeface="opensans-regular"/>
              </a:rPr>
            </a:br>
            <a:endParaRPr lang="fr-FR" b="0" i="0" dirty="0">
              <a:solidFill>
                <a:srgbClr val="333333"/>
              </a:solidFill>
              <a:effectLst/>
              <a:highlight>
                <a:srgbClr val="FFFFFF"/>
              </a:highlight>
              <a:latin typeface="opensans-regular"/>
            </a:endParaRPr>
          </a:p>
          <a:p>
            <a:pPr marL="158750" indent="0" algn="l">
              <a:buNone/>
            </a:pPr>
            <a:r>
              <a:rPr lang="fr-FR" b="0" i="0" dirty="0">
                <a:solidFill>
                  <a:srgbClr val="333333"/>
                </a:solidFill>
                <a:effectLst/>
                <a:highlight>
                  <a:srgbClr val="FFFFFF"/>
                </a:highlight>
                <a:latin typeface="opensans-regular"/>
              </a:rPr>
              <a:t>FIPU : </a:t>
            </a:r>
          </a:p>
          <a:p>
            <a:pPr marL="158750" indent="0" algn="l">
              <a:buNone/>
            </a:pPr>
            <a:r>
              <a:rPr lang="fr-FR" b="0" i="0" dirty="0">
                <a:solidFill>
                  <a:srgbClr val="333333"/>
                </a:solidFill>
                <a:effectLst/>
                <a:highlight>
                  <a:srgbClr val="FFFFFF"/>
                </a:highlight>
                <a:latin typeface="opensans-regular"/>
              </a:rPr>
              <a:t>https://travail-</a:t>
            </a:r>
            <a:r>
              <a:rPr lang="fr-FR" b="0" i="0" dirty="0" err="1">
                <a:solidFill>
                  <a:srgbClr val="333333"/>
                </a:solidFill>
                <a:effectLst/>
                <a:highlight>
                  <a:srgbClr val="FFFFFF"/>
                </a:highlight>
                <a:latin typeface="opensans-regular"/>
              </a:rPr>
              <a:t>emploi.gouv.fr</a:t>
            </a:r>
            <a:r>
              <a:rPr lang="fr-FR" b="0" i="0" dirty="0">
                <a:solidFill>
                  <a:srgbClr val="333333"/>
                </a:solidFill>
                <a:effectLst/>
                <a:highlight>
                  <a:srgbClr val="FFFFFF"/>
                </a:highlight>
                <a:latin typeface="opensans-regular"/>
              </a:rPr>
              <a:t>/</a:t>
            </a:r>
            <a:r>
              <a:rPr lang="fr-FR" b="0" i="0" dirty="0" err="1">
                <a:solidFill>
                  <a:srgbClr val="333333"/>
                </a:solidFill>
                <a:effectLst/>
                <a:highlight>
                  <a:srgbClr val="FFFFFF"/>
                </a:highlight>
                <a:latin typeface="opensans-regular"/>
              </a:rPr>
              <a:t>actualites</a:t>
            </a:r>
            <a:r>
              <a:rPr lang="fr-FR" b="0" i="0" dirty="0">
                <a:solidFill>
                  <a:srgbClr val="333333"/>
                </a:solidFill>
                <a:effectLst/>
                <a:highlight>
                  <a:srgbClr val="FFFFFF"/>
                </a:highlight>
                <a:latin typeface="opensans-regular"/>
              </a:rPr>
              <a:t>/l-</a:t>
            </a:r>
            <a:r>
              <a:rPr lang="fr-FR" b="0" i="0" dirty="0" err="1">
                <a:solidFill>
                  <a:srgbClr val="333333"/>
                </a:solidFill>
                <a:effectLst/>
                <a:highlight>
                  <a:srgbClr val="FFFFFF"/>
                </a:highlight>
                <a:latin typeface="opensans-regular"/>
              </a:rPr>
              <a:t>actualite</a:t>
            </a:r>
            <a:r>
              <a:rPr lang="fr-FR" b="0" i="0" dirty="0">
                <a:solidFill>
                  <a:srgbClr val="333333"/>
                </a:solidFill>
                <a:effectLst/>
                <a:highlight>
                  <a:srgbClr val="FFFFFF"/>
                </a:highlight>
                <a:latin typeface="opensans-regular"/>
              </a:rPr>
              <a:t>-du-</a:t>
            </a:r>
            <a:r>
              <a:rPr lang="fr-FR" b="0" i="0" dirty="0" err="1">
                <a:solidFill>
                  <a:srgbClr val="333333"/>
                </a:solidFill>
                <a:effectLst/>
                <a:highlight>
                  <a:srgbClr val="FFFFFF"/>
                </a:highlight>
                <a:latin typeface="opensans-regular"/>
              </a:rPr>
              <a:t>ministere</a:t>
            </a:r>
            <a:r>
              <a:rPr lang="fr-FR" b="0" i="0" dirty="0">
                <a:solidFill>
                  <a:srgbClr val="333333"/>
                </a:solidFill>
                <a:effectLst/>
                <a:highlight>
                  <a:srgbClr val="FFFFFF"/>
                </a:highlight>
                <a:latin typeface="opensans-regular"/>
              </a:rPr>
              <a:t>/article/ouverture-du-fonds-d-investissement-pour-la-prevention-de-l-usure</a:t>
            </a:r>
          </a:p>
          <a:p>
            <a:pPr marL="158750" indent="0" algn="l">
              <a:buNone/>
            </a:pPr>
            <a:r>
              <a:rPr lang="fr-FR" b="0" i="0" dirty="0">
                <a:solidFill>
                  <a:srgbClr val="333333"/>
                </a:solidFill>
                <a:effectLst/>
                <a:highlight>
                  <a:srgbClr val="FFFFFF"/>
                </a:highlight>
                <a:latin typeface="opensans-regular"/>
              </a:rPr>
              <a:t>https://</a:t>
            </a:r>
            <a:r>
              <a:rPr lang="fr-FR" b="0" i="0" dirty="0" err="1">
                <a:solidFill>
                  <a:srgbClr val="333333"/>
                </a:solidFill>
                <a:effectLst/>
                <a:highlight>
                  <a:srgbClr val="FFFFFF"/>
                </a:highlight>
                <a:latin typeface="opensans-regular"/>
              </a:rPr>
              <a:t>www.ameli.fr</a:t>
            </a:r>
            <a:r>
              <a:rPr lang="fr-FR" b="0" i="0" dirty="0">
                <a:solidFill>
                  <a:srgbClr val="333333"/>
                </a:solidFill>
                <a:effectLst/>
                <a:highlight>
                  <a:srgbClr val="FFFFFF"/>
                </a:highlight>
                <a:latin typeface="opensans-regular"/>
              </a:rPr>
              <a:t>/</a:t>
            </a:r>
            <a:r>
              <a:rPr lang="fr-FR" b="0" i="0" dirty="0" err="1">
                <a:solidFill>
                  <a:srgbClr val="333333"/>
                </a:solidFill>
                <a:effectLst/>
                <a:highlight>
                  <a:srgbClr val="FFFFFF"/>
                </a:highlight>
                <a:latin typeface="opensans-regular"/>
              </a:rPr>
              <a:t>herault</a:t>
            </a:r>
            <a:r>
              <a:rPr lang="fr-FR" b="0" i="0" dirty="0">
                <a:solidFill>
                  <a:srgbClr val="333333"/>
                </a:solidFill>
                <a:effectLst/>
                <a:highlight>
                  <a:srgbClr val="FFFFFF"/>
                </a:highlight>
                <a:latin typeface="opensans-regular"/>
              </a:rPr>
              <a:t>/entreprise/</a:t>
            </a:r>
            <a:r>
              <a:rPr lang="fr-FR" b="0" i="0" dirty="0" err="1">
                <a:solidFill>
                  <a:srgbClr val="333333"/>
                </a:solidFill>
                <a:effectLst/>
                <a:highlight>
                  <a:srgbClr val="FFFFFF"/>
                </a:highlight>
                <a:latin typeface="opensans-regular"/>
              </a:rPr>
              <a:t>actualites</a:t>
            </a:r>
            <a:r>
              <a:rPr lang="fr-FR" b="0" i="0" dirty="0">
                <a:solidFill>
                  <a:srgbClr val="333333"/>
                </a:solidFill>
                <a:effectLst/>
                <a:highlight>
                  <a:srgbClr val="FFFFFF"/>
                </a:highlight>
                <a:latin typeface="opensans-regular"/>
              </a:rPr>
              <a:t>/quelles-nouveautes-avec-le-fonds-d-investissement-dans-la-prevention-de-l-usure-professionnelle  </a:t>
            </a:r>
          </a:p>
          <a:p>
            <a:pPr marL="158750" indent="0" algn="l">
              <a:buNone/>
            </a:pPr>
            <a:r>
              <a:rPr lang="fr-FR" dirty="0"/>
              <a:t>https://</a:t>
            </a:r>
            <a:r>
              <a:rPr lang="fr-FR" dirty="0" err="1"/>
              <a:t>www.legifrance.gouv.fr</a:t>
            </a:r>
            <a:r>
              <a:rPr lang="fr-FR" dirty="0"/>
              <a:t>/</a:t>
            </a:r>
            <a:r>
              <a:rPr lang="fr-FR" dirty="0" err="1"/>
              <a:t>jorf</a:t>
            </a:r>
            <a:r>
              <a:rPr lang="fr-FR" dirty="0"/>
              <a:t>/id/JORFTEXT000047956665</a:t>
            </a:r>
            <a:r>
              <a:rPr lang="fr-FR" b="0" i="0" dirty="0">
                <a:solidFill>
                  <a:srgbClr val="333333"/>
                </a:solidFill>
                <a:effectLst/>
                <a:highlight>
                  <a:srgbClr val="FFFFFF"/>
                </a:highlight>
                <a:latin typeface="opensans-regular"/>
              </a:rPr>
              <a:t> </a:t>
            </a:r>
            <a:endParaRPr lang="fr-FR" dirty="0"/>
          </a:p>
          <a:p>
            <a:endParaRPr lang="fr-FR" dirty="0"/>
          </a:p>
          <a:p>
            <a:r>
              <a:rPr lang="fr-FR" dirty="0">
                <a:solidFill>
                  <a:srgbClr val="3F3F3F"/>
                </a:solidFill>
                <a:effectLst/>
                <a:latin typeface="Helvetica" pitchFamily="2" charset="0"/>
              </a:rPr>
              <a:t>L'offre socle des SPSTI comporte </a:t>
            </a:r>
          </a:p>
          <a:p>
            <a:r>
              <a:rPr lang="fr-FR" dirty="0">
                <a:solidFill>
                  <a:srgbClr val="3F3F3F"/>
                </a:solidFill>
                <a:effectLst/>
                <a:latin typeface="Helvetica" pitchFamily="2" charset="0"/>
              </a:rPr>
              <a:t>- le suivi médical avec l'introduction de nouvelles visites (voir focus sur les dispositifs)</a:t>
            </a:r>
          </a:p>
          <a:p>
            <a:r>
              <a:rPr lang="fr-FR" dirty="0">
                <a:solidFill>
                  <a:srgbClr val="3F3F3F"/>
                </a:solidFill>
                <a:effectLst/>
                <a:latin typeface="Helvetica" pitchFamily="2" charset="0"/>
              </a:rPr>
              <a:t>- la prévention des risques professionnels</a:t>
            </a:r>
          </a:p>
          <a:p>
            <a:r>
              <a:rPr lang="fr-FR" dirty="0">
                <a:solidFill>
                  <a:srgbClr val="3F3F3F"/>
                </a:solidFill>
                <a:effectLst/>
                <a:latin typeface="Helvetica" pitchFamily="2" charset="0"/>
              </a:rPr>
              <a:t>- la PDP</a:t>
            </a:r>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10</a:t>
            </a:fld>
            <a:endParaRPr lang="fr-FR"/>
          </a:p>
        </p:txBody>
      </p:sp>
    </p:spTree>
    <p:extLst>
      <p:ext uri="{BB962C8B-B14F-4D97-AF65-F5344CB8AC3E}">
        <p14:creationId xmlns:p14="http://schemas.microsoft.com/office/powerpoint/2010/main" val="3764377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r>
              <a:rPr lang="fr-FR" b="0" i="0" dirty="0">
                <a:solidFill>
                  <a:srgbClr val="333333"/>
                </a:solidFill>
                <a:effectLst/>
                <a:highlight>
                  <a:srgbClr val="FFFFFF"/>
                </a:highlight>
                <a:latin typeface="opensans-regular"/>
              </a:rPr>
              <a:t>https://</a:t>
            </a:r>
            <a:r>
              <a:rPr lang="fr-FR" b="0" i="0" dirty="0" err="1">
                <a:solidFill>
                  <a:srgbClr val="333333"/>
                </a:solidFill>
                <a:effectLst/>
                <a:highlight>
                  <a:srgbClr val="FFFFFF"/>
                </a:highlight>
                <a:latin typeface="opensans-regular"/>
              </a:rPr>
              <a:t>www.prst-occitanie.fr</a:t>
            </a:r>
            <a:r>
              <a:rPr lang="fr-FR" b="0" i="0" dirty="0">
                <a:solidFill>
                  <a:srgbClr val="333333"/>
                </a:solidFill>
                <a:effectLst/>
                <a:highlight>
                  <a:srgbClr val="FFFFFF"/>
                </a:highlight>
                <a:latin typeface="opensans-regular"/>
              </a:rPr>
              <a:t>/a/735/l-etat-et-les-acteurs-de-l-emploi-en-occitanie-se-mobilisent-pour-prevenir-la-desinsertion-professionnelle-des-travailleurs-en-situation-de-fragilite/ </a:t>
            </a:r>
          </a:p>
          <a:p>
            <a:pPr marL="158750" indent="0" algn="l">
              <a:buNone/>
            </a:pPr>
            <a:br>
              <a:rPr lang="fr-FR" b="0" i="0" dirty="0">
                <a:solidFill>
                  <a:srgbClr val="333333"/>
                </a:solidFill>
                <a:effectLst/>
                <a:highlight>
                  <a:srgbClr val="FFFFFF"/>
                </a:highlight>
                <a:latin typeface="opensans-regular"/>
              </a:rPr>
            </a:br>
            <a:r>
              <a:rPr lang="fr-FR" b="0" i="0" dirty="0">
                <a:solidFill>
                  <a:srgbClr val="333333"/>
                </a:solidFill>
                <a:effectLst/>
                <a:highlight>
                  <a:srgbClr val="FFFFFF"/>
                </a:highlight>
                <a:latin typeface="opensans-regular"/>
              </a:rPr>
              <a:t>https://travail-</a:t>
            </a:r>
            <a:r>
              <a:rPr lang="fr-FR" b="0" i="0" dirty="0" err="1">
                <a:solidFill>
                  <a:srgbClr val="333333"/>
                </a:solidFill>
                <a:effectLst/>
                <a:highlight>
                  <a:srgbClr val="FFFFFF"/>
                </a:highlight>
                <a:latin typeface="opensans-regular"/>
              </a:rPr>
              <a:t>emploi.gouv.fr</a:t>
            </a:r>
            <a:r>
              <a:rPr lang="fr-FR" b="0" i="0" dirty="0">
                <a:solidFill>
                  <a:srgbClr val="333333"/>
                </a:solidFill>
                <a:effectLst/>
                <a:highlight>
                  <a:srgbClr val="FFFFFF"/>
                </a:highlight>
                <a:latin typeface="opensans-regular"/>
              </a:rPr>
              <a:t>/emploi-et-insertion/</a:t>
            </a:r>
            <a:r>
              <a:rPr lang="fr-FR" b="0" i="0" dirty="0" err="1">
                <a:solidFill>
                  <a:srgbClr val="333333"/>
                </a:solidFill>
                <a:effectLst/>
                <a:highlight>
                  <a:srgbClr val="FFFFFF"/>
                </a:highlight>
                <a:latin typeface="opensans-regular"/>
              </a:rPr>
              <a:t>prevention</a:t>
            </a:r>
            <a:r>
              <a:rPr lang="fr-FR" b="0" i="0" dirty="0">
                <a:solidFill>
                  <a:srgbClr val="333333"/>
                </a:solidFill>
                <a:effectLst/>
                <a:highlight>
                  <a:srgbClr val="FFFFFF"/>
                </a:highlight>
                <a:latin typeface="opensans-regular"/>
              </a:rPr>
              <a:t>-maintien-emploi/trouver-un-interlocuteur/ </a:t>
            </a:r>
            <a:endParaRPr lang="fr-FR" dirty="0"/>
          </a:p>
          <a:p>
            <a:pPr marL="158750" indent="0" algn="l">
              <a:buNone/>
            </a:pPr>
            <a:endParaRPr lang="fr-FR" b="0" i="0" dirty="0">
              <a:solidFill>
                <a:srgbClr val="333333"/>
              </a:solidFill>
              <a:effectLst/>
              <a:highlight>
                <a:srgbClr val="FFFFFF"/>
              </a:highlight>
              <a:latin typeface="opensans-regular"/>
            </a:endParaRPr>
          </a:p>
          <a:p>
            <a:pPr marL="158750" indent="0" algn="l">
              <a:buNone/>
            </a:pPr>
            <a:r>
              <a:rPr lang="fr-FR" b="0" i="0" dirty="0">
                <a:solidFill>
                  <a:srgbClr val="333333"/>
                </a:solidFill>
                <a:effectLst/>
                <a:highlight>
                  <a:srgbClr val="FFFFFF"/>
                </a:highlight>
                <a:latin typeface="opensans-regular"/>
              </a:rPr>
              <a:t>Glossaire :</a:t>
            </a:r>
          </a:p>
          <a:p>
            <a:pPr marL="330200" indent="-171450" algn="l">
              <a:buFontTx/>
              <a:buChar char="-"/>
            </a:pPr>
            <a:r>
              <a:rPr lang="fr-FR" b="0" i="0" dirty="0">
                <a:solidFill>
                  <a:srgbClr val="333333"/>
                </a:solidFill>
                <a:effectLst/>
                <a:highlight>
                  <a:srgbClr val="FFFFFF"/>
                </a:highlight>
                <a:latin typeface="opensans-regular"/>
              </a:rPr>
              <a:t>SPSTI : Service de prévention et de santé au travail interentreprise</a:t>
            </a:r>
          </a:p>
          <a:p>
            <a:pPr marL="330200" indent="-171450" algn="l">
              <a:buFontTx/>
              <a:buChar char="-"/>
            </a:pPr>
            <a:r>
              <a:rPr lang="fr-FR" b="0" i="0" dirty="0">
                <a:solidFill>
                  <a:srgbClr val="333333"/>
                </a:solidFill>
                <a:effectLst/>
                <a:highlight>
                  <a:srgbClr val="FFFFFF"/>
                </a:highlight>
                <a:latin typeface="opensans-regular"/>
              </a:rPr>
              <a:t>CPAM : Caisse primaire de l’assurance maladie</a:t>
            </a:r>
          </a:p>
          <a:p>
            <a:pPr marL="330200" indent="-171450" algn="l">
              <a:buFontTx/>
              <a:buChar char="-"/>
            </a:pPr>
            <a:r>
              <a:rPr lang="fr-FR" b="0" i="0" dirty="0">
                <a:solidFill>
                  <a:srgbClr val="333333"/>
                </a:solidFill>
                <a:effectLst/>
                <a:highlight>
                  <a:srgbClr val="FFFFFF"/>
                </a:highlight>
                <a:latin typeface="opensans-regular"/>
              </a:rPr>
              <a:t>Carsat : Caisse d’assurance retraite et de la santé au travail</a:t>
            </a:r>
          </a:p>
          <a:p>
            <a:pPr marL="330200" indent="-171450" algn="l">
              <a:buFontTx/>
              <a:buChar char="-"/>
            </a:pPr>
            <a:r>
              <a:rPr lang="fr-FR" b="0" i="0" dirty="0">
                <a:solidFill>
                  <a:srgbClr val="333333"/>
                </a:solidFill>
                <a:effectLst/>
                <a:highlight>
                  <a:srgbClr val="FFFFFF"/>
                </a:highlight>
                <a:latin typeface="opensans-regular"/>
              </a:rPr>
              <a:t>MSA : Mutualité sociale agricole</a:t>
            </a:r>
          </a:p>
          <a:p>
            <a:pPr marL="330200" marR="0" lvl="0" indent="-171450" algn="l" defTabSz="914400" rtl="0" eaLnBrk="1" fontAlgn="auto" latinLnBrk="0" hangingPunct="1">
              <a:lnSpc>
                <a:spcPct val="100000"/>
              </a:lnSpc>
              <a:spcBef>
                <a:spcPts val="0"/>
              </a:spcBef>
              <a:spcAft>
                <a:spcPts val="0"/>
              </a:spcAft>
              <a:buClrTx/>
              <a:buSzTx/>
              <a:buFontTx/>
              <a:buChar char="-"/>
              <a:tabLst/>
              <a:defRPr/>
            </a:pPr>
            <a:r>
              <a:rPr lang="fr-FR" b="0" i="0" dirty="0">
                <a:solidFill>
                  <a:srgbClr val="333333"/>
                </a:solidFill>
                <a:effectLst/>
                <a:highlight>
                  <a:srgbClr val="FFFFFF"/>
                </a:highlight>
                <a:latin typeface="opensans-regular"/>
              </a:rPr>
              <a:t>Agefiph : Association de gestion du fonds pour l’insertion de personnes handicapées (Association OETH* dans le secteur sanitaire et médico social, </a:t>
            </a:r>
            <a:r>
              <a:rPr lang="fr-FR" dirty="0"/>
              <a:t>FIPHFP** pour la fonction publique)</a:t>
            </a:r>
            <a:endParaRPr lang="fr-FR" b="0" i="0" dirty="0">
              <a:solidFill>
                <a:srgbClr val="333333"/>
              </a:solidFill>
              <a:effectLst/>
              <a:highlight>
                <a:srgbClr val="FFFFFF"/>
              </a:highlight>
              <a:latin typeface="opensans-regular"/>
            </a:endParaRPr>
          </a:p>
          <a:p>
            <a:pPr marL="330200" indent="-171450" algn="l">
              <a:buFontTx/>
              <a:buChar char="-"/>
            </a:pPr>
            <a:r>
              <a:rPr lang="fr-FR" b="0" i="0" dirty="0">
                <a:solidFill>
                  <a:srgbClr val="333333"/>
                </a:solidFill>
                <a:effectLst/>
                <a:highlight>
                  <a:srgbClr val="FFFFFF"/>
                </a:highlight>
                <a:latin typeface="opensans-regular"/>
              </a:rPr>
              <a:t>Cap Emploi : organisme de placement spécialisé</a:t>
            </a:r>
          </a:p>
          <a:p>
            <a:pPr marL="330200" indent="-171450" algn="l">
              <a:buFontTx/>
              <a:buChar char="-"/>
            </a:pPr>
            <a:r>
              <a:rPr lang="fr-FR" b="0" i="0" dirty="0" err="1">
                <a:solidFill>
                  <a:srgbClr val="333333"/>
                </a:solidFill>
                <a:effectLst/>
                <a:highlight>
                  <a:srgbClr val="FFFFFF"/>
                </a:highlight>
                <a:latin typeface="opensans-regular"/>
              </a:rPr>
              <a:t>Aract</a:t>
            </a:r>
            <a:r>
              <a:rPr lang="fr-FR" b="0" i="0" dirty="0">
                <a:solidFill>
                  <a:srgbClr val="333333"/>
                </a:solidFill>
                <a:effectLst/>
                <a:highlight>
                  <a:srgbClr val="FFFFFF"/>
                </a:highlight>
                <a:latin typeface="opensans-regular"/>
              </a:rPr>
              <a:t> : Agence régionale pour l’amélioration des conditions de travail</a:t>
            </a:r>
          </a:p>
          <a:p>
            <a:pPr marL="330200" indent="-171450" algn="l">
              <a:buFontTx/>
              <a:buChar char="-"/>
            </a:pPr>
            <a:endParaRPr lang="fr-FR" b="0" i="0" dirty="0">
              <a:solidFill>
                <a:srgbClr val="333333"/>
              </a:solidFill>
              <a:effectLst/>
              <a:highlight>
                <a:srgbClr val="FFFFFF"/>
              </a:highlight>
              <a:latin typeface="opensans-regular"/>
            </a:endParaRPr>
          </a:p>
          <a:p>
            <a:pPr marL="158750" indent="0" algn="l">
              <a:buFontTx/>
              <a:buNone/>
            </a:pPr>
            <a:r>
              <a:rPr lang="fr-FR" b="0" i="0" dirty="0">
                <a:solidFill>
                  <a:srgbClr val="333333"/>
                </a:solidFill>
                <a:effectLst/>
                <a:highlight>
                  <a:srgbClr val="FFFFFF"/>
                </a:highlight>
                <a:latin typeface="opensans-regular"/>
              </a:rPr>
              <a:t>* Association </a:t>
            </a:r>
            <a:r>
              <a:rPr lang="fr-FR" dirty="0"/>
              <a:t>OETH : Objectif emploi des travailleurs handicapés</a:t>
            </a:r>
          </a:p>
          <a:p>
            <a:pPr marL="0" indent="0">
              <a:buFont typeface="Arial" panose="020B0604020202020204" pitchFamily="34" charset="0"/>
              <a:buNone/>
            </a:pPr>
            <a:r>
              <a:rPr lang="fr-FR" dirty="0"/>
              <a:t>   ** FIPHFP : Fonds pour l’Insertion des Personnes Handicapées dans la Fonction Publique</a:t>
            </a:r>
          </a:p>
          <a:p>
            <a:pPr marL="158750" indent="0" algn="l">
              <a:buFontTx/>
              <a:buNone/>
            </a:pPr>
            <a:br>
              <a:rPr lang="fr-FR" b="0" i="0" dirty="0">
                <a:solidFill>
                  <a:srgbClr val="333333"/>
                </a:solidFill>
                <a:effectLst/>
                <a:highlight>
                  <a:srgbClr val="FFFFFF"/>
                </a:highlight>
                <a:latin typeface="opensans-regular"/>
              </a:rPr>
            </a:br>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11</a:t>
            </a:fld>
            <a:endParaRPr lang="fr-FR"/>
          </a:p>
        </p:txBody>
      </p:sp>
    </p:spTree>
    <p:extLst>
      <p:ext uri="{BB962C8B-B14F-4D97-AF65-F5344CB8AC3E}">
        <p14:creationId xmlns:p14="http://schemas.microsoft.com/office/powerpoint/2010/main" val="35057028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l"/>
            <a:r>
              <a:rPr lang="fr-FR" sz="1800" b="0" i="0" dirty="0">
                <a:solidFill>
                  <a:srgbClr val="000000"/>
                </a:solidFill>
                <a:effectLst/>
                <a:highlight>
                  <a:srgbClr val="FFFF00"/>
                </a:highlight>
                <a:latin typeface="Aptos" panose="020B0004020202020204" pitchFamily="34" charset="0"/>
              </a:rPr>
              <a:t>"Les services de prévention et de santé au travail ont pour mission principale d'éviter toute altération de la santé des travailleurs du fait de leur travail"</a:t>
            </a:r>
            <a:endParaRPr lang="fr-FR" sz="1800" b="0" i="0" dirty="0">
              <a:solidFill>
                <a:srgbClr val="000000"/>
              </a:solidFill>
              <a:effectLst/>
              <a:highlight>
                <a:srgbClr val="FFFDFB"/>
              </a:highlight>
              <a:latin typeface="Aptos" panose="020B0004020202020204" pitchFamily="34" charset="0"/>
            </a:endParaRPr>
          </a:p>
          <a:p>
            <a:pPr algn="l"/>
            <a:r>
              <a:rPr lang="fr-FR" b="0" i="0" dirty="0">
                <a:solidFill>
                  <a:srgbClr val="000000"/>
                </a:solidFill>
                <a:effectLst/>
                <a:highlight>
                  <a:srgbClr val="FFFF00"/>
                </a:highlight>
                <a:latin typeface="Segoe UI" panose="020B0502040204020203" pitchFamily="34" charset="0"/>
              </a:rPr>
              <a:t>Article L4622-2 du Code du travail</a:t>
            </a:r>
            <a:endParaRPr lang="fr-FR" b="0" i="0" dirty="0">
              <a:solidFill>
                <a:srgbClr val="000000"/>
              </a:solidFill>
              <a:effectLst/>
              <a:highlight>
                <a:srgbClr val="FFFDFB"/>
              </a:highlight>
              <a:latin typeface="Segoe UI" panose="020B0502040204020203" pitchFamily="34" charset="0"/>
            </a:endParaRPr>
          </a:p>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12</a:t>
            </a:fld>
            <a:endParaRPr lang="fr-FR"/>
          </a:p>
        </p:txBody>
      </p:sp>
    </p:spTree>
    <p:extLst>
      <p:ext uri="{BB962C8B-B14F-4D97-AF65-F5344CB8AC3E}">
        <p14:creationId xmlns:p14="http://schemas.microsoft.com/office/powerpoint/2010/main" val="16539752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13</a:t>
            </a:fld>
            <a:endParaRPr lang="fr-FR"/>
          </a:p>
        </p:txBody>
      </p:sp>
    </p:spTree>
    <p:extLst>
      <p:ext uri="{BB962C8B-B14F-4D97-AF65-F5344CB8AC3E}">
        <p14:creationId xmlns:p14="http://schemas.microsoft.com/office/powerpoint/2010/main" val="31038317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14</a:t>
            </a:fld>
            <a:endParaRPr lang="fr-FR"/>
          </a:p>
        </p:txBody>
      </p:sp>
    </p:spTree>
    <p:extLst>
      <p:ext uri="{BB962C8B-B14F-4D97-AF65-F5344CB8AC3E}">
        <p14:creationId xmlns:p14="http://schemas.microsoft.com/office/powerpoint/2010/main" val="8812237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15</a:t>
            </a:fld>
            <a:endParaRPr lang="fr-FR"/>
          </a:p>
        </p:txBody>
      </p:sp>
    </p:spTree>
    <p:extLst>
      <p:ext uri="{BB962C8B-B14F-4D97-AF65-F5344CB8AC3E}">
        <p14:creationId xmlns:p14="http://schemas.microsoft.com/office/powerpoint/2010/main" val="18546385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16</a:t>
            </a:fld>
            <a:endParaRPr lang="fr-FR"/>
          </a:p>
        </p:txBody>
      </p:sp>
    </p:spTree>
    <p:extLst>
      <p:ext uri="{BB962C8B-B14F-4D97-AF65-F5344CB8AC3E}">
        <p14:creationId xmlns:p14="http://schemas.microsoft.com/office/powerpoint/2010/main" val="16518741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17</a:t>
            </a:fld>
            <a:endParaRPr lang="fr-FR"/>
          </a:p>
        </p:txBody>
      </p:sp>
    </p:spTree>
    <p:extLst>
      <p:ext uri="{BB962C8B-B14F-4D97-AF65-F5344CB8AC3E}">
        <p14:creationId xmlns:p14="http://schemas.microsoft.com/office/powerpoint/2010/main" val="1103406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18</a:t>
            </a:fld>
            <a:endParaRPr lang="fr-FR"/>
          </a:p>
        </p:txBody>
      </p:sp>
    </p:spTree>
    <p:extLst>
      <p:ext uri="{BB962C8B-B14F-4D97-AF65-F5344CB8AC3E}">
        <p14:creationId xmlns:p14="http://schemas.microsoft.com/office/powerpoint/2010/main" val="2862367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l"/>
            <a:r>
              <a:rPr lang="fr-FR" b="0" i="0" dirty="0">
                <a:solidFill>
                  <a:srgbClr val="333333"/>
                </a:solidFill>
                <a:effectLst/>
                <a:highlight>
                  <a:srgbClr val="FFFFFF"/>
                </a:highlight>
                <a:latin typeface="opensans-regular"/>
              </a:rPr>
              <a:t>Le FIPU peut intervenir en complément des aides de l’Agefiph</a:t>
            </a:r>
          </a:p>
          <a:p>
            <a:pPr algn="l"/>
            <a:endParaRPr lang="fr-FR" b="0" i="0" dirty="0">
              <a:solidFill>
                <a:srgbClr val="333333"/>
              </a:solidFill>
              <a:effectLst/>
              <a:highlight>
                <a:srgbClr val="FFFFFF"/>
              </a:highlight>
              <a:latin typeface="opensans-regular"/>
            </a:endParaRPr>
          </a:p>
          <a:p>
            <a:pPr algn="l"/>
            <a:r>
              <a:rPr lang="fr-FR" b="0" i="0" dirty="0">
                <a:solidFill>
                  <a:srgbClr val="333333"/>
                </a:solidFill>
                <a:effectLst/>
                <a:highlight>
                  <a:srgbClr val="FFFFFF"/>
                </a:highlight>
                <a:latin typeface="opensans-regular"/>
              </a:rPr>
              <a:t>Les orientations pour 2025 : https://</a:t>
            </a:r>
            <a:r>
              <a:rPr lang="fr-FR" b="0" i="0" dirty="0" err="1">
                <a:solidFill>
                  <a:srgbClr val="333333"/>
                </a:solidFill>
                <a:effectLst/>
                <a:highlight>
                  <a:srgbClr val="FFFFFF"/>
                </a:highlight>
                <a:latin typeface="opensans-regular"/>
              </a:rPr>
              <a:t>www.ameli.fr</a:t>
            </a:r>
            <a:r>
              <a:rPr lang="fr-FR" b="0" i="0" dirty="0">
                <a:solidFill>
                  <a:srgbClr val="333333"/>
                </a:solidFill>
                <a:effectLst/>
                <a:highlight>
                  <a:srgbClr val="FFFFFF"/>
                </a:highlight>
                <a:latin typeface="opensans-regular"/>
              </a:rPr>
              <a:t>/</a:t>
            </a:r>
            <a:r>
              <a:rPr lang="fr-FR" b="0" i="0" dirty="0" err="1">
                <a:solidFill>
                  <a:srgbClr val="333333"/>
                </a:solidFill>
                <a:effectLst/>
                <a:highlight>
                  <a:srgbClr val="FFFFFF"/>
                </a:highlight>
                <a:latin typeface="opensans-regular"/>
              </a:rPr>
              <a:t>herault</a:t>
            </a:r>
            <a:r>
              <a:rPr lang="fr-FR" b="0" i="0" dirty="0">
                <a:solidFill>
                  <a:srgbClr val="333333"/>
                </a:solidFill>
                <a:effectLst/>
                <a:highlight>
                  <a:srgbClr val="FFFFFF"/>
                </a:highlight>
                <a:latin typeface="opensans-regular"/>
              </a:rPr>
              <a:t>/entreprise/</a:t>
            </a:r>
            <a:r>
              <a:rPr lang="fr-FR" b="0" i="0" dirty="0" err="1">
                <a:solidFill>
                  <a:srgbClr val="333333"/>
                </a:solidFill>
                <a:effectLst/>
                <a:highlight>
                  <a:srgbClr val="FFFFFF"/>
                </a:highlight>
                <a:latin typeface="opensans-regular"/>
              </a:rPr>
              <a:t>actualites</a:t>
            </a:r>
            <a:r>
              <a:rPr lang="fr-FR" b="0" i="0" dirty="0">
                <a:solidFill>
                  <a:srgbClr val="333333"/>
                </a:solidFill>
                <a:effectLst/>
                <a:highlight>
                  <a:srgbClr val="FFFFFF"/>
                </a:highlight>
                <a:latin typeface="opensans-regular"/>
              </a:rPr>
              <a:t>/orientations-2025-du-fonds-d-investissement-dans-la-prevention-de-l-usure-professionnelle </a:t>
            </a:r>
            <a:br>
              <a:rPr lang="fr-FR" b="0" i="0" dirty="0">
                <a:solidFill>
                  <a:srgbClr val="333333"/>
                </a:solidFill>
                <a:effectLst/>
                <a:highlight>
                  <a:srgbClr val="FFFFFF"/>
                </a:highlight>
                <a:latin typeface="opensans-regular"/>
              </a:rPr>
            </a:br>
            <a:endParaRPr lang="fr-FR" dirty="0"/>
          </a:p>
          <a:p>
            <a:r>
              <a:rPr lang="fr-FR" dirty="0"/>
              <a:t>Infographie sur le FIPU : https://</a:t>
            </a:r>
            <a:r>
              <a:rPr lang="fr-FR" dirty="0" err="1"/>
              <a:t>www.ameli.fr</a:t>
            </a:r>
            <a:r>
              <a:rPr lang="fr-FR" dirty="0"/>
              <a:t>/sites/default/files/Documents/Infographie_Fipu_5%C3%A9tapes_VF.pdf </a:t>
            </a:r>
          </a:p>
          <a:p>
            <a:endParaRPr lang="fr-FR" dirty="0"/>
          </a:p>
          <a:p>
            <a:r>
              <a:rPr lang="fr-FR" dirty="0"/>
              <a:t>Le FIPU en vidéo : https://</a:t>
            </a:r>
            <a:r>
              <a:rPr lang="fr-FR" dirty="0" err="1"/>
              <a:t>www.youtube.com</a:t>
            </a:r>
            <a:r>
              <a:rPr lang="fr-FR" dirty="0"/>
              <a:t>/</a:t>
            </a:r>
            <a:r>
              <a:rPr lang="fr-FR" dirty="0" err="1"/>
              <a:t>watch?v</a:t>
            </a:r>
            <a:r>
              <a:rPr lang="fr-FR" dirty="0"/>
              <a:t>=YUnTkss_pe4</a:t>
            </a:r>
          </a:p>
          <a:p>
            <a:endParaRPr lang="fr-FR" dirty="0"/>
          </a:p>
          <a:p>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19</a:t>
            </a:fld>
            <a:endParaRPr lang="fr-FR"/>
          </a:p>
        </p:txBody>
      </p:sp>
    </p:spTree>
    <p:extLst>
      <p:ext uri="{BB962C8B-B14F-4D97-AF65-F5344CB8AC3E}">
        <p14:creationId xmlns:p14="http://schemas.microsoft.com/office/powerpoint/2010/main" val="2776223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endParaRPr lang="fr-FR" b="0" i="0" dirty="0">
              <a:solidFill>
                <a:srgbClr val="333333"/>
              </a:solidFill>
              <a:effectLst/>
              <a:latin typeface="opensans-regular"/>
            </a:endParaRPr>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2</a:t>
            </a:fld>
            <a:endParaRPr lang="fr-FR"/>
          </a:p>
        </p:txBody>
      </p:sp>
    </p:spTree>
    <p:extLst>
      <p:ext uri="{BB962C8B-B14F-4D97-AF65-F5344CB8AC3E}">
        <p14:creationId xmlns:p14="http://schemas.microsoft.com/office/powerpoint/2010/main" val="21588863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l"/>
            <a:endParaRPr lang="fr-FR" b="0" i="0" dirty="0">
              <a:solidFill>
                <a:srgbClr val="333333"/>
              </a:solidFill>
              <a:effectLst/>
              <a:highlight>
                <a:srgbClr val="FFFFFF"/>
              </a:highlight>
              <a:latin typeface="opensans-regula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dirty="0">
                <a:solidFill>
                  <a:srgbClr val="333333"/>
                </a:solidFill>
                <a:effectLst/>
                <a:highlight>
                  <a:srgbClr val="FFFFFF"/>
                </a:highlight>
                <a:latin typeface="opensans-regular"/>
              </a:rPr>
              <a:t>https://</a:t>
            </a:r>
            <a:r>
              <a:rPr lang="fr-FR" b="0" i="0" dirty="0" err="1">
                <a:solidFill>
                  <a:srgbClr val="333333"/>
                </a:solidFill>
                <a:effectLst/>
                <a:highlight>
                  <a:srgbClr val="FFFFFF"/>
                </a:highlight>
                <a:latin typeface="opensans-regular"/>
              </a:rPr>
              <a:t>www.ameli.fr</a:t>
            </a:r>
            <a:r>
              <a:rPr lang="fr-FR" b="0" i="0" dirty="0">
                <a:solidFill>
                  <a:srgbClr val="333333"/>
                </a:solidFill>
                <a:effectLst/>
                <a:highlight>
                  <a:srgbClr val="FFFFFF"/>
                </a:highlight>
                <a:latin typeface="opensans-regular"/>
              </a:rPr>
              <a:t>/</a:t>
            </a:r>
            <a:r>
              <a:rPr lang="fr-FR" b="0" i="0" dirty="0" err="1">
                <a:solidFill>
                  <a:srgbClr val="333333"/>
                </a:solidFill>
                <a:effectLst/>
                <a:highlight>
                  <a:srgbClr val="FFFFFF"/>
                </a:highlight>
                <a:latin typeface="opensans-regular"/>
              </a:rPr>
              <a:t>herault</a:t>
            </a:r>
            <a:r>
              <a:rPr lang="fr-FR" b="0" i="0" dirty="0">
                <a:solidFill>
                  <a:srgbClr val="333333"/>
                </a:solidFill>
                <a:effectLst/>
                <a:highlight>
                  <a:srgbClr val="FFFFFF"/>
                </a:highlight>
                <a:latin typeface="opensans-regular"/>
              </a:rPr>
              <a:t>/entreprise/sante-travail/aides-</a:t>
            </a:r>
            <a:r>
              <a:rPr lang="fr-FR" b="0" i="0" dirty="0" err="1">
                <a:solidFill>
                  <a:srgbClr val="333333"/>
                </a:solidFill>
                <a:effectLst/>
                <a:highlight>
                  <a:srgbClr val="FFFFFF"/>
                </a:highlight>
                <a:latin typeface="opensans-regular"/>
              </a:rPr>
              <a:t>financieres</a:t>
            </a:r>
            <a:r>
              <a:rPr lang="fr-FR" b="0" i="0" dirty="0">
                <a:solidFill>
                  <a:srgbClr val="333333"/>
                </a:solidFill>
                <a:effectLst/>
                <a:highlight>
                  <a:srgbClr val="FFFFFF"/>
                </a:highlight>
                <a:latin typeface="opensans-regular"/>
              </a:rPr>
              <a:t>/subventions-nationales/subvention-</a:t>
            </a:r>
            <a:r>
              <a:rPr lang="fr-FR" b="0" i="0" dirty="0" err="1">
                <a:solidFill>
                  <a:srgbClr val="333333"/>
                </a:solidFill>
                <a:effectLst/>
                <a:highlight>
                  <a:srgbClr val="FFFFFF"/>
                </a:highlight>
                <a:latin typeface="opensans-regular"/>
              </a:rPr>
              <a:t>prevention</a:t>
            </a:r>
            <a:r>
              <a:rPr lang="fr-FR" b="0" i="0">
                <a:solidFill>
                  <a:srgbClr val="333333"/>
                </a:solidFill>
                <a:effectLst/>
                <a:highlight>
                  <a:srgbClr val="FFFFFF"/>
                </a:highlight>
                <a:latin typeface="opensans-regular"/>
              </a:rPr>
              <a:t>-risques-ergonomiques </a:t>
            </a:r>
            <a:endParaRPr lang="fr-FR" b="0" i="0" dirty="0">
              <a:solidFill>
                <a:srgbClr val="333333"/>
              </a:solidFill>
              <a:effectLst/>
              <a:highlight>
                <a:srgbClr val="FFFFFF"/>
              </a:highlight>
              <a:latin typeface="opensans-regular"/>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i="0" dirty="0">
              <a:solidFill>
                <a:srgbClr val="333333"/>
              </a:solidFill>
              <a:effectLst/>
              <a:highlight>
                <a:srgbClr val="FFFFFF"/>
              </a:highlight>
              <a:latin typeface="opensans-regula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dirty="0">
                <a:solidFill>
                  <a:srgbClr val="333333"/>
                </a:solidFill>
                <a:effectLst/>
                <a:highlight>
                  <a:srgbClr val="FFFFFF"/>
                </a:highlight>
                <a:latin typeface="opensans-regular"/>
              </a:rPr>
              <a:t>Subvention PDP : </a:t>
            </a:r>
            <a:r>
              <a:rPr lang="fr-FR"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rPr>
              <a:t>https://www.ameli.fr/herault/entreprise/sante-travail/risques/troubles-musculosquelettiques-tms/subventions-tms/subvention-prevention-des-risques-ergonomiques-l-amenagement-de-poste-de-travail</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endParaRPr>
          </a:p>
          <a:p>
            <a:pPr algn="l"/>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20</a:t>
            </a:fld>
            <a:endParaRPr lang="fr-FR"/>
          </a:p>
        </p:txBody>
      </p:sp>
    </p:spTree>
    <p:extLst>
      <p:ext uri="{BB962C8B-B14F-4D97-AF65-F5344CB8AC3E}">
        <p14:creationId xmlns:p14="http://schemas.microsoft.com/office/powerpoint/2010/main" val="27225433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l"/>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21</a:t>
            </a:fld>
            <a:endParaRPr lang="fr-FR"/>
          </a:p>
        </p:txBody>
      </p:sp>
    </p:spTree>
    <p:extLst>
      <p:ext uri="{BB962C8B-B14F-4D97-AF65-F5344CB8AC3E}">
        <p14:creationId xmlns:p14="http://schemas.microsoft.com/office/powerpoint/2010/main" val="30713669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22</a:t>
            </a:fld>
            <a:endParaRPr lang="fr-FR"/>
          </a:p>
        </p:txBody>
      </p:sp>
    </p:spTree>
    <p:extLst>
      <p:ext uri="{BB962C8B-B14F-4D97-AF65-F5344CB8AC3E}">
        <p14:creationId xmlns:p14="http://schemas.microsoft.com/office/powerpoint/2010/main" val="4153382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23</a:t>
            </a:fld>
            <a:endParaRPr lang="fr-FR"/>
          </a:p>
        </p:txBody>
      </p:sp>
    </p:spTree>
    <p:extLst>
      <p:ext uri="{BB962C8B-B14F-4D97-AF65-F5344CB8AC3E}">
        <p14:creationId xmlns:p14="http://schemas.microsoft.com/office/powerpoint/2010/main" val="3997276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l"/>
            <a:r>
              <a:rPr lang="fr-FR" b="1" i="0" u="sng" dirty="0">
                <a:solidFill>
                  <a:srgbClr val="0563C1"/>
                </a:solidFill>
                <a:effectLst/>
                <a:highlight>
                  <a:srgbClr val="FFFFFF"/>
                </a:highlight>
                <a:latin typeface="robotoslab"/>
                <a:hlinkClick r:id="rId3">
                  <a:extLst>
                    <a:ext uri="{A12FA001-AC4F-418D-AE19-62706E023703}">
                      <ahyp:hlinkClr xmlns:ahyp="http://schemas.microsoft.com/office/drawing/2018/hyperlinkcolor" val="tx"/>
                    </a:ext>
                  </a:extLst>
                </a:hlinkClick>
              </a:rPr>
              <a:t>Article </a:t>
            </a:r>
            <a:r>
              <a:rPr lang="fr-FR" b="1" i="0" u="sng" dirty="0">
                <a:solidFill>
                  <a:schemeClr val="accent1"/>
                </a:solidFill>
                <a:effectLst/>
                <a:highlight>
                  <a:srgbClr val="FFFFFF"/>
                </a:highlight>
                <a:latin typeface="robotoslab"/>
                <a:hlinkClick r:id="rId3">
                  <a:extLst>
                    <a:ext uri="{A12FA001-AC4F-418D-AE19-62706E023703}">
                      <ahyp:hlinkClr xmlns:ahyp="http://schemas.microsoft.com/office/drawing/2018/hyperlinkcolor" val="tx"/>
                    </a:ext>
                  </a:extLst>
                </a:hlinkClick>
              </a:rPr>
              <a:t>L1226-2-1</a:t>
            </a:r>
            <a:r>
              <a:rPr lang="fr-FR" b="1" i="0" u="sng" dirty="0">
                <a:solidFill>
                  <a:schemeClr val="accent1"/>
                </a:solidFill>
                <a:effectLst/>
                <a:highlight>
                  <a:srgbClr val="FFFFFF"/>
                </a:highlight>
                <a:latin typeface="robotoslab"/>
              </a:rPr>
              <a:t> et 12</a:t>
            </a:r>
            <a:br>
              <a:rPr lang="fr-FR" b="1" i="0" u="sng" dirty="0">
                <a:solidFill>
                  <a:srgbClr val="4A5E81"/>
                </a:solidFill>
                <a:effectLst/>
                <a:highlight>
                  <a:srgbClr val="FFFFFF"/>
                </a:highlight>
                <a:latin typeface="sourcesanspro"/>
                <a:hlinkClick r:id="rId4"/>
              </a:rPr>
            </a:br>
            <a:endParaRPr lang="fr-FR" b="1" i="0" dirty="0">
              <a:solidFill>
                <a:srgbClr val="000000"/>
              </a:solidFill>
              <a:effectLst/>
              <a:highlight>
                <a:srgbClr val="FFFFFF"/>
              </a:highlight>
              <a:latin typeface="sourcesanspro"/>
            </a:endParaRPr>
          </a:p>
          <a:p>
            <a:pPr algn="l"/>
            <a:r>
              <a:rPr lang="fr-FR" b="0" i="0" dirty="0">
                <a:solidFill>
                  <a:srgbClr val="000000"/>
                </a:solidFill>
                <a:effectLst/>
                <a:highlight>
                  <a:srgbClr val="FFFFFF"/>
                </a:highlight>
                <a:latin typeface="sourcesanspro"/>
              </a:rPr>
              <a:t>Lorsqu'il est impossible à l'employeur de proposer un autre emploi au salarié, il lui fait connaître par écrit les motifs qui s'opposent à son reclassement.</a:t>
            </a:r>
          </a:p>
          <a:p>
            <a:pPr algn="l"/>
            <a:r>
              <a:rPr lang="fr-FR" b="0" i="0" dirty="0">
                <a:solidFill>
                  <a:srgbClr val="000000"/>
                </a:solidFill>
                <a:effectLst/>
                <a:highlight>
                  <a:srgbClr val="FFFFFF"/>
                </a:highlight>
                <a:latin typeface="sourcesanspro"/>
              </a:rPr>
              <a:t>L'employeur ne peut rompre le contrat de travail que s'il justifie soit de son impossibilité de proposer un emploi dans les conditions prévues à l'article </a:t>
            </a:r>
            <a:r>
              <a:rPr lang="fr-FR" b="0" i="0" u="sng" dirty="0">
                <a:solidFill>
                  <a:srgbClr val="4A5E81"/>
                </a:solidFill>
                <a:effectLst/>
                <a:highlight>
                  <a:srgbClr val="FFFFFF"/>
                </a:highlight>
                <a:latin typeface="sourcesanspro"/>
                <a:hlinkClick r:id="rId5" tooltip="Code du travail - art. L1226-2 (VT)"/>
              </a:rPr>
              <a:t>L. 1226-2</a:t>
            </a:r>
            <a:r>
              <a:rPr lang="fr-FR" b="0" i="0" u="sng" dirty="0">
                <a:solidFill>
                  <a:srgbClr val="000000"/>
                </a:solidFill>
                <a:effectLst/>
                <a:highlight>
                  <a:srgbClr val="FFFFFF"/>
                </a:highlight>
                <a:latin typeface="sourcesanspro"/>
              </a:rPr>
              <a:t> (et </a:t>
            </a:r>
            <a:r>
              <a:rPr lang="fr-FR" b="0" i="0" dirty="0">
                <a:solidFill>
                  <a:srgbClr val="000000"/>
                </a:solidFill>
                <a:effectLst/>
                <a:highlight>
                  <a:srgbClr val="FFFFFF"/>
                </a:highlight>
                <a:latin typeface="sourcesanspro"/>
              </a:rPr>
              <a:t>à l'article </a:t>
            </a:r>
            <a:r>
              <a:rPr lang="fr-FR" b="0" i="0" u="sng" dirty="0">
                <a:solidFill>
                  <a:srgbClr val="4A5E81"/>
                </a:solidFill>
                <a:effectLst/>
                <a:highlight>
                  <a:srgbClr val="FFFFFF"/>
                </a:highlight>
                <a:latin typeface="sourcesanspro"/>
                <a:hlinkClick r:id="rId6" tooltip="Code du travail - art. L1226-10 (VT)"/>
              </a:rPr>
              <a:t>L. 1226-10</a:t>
            </a:r>
            <a:r>
              <a:rPr lang="fr-FR" b="0" i="0" u="sng" dirty="0">
                <a:solidFill>
                  <a:srgbClr val="000000"/>
                </a:solidFill>
                <a:effectLst/>
                <a:highlight>
                  <a:srgbClr val="FFFFFF"/>
                </a:highlight>
                <a:latin typeface="sourcesanspro"/>
              </a:rPr>
              <a:t>).</a:t>
            </a:r>
            <a:r>
              <a:rPr lang="fr-FR" b="0" i="0" dirty="0">
                <a:solidFill>
                  <a:srgbClr val="000000"/>
                </a:solidFill>
                <a:effectLst/>
                <a:highlight>
                  <a:srgbClr val="FFFFFF"/>
                </a:highlight>
                <a:latin typeface="sourcesanspro"/>
              </a:rPr>
              <a:t> soit du refus par le salarié de l'emploi proposé dans ces conditions, soit de la mention expresse dans l'avis du médecin du travail que tout maintien du salarié dans un emploi serait gravement préjudiciable à sa santé ou que l'état de santé du salarié fait obstacle à tout reclassement dans un emploi.</a:t>
            </a:r>
          </a:p>
          <a:p>
            <a:pPr algn="l"/>
            <a:r>
              <a:rPr lang="fr-FR" b="0" i="0" dirty="0">
                <a:solidFill>
                  <a:srgbClr val="000000"/>
                </a:solidFill>
                <a:effectLst/>
                <a:highlight>
                  <a:srgbClr val="FFFFFF"/>
                </a:highlight>
                <a:latin typeface="sourcesanspro"/>
              </a:rPr>
              <a:t>L'obligation de reclassement est réputée satisfaite lorsque l'employeur a proposé un emploi, dans les conditions prévues à l'article L. 1226-2, en prenant en compte l'avis et les indications du médecin du travail.</a:t>
            </a:r>
          </a:p>
          <a:p>
            <a:pPr algn="l"/>
            <a:r>
              <a:rPr lang="fr-FR" b="0" i="0" dirty="0">
                <a:solidFill>
                  <a:srgbClr val="000000"/>
                </a:solidFill>
                <a:effectLst/>
                <a:highlight>
                  <a:srgbClr val="FFFFFF"/>
                </a:highlight>
                <a:latin typeface="sourcesanspro"/>
              </a:rPr>
              <a:t>S'il prononce le licenciement, l'employeur respecte la procédure applicable au licenciement pour motif personnel prévue au chapitre II du titre III du présent livre.</a:t>
            </a:r>
          </a:p>
          <a:p>
            <a:pPr algn="l"/>
            <a:endParaRPr lang="fr-FR" b="0" i="0" dirty="0">
              <a:solidFill>
                <a:srgbClr val="000000"/>
              </a:solidFill>
              <a:effectLst/>
              <a:highlight>
                <a:srgbClr val="FFFFFF"/>
              </a:highlight>
              <a:latin typeface="sourcesanspro"/>
            </a:endParaRPr>
          </a:p>
          <a:p>
            <a:r>
              <a:rPr lang="fr-FR" b="1" dirty="0">
                <a:solidFill>
                  <a:srgbClr val="3F3F3F"/>
                </a:solidFill>
                <a:effectLst/>
                <a:latin typeface="Helvetica" pitchFamily="2" charset="0"/>
              </a:rPr>
              <a:t>À noter</a:t>
            </a:r>
            <a:r>
              <a:rPr lang="fr-FR" dirty="0">
                <a:solidFill>
                  <a:srgbClr val="3F3F3F"/>
                </a:solidFill>
                <a:effectLst/>
                <a:latin typeface="Helvetica" pitchFamily="2" charset="0"/>
              </a:rPr>
              <a:t> : la consultation du CSE est obligatoire même si l’employeur s’estime dans l’impossibilité de proposer un reclassement (Cass. soc., 11 juin 2008, no06-45.537 ; Cass. soc., 30 sept. 2020, no19-16.488 PB)</a:t>
            </a:r>
          </a:p>
          <a:p>
            <a:pPr algn="l"/>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24</a:t>
            </a:fld>
            <a:endParaRPr lang="fr-FR"/>
          </a:p>
        </p:txBody>
      </p:sp>
    </p:spTree>
    <p:extLst>
      <p:ext uri="{BB962C8B-B14F-4D97-AF65-F5344CB8AC3E}">
        <p14:creationId xmlns:p14="http://schemas.microsoft.com/office/powerpoint/2010/main" val="28739615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25</a:t>
            </a:fld>
            <a:endParaRPr lang="fr-FR"/>
          </a:p>
        </p:txBody>
      </p:sp>
    </p:spTree>
    <p:extLst>
      <p:ext uri="{BB962C8B-B14F-4D97-AF65-F5344CB8AC3E}">
        <p14:creationId xmlns:p14="http://schemas.microsoft.com/office/powerpoint/2010/main" val="9999529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r>
              <a:rPr lang="fr-FR" dirty="0"/>
              <a:t>https://</a:t>
            </a:r>
            <a:r>
              <a:rPr lang="fr-FR" dirty="0" err="1"/>
              <a:t>www.legifrance.gouv.fr</a:t>
            </a:r>
            <a:r>
              <a:rPr lang="fr-FR" dirty="0"/>
              <a:t>/codes/</a:t>
            </a:r>
            <a:r>
              <a:rPr lang="fr-FR" dirty="0" err="1"/>
              <a:t>article_lc</a:t>
            </a:r>
            <a:r>
              <a:rPr lang="fr-FR" dirty="0"/>
              <a:t>/LEGIARTI000035640828?etatTexte=</a:t>
            </a:r>
            <a:r>
              <a:rPr lang="fr-FR" dirty="0" err="1"/>
              <a:t>VIGUEUR&amp;etatTexte</a:t>
            </a:r>
            <a:r>
              <a:rPr lang="fr-FR" dirty="0"/>
              <a:t>=VIGUEUR_DIFF</a:t>
            </a:r>
            <a:r>
              <a:rPr lang="fr-FR" b="0" i="0" dirty="0">
                <a:solidFill>
                  <a:srgbClr val="333333"/>
                </a:solidFill>
                <a:effectLst/>
                <a:highlight>
                  <a:srgbClr val="FFFFFF"/>
                </a:highlight>
                <a:latin typeface="opensans-regular"/>
              </a:rPr>
              <a:t> </a:t>
            </a: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26</a:t>
            </a:fld>
            <a:endParaRPr lang="fr-FR"/>
          </a:p>
        </p:txBody>
      </p:sp>
    </p:spTree>
    <p:extLst>
      <p:ext uri="{BB962C8B-B14F-4D97-AF65-F5344CB8AC3E}">
        <p14:creationId xmlns:p14="http://schemas.microsoft.com/office/powerpoint/2010/main" val="15241367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B342722-344D-D64A-83AB-208626981B3B}" type="slidenum">
              <a:rPr lang="fr-FR" sz="1200">
                <a:latin typeface="Calibri" charset="0"/>
              </a:rPr>
              <a:pPr eaLnBrk="1" hangingPunct="1"/>
              <a:t>27</a:t>
            </a:fld>
            <a:endParaRPr lang="fr-FR" sz="1200">
              <a:latin typeface="Calibri" charset="0"/>
            </a:endParaRPr>
          </a:p>
        </p:txBody>
      </p:sp>
      <p:sp>
        <p:nvSpPr>
          <p:cNvPr id="7577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5779" name="Rectangle 3"/>
          <p:cNvSpPr>
            <a:spLocks noGrp="1" noChangeArrowheads="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r>
              <a:rPr lang="fr-FR" dirty="0">
                <a:latin typeface="Calibri" charset="0"/>
                <a:ea typeface="ＭＳ Ｐゴシック" charset="0"/>
                <a:cs typeface="ＭＳ Ｐゴシック" charset="0"/>
              </a:rPr>
              <a:t>https://travail-</a:t>
            </a:r>
            <a:r>
              <a:rPr lang="fr-FR" dirty="0" err="1">
                <a:latin typeface="Calibri" charset="0"/>
                <a:ea typeface="ＭＳ Ｐゴシック" charset="0"/>
                <a:cs typeface="ＭＳ Ｐゴシック" charset="0"/>
              </a:rPr>
              <a:t>emploi.gouv.fr</a:t>
            </a:r>
            <a:r>
              <a:rPr lang="fr-FR" dirty="0">
                <a:latin typeface="Calibri" charset="0"/>
                <a:ea typeface="ＭＳ Ｐゴシック" charset="0"/>
                <a:cs typeface="ＭＳ Ｐゴシック" charset="0"/>
              </a:rPr>
              <a:t>/sante-au-travail/stop-aux-accidents-du-travail-graves-et-mortels/article/principes-</a:t>
            </a:r>
            <a:r>
              <a:rPr lang="fr-FR" dirty="0" err="1">
                <a:latin typeface="Calibri" charset="0"/>
                <a:ea typeface="ＭＳ Ｐゴシック" charset="0"/>
                <a:cs typeface="ＭＳ Ｐゴシック" charset="0"/>
              </a:rPr>
              <a:t>generaux</a:t>
            </a:r>
            <a:r>
              <a:rPr lang="fr-FR" dirty="0">
                <a:latin typeface="Calibri" charset="0"/>
                <a:ea typeface="ＭＳ Ｐゴシック" charset="0"/>
                <a:cs typeface="ＭＳ Ｐゴシック" charset="0"/>
              </a:rPr>
              <a:t>-de-</a:t>
            </a:r>
            <a:r>
              <a:rPr lang="fr-FR" dirty="0" err="1">
                <a:latin typeface="Calibri" charset="0"/>
                <a:ea typeface="ＭＳ Ｐゴシック" charset="0"/>
                <a:cs typeface="ＭＳ Ｐゴシック" charset="0"/>
              </a:rPr>
              <a:t>prevention</a:t>
            </a:r>
            <a:r>
              <a:rPr lang="fr-FR" dirty="0">
                <a:latin typeface="Calibri" charset="0"/>
                <a:ea typeface="ＭＳ Ｐゴシック" charset="0"/>
                <a:cs typeface="ＭＳ Ｐゴシック" charset="0"/>
              </a:rPr>
              <a:t> </a:t>
            </a:r>
          </a:p>
        </p:txBody>
      </p:sp>
    </p:spTree>
    <p:extLst>
      <p:ext uri="{BB962C8B-B14F-4D97-AF65-F5344CB8AC3E}">
        <p14:creationId xmlns:p14="http://schemas.microsoft.com/office/powerpoint/2010/main" val="13358747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B342722-344D-D64A-83AB-208626981B3B}" type="slidenum">
              <a:rPr lang="fr-FR" sz="1200">
                <a:latin typeface="Calibri" charset="0"/>
              </a:rPr>
              <a:pPr eaLnBrk="1" hangingPunct="1"/>
              <a:t>28</a:t>
            </a:fld>
            <a:endParaRPr lang="fr-FR" sz="1200">
              <a:latin typeface="Calibri" charset="0"/>
            </a:endParaRPr>
          </a:p>
        </p:txBody>
      </p:sp>
      <p:sp>
        <p:nvSpPr>
          <p:cNvPr id="7577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7577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r>
              <a:rPr lang="fr-FR" dirty="0">
                <a:latin typeface="Calibri" charset="0"/>
                <a:ea typeface="ＭＳ Ｐゴシック" charset="0"/>
                <a:cs typeface="ＭＳ Ｐゴシック" charset="0"/>
              </a:rPr>
              <a:t>https://travail-</a:t>
            </a:r>
            <a:r>
              <a:rPr lang="fr-FR" dirty="0" err="1">
                <a:latin typeface="Calibri" charset="0"/>
                <a:ea typeface="ＭＳ Ｐゴシック" charset="0"/>
                <a:cs typeface="ＭＳ Ｐゴシック" charset="0"/>
              </a:rPr>
              <a:t>emploi.gouv.fr</a:t>
            </a:r>
            <a:r>
              <a:rPr lang="fr-FR" dirty="0">
                <a:latin typeface="Calibri" charset="0"/>
                <a:ea typeface="ＭＳ Ｐゴシック" charset="0"/>
                <a:cs typeface="ＭＳ Ｐゴシック" charset="0"/>
              </a:rPr>
              <a:t>/sante-au-travail/stop-aux-accidents-du-travail-graves-et-mortels/article/principes-</a:t>
            </a:r>
            <a:r>
              <a:rPr lang="fr-FR" dirty="0" err="1">
                <a:latin typeface="Calibri" charset="0"/>
                <a:ea typeface="ＭＳ Ｐゴシック" charset="0"/>
                <a:cs typeface="ＭＳ Ｐゴシック" charset="0"/>
              </a:rPr>
              <a:t>generaux</a:t>
            </a:r>
            <a:r>
              <a:rPr lang="fr-FR" dirty="0">
                <a:latin typeface="Calibri" charset="0"/>
                <a:ea typeface="ＭＳ Ｐゴシック" charset="0"/>
                <a:cs typeface="ＭＳ Ｐゴシック" charset="0"/>
              </a:rPr>
              <a:t>-de-</a:t>
            </a:r>
            <a:r>
              <a:rPr lang="fr-FR" dirty="0" err="1">
                <a:latin typeface="Calibri" charset="0"/>
                <a:ea typeface="ＭＳ Ｐゴシック" charset="0"/>
                <a:cs typeface="ＭＳ Ｐゴシック" charset="0"/>
              </a:rPr>
              <a:t>prevention</a:t>
            </a:r>
            <a:r>
              <a:rPr lang="fr-FR" dirty="0">
                <a:latin typeface="Calibri" charset="0"/>
                <a:ea typeface="ＭＳ Ｐゴシック" charset="0"/>
                <a:cs typeface="ＭＳ Ｐゴシック" charset="0"/>
              </a:rPr>
              <a:t> </a:t>
            </a:r>
          </a:p>
        </p:txBody>
      </p:sp>
    </p:spTree>
    <p:extLst>
      <p:ext uri="{BB962C8B-B14F-4D97-AF65-F5344CB8AC3E}">
        <p14:creationId xmlns:p14="http://schemas.microsoft.com/office/powerpoint/2010/main" val="25407972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29</a:t>
            </a:fld>
            <a:endParaRPr lang="fr-FR"/>
          </a:p>
        </p:txBody>
      </p:sp>
    </p:spTree>
    <p:extLst>
      <p:ext uri="{BB962C8B-B14F-4D97-AF65-F5344CB8AC3E}">
        <p14:creationId xmlns:p14="http://schemas.microsoft.com/office/powerpoint/2010/main" val="1469836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L’animateur fait une synthèse en :</a:t>
            </a:r>
          </a:p>
          <a:p>
            <a:pPr marL="342900" lvl="0" indent="-342900" algn="just">
              <a:buFont typeface="Calibri" panose="020F0502020204030204" pitchFamily="34" charset="0"/>
              <a:buChar char="-"/>
            </a:pPr>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Regroupant les familles d’idée</a:t>
            </a:r>
          </a:p>
          <a:p>
            <a:pPr marL="342900" lvl="0" indent="-342900" algn="just">
              <a:buFont typeface="Calibri" panose="020F0502020204030204" pitchFamily="34" charset="0"/>
              <a:buChar char="-"/>
            </a:pPr>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Montrant l’hétérogénéité des représentations</a:t>
            </a:r>
          </a:p>
          <a:p>
            <a:pPr marL="342900" lvl="0" indent="-342900" algn="just">
              <a:buFont typeface="Calibri" panose="020F0502020204030204" pitchFamily="34" charset="0"/>
              <a:buChar char="-"/>
            </a:pPr>
            <a:r>
              <a:rPr lang="fr-FR" sz="1800" kern="100" dirty="0">
                <a:effectLst/>
                <a:latin typeface="Calibri" panose="020F0502020204030204" pitchFamily="34" charset="0"/>
                <a:ea typeface="Times New Roman" panose="02020603050405020304" pitchFamily="18" charset="0"/>
                <a:cs typeface="Times New Roman" panose="02020603050405020304" pitchFamily="18" charset="0"/>
              </a:rPr>
              <a:t>Concluant sur la nécessité de partager quelques repères</a:t>
            </a:r>
          </a:p>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3</a:t>
            </a:fld>
            <a:endParaRPr lang="fr-FR"/>
          </a:p>
        </p:txBody>
      </p:sp>
    </p:spTree>
    <p:extLst>
      <p:ext uri="{BB962C8B-B14F-4D97-AF65-F5344CB8AC3E}">
        <p14:creationId xmlns:p14="http://schemas.microsoft.com/office/powerpoint/2010/main" val="17151329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30</a:t>
            </a:fld>
            <a:endParaRPr lang="fr-FR"/>
          </a:p>
        </p:txBody>
      </p:sp>
    </p:spTree>
    <p:extLst>
      <p:ext uri="{BB962C8B-B14F-4D97-AF65-F5344CB8AC3E}">
        <p14:creationId xmlns:p14="http://schemas.microsoft.com/office/powerpoint/2010/main" val="3652563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7089E5E2-BD6D-6C46-935B-72F9232DD030}" type="slidenum">
              <a:rPr lang="fr-FR" smtClean="0"/>
              <a:t>31</a:t>
            </a:fld>
            <a:endParaRPr lang="fr-FR"/>
          </a:p>
        </p:txBody>
      </p:sp>
    </p:spTree>
    <p:extLst>
      <p:ext uri="{BB962C8B-B14F-4D97-AF65-F5344CB8AC3E}">
        <p14:creationId xmlns:p14="http://schemas.microsoft.com/office/powerpoint/2010/main" val="38217898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32</a:t>
            </a:fld>
            <a:endParaRPr lang="fr-FR"/>
          </a:p>
        </p:txBody>
      </p:sp>
    </p:spTree>
    <p:extLst>
      <p:ext uri="{BB962C8B-B14F-4D97-AF65-F5344CB8AC3E}">
        <p14:creationId xmlns:p14="http://schemas.microsoft.com/office/powerpoint/2010/main" val="32271900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r>
              <a:rPr lang="fr-FR" b="0" i="0" dirty="0">
                <a:solidFill>
                  <a:srgbClr val="333333"/>
                </a:solidFill>
                <a:effectLst/>
                <a:highlight>
                  <a:srgbClr val="FFFFFF"/>
                </a:highlight>
                <a:latin typeface="opensans-regular"/>
              </a:rPr>
              <a:t>Se référer au document sur les leviers pour agir</a:t>
            </a: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33</a:t>
            </a:fld>
            <a:endParaRPr lang="fr-FR"/>
          </a:p>
        </p:txBody>
      </p:sp>
    </p:spTree>
    <p:extLst>
      <p:ext uri="{BB962C8B-B14F-4D97-AF65-F5344CB8AC3E}">
        <p14:creationId xmlns:p14="http://schemas.microsoft.com/office/powerpoint/2010/main" val="3139479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34</a:t>
            </a:fld>
            <a:endParaRPr lang="fr-FR"/>
          </a:p>
        </p:txBody>
      </p:sp>
    </p:spTree>
    <p:extLst>
      <p:ext uri="{BB962C8B-B14F-4D97-AF65-F5344CB8AC3E}">
        <p14:creationId xmlns:p14="http://schemas.microsoft.com/office/powerpoint/2010/main" val="5894894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35</a:t>
            </a:fld>
            <a:endParaRPr lang="fr-FR"/>
          </a:p>
        </p:txBody>
      </p:sp>
    </p:spTree>
    <p:extLst>
      <p:ext uri="{BB962C8B-B14F-4D97-AF65-F5344CB8AC3E}">
        <p14:creationId xmlns:p14="http://schemas.microsoft.com/office/powerpoint/2010/main" val="21918422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39</a:t>
            </a:fld>
            <a:endParaRPr lang="fr-FR"/>
          </a:p>
        </p:txBody>
      </p:sp>
    </p:spTree>
    <p:extLst>
      <p:ext uri="{BB962C8B-B14F-4D97-AF65-F5344CB8AC3E}">
        <p14:creationId xmlns:p14="http://schemas.microsoft.com/office/powerpoint/2010/main" val="29161654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41</a:t>
            </a:fld>
            <a:endParaRPr lang="fr-FR"/>
          </a:p>
        </p:txBody>
      </p:sp>
    </p:spTree>
    <p:extLst>
      <p:ext uri="{BB962C8B-B14F-4D97-AF65-F5344CB8AC3E}">
        <p14:creationId xmlns:p14="http://schemas.microsoft.com/office/powerpoint/2010/main" val="587323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42</a:t>
            </a:fld>
            <a:endParaRPr lang="fr-FR"/>
          </a:p>
        </p:txBody>
      </p:sp>
    </p:spTree>
    <p:extLst>
      <p:ext uri="{BB962C8B-B14F-4D97-AF65-F5344CB8AC3E}">
        <p14:creationId xmlns:p14="http://schemas.microsoft.com/office/powerpoint/2010/main" val="18849070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43</a:t>
            </a:fld>
            <a:endParaRPr lang="fr-FR"/>
          </a:p>
        </p:txBody>
      </p:sp>
    </p:spTree>
    <p:extLst>
      <p:ext uri="{BB962C8B-B14F-4D97-AF65-F5344CB8AC3E}">
        <p14:creationId xmlns:p14="http://schemas.microsoft.com/office/powerpoint/2010/main" val="1891266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4</a:t>
            </a:fld>
            <a:endParaRPr lang="fr-FR"/>
          </a:p>
        </p:txBody>
      </p:sp>
    </p:spTree>
    <p:extLst>
      <p:ext uri="{BB962C8B-B14F-4D97-AF65-F5344CB8AC3E}">
        <p14:creationId xmlns:p14="http://schemas.microsoft.com/office/powerpoint/2010/main" val="2269612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44</a:t>
            </a:fld>
            <a:endParaRPr lang="fr-FR"/>
          </a:p>
        </p:txBody>
      </p:sp>
    </p:spTree>
    <p:extLst>
      <p:ext uri="{BB962C8B-B14F-4D97-AF65-F5344CB8AC3E}">
        <p14:creationId xmlns:p14="http://schemas.microsoft.com/office/powerpoint/2010/main" val="1876488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5</a:t>
            </a:fld>
            <a:endParaRPr lang="fr-FR"/>
          </a:p>
        </p:txBody>
      </p:sp>
    </p:spTree>
    <p:extLst>
      <p:ext uri="{BB962C8B-B14F-4D97-AF65-F5344CB8AC3E}">
        <p14:creationId xmlns:p14="http://schemas.microsoft.com/office/powerpoint/2010/main" val="2490699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6</a:t>
            </a:fld>
            <a:endParaRPr lang="fr-FR"/>
          </a:p>
        </p:txBody>
      </p:sp>
    </p:spTree>
    <p:extLst>
      <p:ext uri="{BB962C8B-B14F-4D97-AF65-F5344CB8AC3E}">
        <p14:creationId xmlns:p14="http://schemas.microsoft.com/office/powerpoint/2010/main" val="768122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7</a:t>
            </a:fld>
            <a:endParaRPr lang="fr-FR"/>
          </a:p>
        </p:txBody>
      </p:sp>
    </p:spTree>
    <p:extLst>
      <p:ext uri="{BB962C8B-B14F-4D97-AF65-F5344CB8AC3E}">
        <p14:creationId xmlns:p14="http://schemas.microsoft.com/office/powerpoint/2010/main" val="1204223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r>
              <a:rPr lang="fr-FR" b="0" i="0" dirty="0">
                <a:solidFill>
                  <a:srgbClr val="333333"/>
                </a:solidFill>
                <a:effectLst/>
                <a:highlight>
                  <a:srgbClr val="FFFFFF"/>
                </a:highlight>
                <a:latin typeface="opensans-regular"/>
              </a:rPr>
              <a:t>Des indicateurs d’alerte, un contexte qui doit conduire les entreprises à se mobiliser</a:t>
            </a: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8</a:t>
            </a:fld>
            <a:endParaRPr lang="fr-FR"/>
          </a:p>
        </p:txBody>
      </p:sp>
    </p:spTree>
    <p:extLst>
      <p:ext uri="{BB962C8B-B14F-4D97-AF65-F5344CB8AC3E}">
        <p14:creationId xmlns:p14="http://schemas.microsoft.com/office/powerpoint/2010/main" val="9729113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58750" indent="0" algn="l">
              <a:buNone/>
            </a:pPr>
            <a:br>
              <a:rPr lang="fr-FR" b="0" i="0" dirty="0">
                <a:solidFill>
                  <a:srgbClr val="333333"/>
                </a:solidFill>
                <a:effectLst/>
                <a:highlight>
                  <a:srgbClr val="FFFFFF"/>
                </a:highlight>
                <a:latin typeface="opensans-regular"/>
              </a:rPr>
            </a:br>
            <a:endParaRPr lang="fr-FR" dirty="0"/>
          </a:p>
          <a:p>
            <a:endParaRPr lang="fr-FR" dirty="0"/>
          </a:p>
        </p:txBody>
      </p:sp>
      <p:sp>
        <p:nvSpPr>
          <p:cNvPr id="4" name="Espace réservé du numéro de diapositive 3"/>
          <p:cNvSpPr>
            <a:spLocks noGrp="1"/>
          </p:cNvSpPr>
          <p:nvPr>
            <p:ph type="sldNum" sz="quarter" idx="5"/>
          </p:nvPr>
        </p:nvSpPr>
        <p:spPr/>
        <p:txBody>
          <a:bodyPr/>
          <a:lstStyle/>
          <a:p>
            <a:fld id="{1196EA35-EB83-E846-9884-737219065CEB}" type="slidenum">
              <a:rPr lang="fr-FR" smtClean="0"/>
              <a:t>9</a:t>
            </a:fld>
            <a:endParaRPr lang="fr-FR"/>
          </a:p>
        </p:txBody>
      </p:sp>
    </p:spTree>
    <p:extLst>
      <p:ext uri="{BB962C8B-B14F-4D97-AF65-F5344CB8AC3E}">
        <p14:creationId xmlns:p14="http://schemas.microsoft.com/office/powerpoint/2010/main" val="3951021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A2FB128-2845-CDAA-3816-49A41CF67001}"/>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FC4E5F3C-76A9-3C7F-C259-F866DC52DC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2048422-3394-C9AF-1D5E-9D467657F82D}"/>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ACB6AE25-BC25-29A3-D5FC-7686A07F9E1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AB9BFDB-E4B2-5FEE-33B8-8955DF322D7B}"/>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3900688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8C6A1C-A12C-DB17-3A16-CF2CD55AD1B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AC37300E-2AD6-4E4C-C56F-7DF4D6F8786F}"/>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EB3C9DC-A1C0-740C-1285-F6A537AD2B94}"/>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8868D0A6-157E-A528-3267-0C6B99A52F7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94E50AC-0C13-ED16-7F13-852A58C6B1D1}"/>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2197297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C871B18-BB13-F8F6-499F-B800B096A52A}"/>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C8FD2165-450B-0FDB-E8C4-D4CA0E8FB582}"/>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D3FF58C-6ACE-0868-E80E-072E4DA64617}"/>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583A4CE9-F6DA-87E3-EBF8-94B0117CD1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9153BD9-40C6-B532-A361-2A1933235C7E}"/>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25946527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eux contenus">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C9E9BBA-11B5-CC48-9BF8-8E2B52C5CF1C}"/>
              </a:ext>
            </a:extLst>
          </p:cNvPr>
          <p:cNvPicPr>
            <a:picLocks noChangeAspect="1"/>
          </p:cNvPicPr>
          <p:nvPr userDrawn="1"/>
        </p:nvPicPr>
        <p:blipFill>
          <a:blip r:embed="rId2"/>
          <a:stretch>
            <a:fillRect/>
          </a:stretch>
        </p:blipFill>
        <p:spPr>
          <a:xfrm>
            <a:off x="9595" y="-7472"/>
            <a:ext cx="12182132" cy="6855224"/>
          </a:xfrm>
          <a:prstGeom prst="rect">
            <a:avLst/>
          </a:prstGeom>
        </p:spPr>
      </p:pic>
      <p:sp>
        <p:nvSpPr>
          <p:cNvPr id="2" name="Titre 1">
            <a:extLst>
              <a:ext uri="{FF2B5EF4-FFF2-40B4-BE49-F238E27FC236}">
                <a16:creationId xmlns:a16="http://schemas.microsoft.com/office/drawing/2014/main" id="{3183045A-CC86-C543-8471-58C3478D4AC8}"/>
              </a:ext>
            </a:extLst>
          </p:cNvPr>
          <p:cNvSpPr>
            <a:spLocks noGrp="1"/>
          </p:cNvSpPr>
          <p:nvPr>
            <p:ph type="title"/>
          </p:nvPr>
        </p:nvSpPr>
        <p:spPr>
          <a:xfrm>
            <a:off x="3149954" y="450008"/>
            <a:ext cx="7562109" cy="731325"/>
          </a:xfrm>
        </p:spPr>
        <p:txBody>
          <a:bodyPr>
            <a:normAutofit/>
          </a:bodyPr>
          <a:lstStyle>
            <a:lvl1pPr algn="r">
              <a:defRPr sz="3200" b="1" i="0" baseline="0">
                <a:latin typeface="Fieldwork 05 Geo Demibold" pitchFamily="2" charset="77"/>
              </a:defRPr>
            </a:lvl1pPr>
          </a:lstStyle>
          <a:p>
            <a:r>
              <a:rPr lang="fr-FR"/>
              <a:t>Modifiez le style du titre</a:t>
            </a:r>
            <a:endParaRPr lang="fr-FR" dirty="0"/>
          </a:p>
        </p:txBody>
      </p:sp>
      <p:sp>
        <p:nvSpPr>
          <p:cNvPr id="6" name="Espace réservé du pied de page 5">
            <a:extLst>
              <a:ext uri="{FF2B5EF4-FFF2-40B4-BE49-F238E27FC236}">
                <a16:creationId xmlns:a16="http://schemas.microsoft.com/office/drawing/2014/main" id="{2E8A0DAB-BFA1-7A46-9CD3-E0D4459D082B}"/>
              </a:ext>
            </a:extLst>
          </p:cNvPr>
          <p:cNvSpPr>
            <a:spLocks noGrp="1"/>
          </p:cNvSpPr>
          <p:nvPr>
            <p:ph type="ftr" sz="quarter" idx="11"/>
          </p:nvPr>
        </p:nvSpPr>
        <p:spPr>
          <a:xfrm>
            <a:off x="838200" y="6356350"/>
            <a:ext cx="8708614" cy="365125"/>
          </a:xfrm>
        </p:spPr>
        <p:txBody>
          <a:bodyPr/>
          <a:lstStyle>
            <a:lvl1pPr>
              <a:defRPr>
                <a:solidFill>
                  <a:schemeClr val="bg2"/>
                </a:solidFill>
              </a:defRPr>
            </a:lvl1pPr>
          </a:lstStyle>
          <a:p>
            <a:endParaRPr lang="fr-FR" dirty="0"/>
          </a:p>
        </p:txBody>
      </p:sp>
      <p:sp>
        <p:nvSpPr>
          <p:cNvPr id="7" name="Espace réservé du numéro de diapositive 6">
            <a:extLst>
              <a:ext uri="{FF2B5EF4-FFF2-40B4-BE49-F238E27FC236}">
                <a16:creationId xmlns:a16="http://schemas.microsoft.com/office/drawing/2014/main" id="{6F348EFF-4F5A-5D4B-B01E-9162B62332CF}"/>
              </a:ext>
            </a:extLst>
          </p:cNvPr>
          <p:cNvSpPr>
            <a:spLocks noGrp="1"/>
          </p:cNvSpPr>
          <p:nvPr>
            <p:ph type="sldNum" sz="quarter" idx="12"/>
          </p:nvPr>
        </p:nvSpPr>
        <p:spPr/>
        <p:txBody>
          <a:bodyPr/>
          <a:lstStyle>
            <a:lvl1pPr>
              <a:defRPr/>
            </a:lvl1pPr>
          </a:lstStyle>
          <a:p>
            <a:fld id="{A005B38C-18ED-CF4A-B7D4-401105EBEA8B}" type="slidenum">
              <a:rPr lang="fr-FR" smtClean="0"/>
              <a:pPr/>
              <a:t>‹N°›</a:t>
            </a:fld>
            <a:endParaRPr lang="fr-FR" dirty="0"/>
          </a:p>
        </p:txBody>
      </p:sp>
      <p:pic>
        <p:nvPicPr>
          <p:cNvPr id="10" name="Image 9">
            <a:extLst>
              <a:ext uri="{FF2B5EF4-FFF2-40B4-BE49-F238E27FC236}">
                <a16:creationId xmlns:a16="http://schemas.microsoft.com/office/drawing/2014/main" id="{FABCD029-7111-0248-B023-D743FD273BAF}"/>
              </a:ext>
            </a:extLst>
          </p:cNvPr>
          <p:cNvPicPr>
            <a:picLocks noChangeAspect="1"/>
          </p:cNvPicPr>
          <p:nvPr userDrawn="1"/>
        </p:nvPicPr>
        <p:blipFill rotWithShape="1">
          <a:blip r:embed="rId3"/>
          <a:srcRect b="44783"/>
          <a:stretch/>
        </p:blipFill>
        <p:spPr>
          <a:xfrm>
            <a:off x="1730477" y="373626"/>
            <a:ext cx="1156964" cy="309955"/>
          </a:xfrm>
          <a:prstGeom prst="rect">
            <a:avLst/>
          </a:prstGeom>
        </p:spPr>
      </p:pic>
      <p:sp>
        <p:nvSpPr>
          <p:cNvPr id="12" name="Espace réservé du contenu 2">
            <a:extLst>
              <a:ext uri="{FF2B5EF4-FFF2-40B4-BE49-F238E27FC236}">
                <a16:creationId xmlns:a16="http://schemas.microsoft.com/office/drawing/2014/main" id="{CBA6F171-E4BF-4F40-9723-3DB23A0C176F}"/>
              </a:ext>
            </a:extLst>
          </p:cNvPr>
          <p:cNvSpPr>
            <a:spLocks noGrp="1"/>
          </p:cNvSpPr>
          <p:nvPr>
            <p:ph idx="13" hasCustomPrompt="1"/>
          </p:nvPr>
        </p:nvSpPr>
        <p:spPr>
          <a:xfrm>
            <a:off x="838200" y="1638812"/>
            <a:ext cx="10381343" cy="4351338"/>
          </a:xfrm>
        </p:spPr>
        <p:txBody>
          <a:bodyPr/>
          <a:lstStyle>
            <a:lvl1pPr marL="0" indent="0">
              <a:buFontTx/>
              <a:buNone/>
              <a:defRPr sz="2600" b="1" i="0" baseline="0">
                <a:solidFill>
                  <a:schemeClr val="tx1"/>
                </a:solidFill>
                <a:latin typeface="Marianne" panose="02000000000000000000" pitchFamily="2" charset="0"/>
              </a:defRPr>
            </a:lvl1pPr>
            <a:lvl2pPr marL="685800" indent="-228600">
              <a:buClr>
                <a:schemeClr val="bg2"/>
              </a:buClr>
              <a:buFontTx/>
              <a:buBlip>
                <a:blip r:embed="rId4"/>
              </a:buBlip>
              <a:defRPr baseline="0">
                <a:latin typeface="Marianne" panose="02000000000000000000" pitchFamily="2" charset="0"/>
              </a:defRPr>
            </a:lvl2pPr>
            <a:lvl3pPr marL="1143000" indent="-228600">
              <a:buClr>
                <a:schemeClr val="bg2"/>
              </a:buClr>
              <a:buSzPct val="85000"/>
              <a:buFontTx/>
              <a:buBlip>
                <a:blip r:embed="rId5"/>
              </a:buBlip>
              <a:defRPr baseline="0">
                <a:latin typeface="Marianne" panose="02000000000000000000" pitchFamily="2" charset="0"/>
              </a:defRPr>
            </a:lvl3pPr>
            <a:lvl4pPr marL="1600200" indent="-228600">
              <a:buClr>
                <a:schemeClr val="bg2"/>
              </a:buClr>
              <a:buSzPct val="65000"/>
              <a:buFontTx/>
              <a:buBlip>
                <a:blip r:embed="rId6"/>
              </a:buBlip>
              <a:defRPr baseline="0">
                <a:latin typeface="Marianne" panose="02000000000000000000" pitchFamily="2" charset="0"/>
              </a:defRPr>
            </a:lvl4pPr>
            <a:lvl5pPr marL="2005013" indent="-176213">
              <a:buClr>
                <a:srgbClr val="00B0F0"/>
              </a:buClr>
              <a:buSzPct val="50000"/>
              <a:tabLst/>
              <a:defRPr>
                <a:latin typeface="Helvetica" pitchFamily="2"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Tree>
    <p:extLst>
      <p:ext uri="{BB962C8B-B14F-4D97-AF65-F5344CB8AC3E}">
        <p14:creationId xmlns:p14="http://schemas.microsoft.com/office/powerpoint/2010/main" val="33532712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A2FB128-2845-CDAA-3816-49A41CF67001}"/>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FC4E5F3C-76A9-3C7F-C259-F866DC52DC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2048422-3394-C9AF-1D5E-9D467657F82D}"/>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ACB6AE25-BC25-29A3-D5FC-7686A07F9E1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AB9BFDB-E4B2-5FEE-33B8-8955DF322D7B}"/>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7" name="Image 6">
            <a:extLst>
              <a:ext uri="{FF2B5EF4-FFF2-40B4-BE49-F238E27FC236}">
                <a16:creationId xmlns:a16="http://schemas.microsoft.com/office/drawing/2014/main" id="{8A4F6D19-62FB-37A5-232D-AEA34D3CA546}"/>
              </a:ext>
            </a:extLst>
          </p:cNvPr>
          <p:cNvPicPr>
            <a:picLocks noChangeAspect="1"/>
          </p:cNvPicPr>
          <p:nvPr userDrawn="1"/>
        </p:nvPicPr>
        <p:blipFill>
          <a:blip r:embed="rId2"/>
          <a:stretch>
            <a:fillRect/>
          </a:stretch>
        </p:blipFill>
        <p:spPr>
          <a:xfrm>
            <a:off x="0" y="-69272"/>
            <a:ext cx="12192000" cy="6927272"/>
          </a:xfrm>
          <a:prstGeom prst="rect">
            <a:avLst/>
          </a:prstGeom>
        </p:spPr>
      </p:pic>
    </p:spTree>
    <p:extLst>
      <p:ext uri="{BB962C8B-B14F-4D97-AF65-F5344CB8AC3E}">
        <p14:creationId xmlns:p14="http://schemas.microsoft.com/office/powerpoint/2010/main" val="42355520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754DF4-7C04-7EFF-DBD8-E9B3DC38565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91376C5D-EDD3-1A69-83D8-6AAC9BA68A54}"/>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852CA35-52B6-C60F-746C-A1FC888B0999}"/>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4200B855-7608-940E-0359-18E61C9A69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30E6CB7-F14B-2E57-C450-6B896CBB47E4}"/>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7" name="Image 6">
            <a:extLst>
              <a:ext uri="{FF2B5EF4-FFF2-40B4-BE49-F238E27FC236}">
                <a16:creationId xmlns:a16="http://schemas.microsoft.com/office/drawing/2014/main" id="{30393B84-0EDE-C5DD-A1F6-F7A99D1AC8D0}"/>
              </a:ext>
            </a:extLst>
          </p:cNvPr>
          <p:cNvPicPr>
            <a:picLocks noChangeAspect="1"/>
          </p:cNvPicPr>
          <p:nvPr userDrawn="1"/>
        </p:nvPicPr>
        <p:blipFill>
          <a:blip r:embed="rId2"/>
          <a:stretch>
            <a:fillRect/>
          </a:stretch>
        </p:blipFill>
        <p:spPr>
          <a:xfrm>
            <a:off x="0" y="0"/>
            <a:ext cx="12192000" cy="6874376"/>
          </a:xfrm>
          <a:prstGeom prst="rect">
            <a:avLst/>
          </a:prstGeom>
        </p:spPr>
      </p:pic>
    </p:spTree>
    <p:extLst>
      <p:ext uri="{BB962C8B-B14F-4D97-AF65-F5344CB8AC3E}">
        <p14:creationId xmlns:p14="http://schemas.microsoft.com/office/powerpoint/2010/main" val="5808834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39E62E-EB7C-9C52-841E-0E7950313497}"/>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73DE9A3-D545-BE1E-C877-BF6A843AA3E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EC15D2BB-0A6B-2797-D563-8D39C1DBD203}"/>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3A2BFF8D-E67A-CECB-7B21-F896B22C3AA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19E0F72-1943-A512-654F-4365D091441F}"/>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7" name="Image 6">
            <a:extLst>
              <a:ext uri="{FF2B5EF4-FFF2-40B4-BE49-F238E27FC236}">
                <a16:creationId xmlns:a16="http://schemas.microsoft.com/office/drawing/2014/main" id="{C6715B52-D8B1-18A8-3E62-CBF9CF69B520}"/>
              </a:ext>
            </a:extLst>
          </p:cNvPr>
          <p:cNvPicPr>
            <a:picLocks noChangeAspect="1"/>
          </p:cNvPicPr>
          <p:nvPr userDrawn="1"/>
        </p:nvPicPr>
        <p:blipFill>
          <a:blip r:embed="rId2"/>
          <a:stretch>
            <a:fillRect/>
          </a:stretch>
        </p:blipFill>
        <p:spPr>
          <a:xfrm>
            <a:off x="-1" y="0"/>
            <a:ext cx="12202299" cy="6858000"/>
          </a:xfrm>
          <a:prstGeom prst="rect">
            <a:avLst/>
          </a:prstGeom>
        </p:spPr>
      </p:pic>
    </p:spTree>
    <p:extLst>
      <p:ext uri="{BB962C8B-B14F-4D97-AF65-F5344CB8AC3E}">
        <p14:creationId xmlns:p14="http://schemas.microsoft.com/office/powerpoint/2010/main" val="19799934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2EAABC-0A7A-4839-EE9F-73C69E4A2CA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DAABE9E-9398-2E13-5302-8CDDEFD88CD0}"/>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0B5146BF-9F76-5B8E-CE59-2662C30D9DF9}"/>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3298EEE1-A277-ACD8-D231-AF46AF3EE937}"/>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40102FD5-92C0-FBCF-0287-F1C1F2EAB83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1E11292-76B9-E862-5E11-142247BB84DD}"/>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8" name="Image 7">
            <a:extLst>
              <a:ext uri="{FF2B5EF4-FFF2-40B4-BE49-F238E27FC236}">
                <a16:creationId xmlns:a16="http://schemas.microsoft.com/office/drawing/2014/main" id="{88984C9F-3951-3AB2-5AE8-4F16806F5EA2}"/>
              </a:ext>
            </a:extLst>
          </p:cNvPr>
          <p:cNvPicPr>
            <a:picLocks noChangeAspect="1"/>
          </p:cNvPicPr>
          <p:nvPr userDrawn="1"/>
        </p:nvPicPr>
        <p:blipFill>
          <a:blip r:embed="rId2"/>
          <a:stretch>
            <a:fillRect/>
          </a:stretch>
        </p:blipFill>
        <p:spPr>
          <a:xfrm>
            <a:off x="0" y="0"/>
            <a:ext cx="12186851" cy="6858000"/>
          </a:xfrm>
          <a:prstGeom prst="rect">
            <a:avLst/>
          </a:prstGeom>
        </p:spPr>
      </p:pic>
    </p:spTree>
    <p:extLst>
      <p:ext uri="{BB962C8B-B14F-4D97-AF65-F5344CB8AC3E}">
        <p14:creationId xmlns:p14="http://schemas.microsoft.com/office/powerpoint/2010/main" val="10719680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8BE7FE-F5F5-E0A5-7331-4987106E70FB}"/>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B28C25D-193E-4E4B-5472-91CD0B7513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3767D97A-ADDA-C81B-EBC5-141E0369C54E}"/>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6352B386-8F57-2A8D-86AC-614122B1BB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86EEA8D7-3FB0-51C6-85BB-DC6FEAA1BF2A}"/>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AA914491-C840-BDCB-02CF-D169A6E8F24D}"/>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8" name="Espace réservé du pied de page 7">
            <a:extLst>
              <a:ext uri="{FF2B5EF4-FFF2-40B4-BE49-F238E27FC236}">
                <a16:creationId xmlns:a16="http://schemas.microsoft.com/office/drawing/2014/main" id="{B81401DF-BF67-1000-1803-0207D1FBAD68}"/>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92508175-C5F7-95DF-FD94-BDFE0B22B882}"/>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10" name="Image 9">
            <a:extLst>
              <a:ext uri="{FF2B5EF4-FFF2-40B4-BE49-F238E27FC236}">
                <a16:creationId xmlns:a16="http://schemas.microsoft.com/office/drawing/2014/main" id="{9279D389-7DF9-6C4F-D05B-4E8561ECFAD2}"/>
              </a:ext>
            </a:extLst>
          </p:cNvPr>
          <p:cNvPicPr>
            <a:picLocks noChangeAspect="1"/>
          </p:cNvPicPr>
          <p:nvPr userDrawn="1"/>
        </p:nvPicPr>
        <p:blipFill>
          <a:blip r:embed="rId2"/>
          <a:stretch>
            <a:fillRect/>
          </a:stretch>
        </p:blipFill>
        <p:spPr>
          <a:xfrm>
            <a:off x="0" y="0"/>
            <a:ext cx="12236521" cy="6858000"/>
          </a:xfrm>
          <a:prstGeom prst="rect">
            <a:avLst/>
          </a:prstGeom>
        </p:spPr>
      </p:pic>
    </p:spTree>
    <p:extLst>
      <p:ext uri="{BB962C8B-B14F-4D97-AF65-F5344CB8AC3E}">
        <p14:creationId xmlns:p14="http://schemas.microsoft.com/office/powerpoint/2010/main" val="7138657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5AC334-03E6-EFD0-CFA4-D93E4F41202C}"/>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D1E3F79-8F3F-1A07-4C99-4C27FBA94FAF}"/>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4" name="Espace réservé du pied de page 3">
            <a:extLst>
              <a:ext uri="{FF2B5EF4-FFF2-40B4-BE49-F238E27FC236}">
                <a16:creationId xmlns:a16="http://schemas.microsoft.com/office/drawing/2014/main" id="{2C5B47E9-1B3E-D327-E1F9-F26C6BE319BF}"/>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21C030C5-06DA-F13B-6E66-7DF99025D50F}"/>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24658822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5D1BEE6E-8C31-1827-546F-367535FE7BB0}"/>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3" name="Espace réservé du pied de page 2">
            <a:extLst>
              <a:ext uri="{FF2B5EF4-FFF2-40B4-BE49-F238E27FC236}">
                <a16:creationId xmlns:a16="http://schemas.microsoft.com/office/drawing/2014/main" id="{C0172D77-B2EC-265D-9BE1-167FB067C5A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5D07604A-1E41-7B5A-556C-34AF7F49F009}"/>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226292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754DF4-7C04-7EFF-DBD8-E9B3DC38565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91376C5D-EDD3-1A69-83D8-6AAC9BA68A54}"/>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852CA35-52B6-C60F-746C-A1FC888B0999}"/>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4200B855-7608-940E-0359-18E61C9A69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30E6CB7-F14B-2E57-C450-6B896CBB47E4}"/>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7" name="Image 6">
            <a:extLst>
              <a:ext uri="{FF2B5EF4-FFF2-40B4-BE49-F238E27FC236}">
                <a16:creationId xmlns:a16="http://schemas.microsoft.com/office/drawing/2014/main" id="{30393B84-0EDE-C5DD-A1F6-F7A99D1AC8D0}"/>
              </a:ext>
            </a:extLst>
          </p:cNvPr>
          <p:cNvPicPr>
            <a:picLocks noChangeAspect="1"/>
          </p:cNvPicPr>
          <p:nvPr userDrawn="1"/>
        </p:nvPicPr>
        <p:blipFill>
          <a:blip r:embed="rId2"/>
          <a:stretch>
            <a:fillRect/>
          </a:stretch>
        </p:blipFill>
        <p:spPr>
          <a:xfrm>
            <a:off x="0" y="0"/>
            <a:ext cx="12192000" cy="6874376"/>
          </a:xfrm>
          <a:prstGeom prst="rect">
            <a:avLst/>
          </a:prstGeom>
        </p:spPr>
      </p:pic>
    </p:spTree>
    <p:extLst>
      <p:ext uri="{BB962C8B-B14F-4D97-AF65-F5344CB8AC3E}">
        <p14:creationId xmlns:p14="http://schemas.microsoft.com/office/powerpoint/2010/main" val="4858788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D5F4C7B-D53B-8939-8FFF-198FF89A562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3DCDA478-5C5D-EDDF-31AB-E491C70A56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7CE0D46E-CCA1-85A1-0438-FC643DADD1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9980CF79-4B2E-21BD-C3F8-904312C8DB18}"/>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3BCDB29D-78E0-EEA0-2892-4E41D1E4E3A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770AB73-5A77-3F59-1349-521FCDE320BE}"/>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5939344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49A3BB-B187-6D85-1105-4181E5D84C4F}"/>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6334510B-4678-19D1-17F8-770B57356F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92459B2B-9E1A-0C71-BFB5-3C2D61E7F8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4E0D7E8-A896-BE68-513E-C00FA9F11235}"/>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81BF3907-4F2A-7086-83D5-1EC5AD8BA13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CBF36E0-B302-2DFD-B37D-1C4363CAB48F}"/>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970634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8C6A1C-A12C-DB17-3A16-CF2CD55AD1B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AC37300E-2AD6-4E4C-C56F-7DF4D6F8786F}"/>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EB3C9DC-A1C0-740C-1285-F6A537AD2B94}"/>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8868D0A6-157E-A528-3267-0C6B99A52F7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94E50AC-0C13-ED16-7F13-852A58C6B1D1}"/>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35320663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C871B18-BB13-F8F6-499F-B800B096A52A}"/>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C8FD2165-450B-0FDB-E8C4-D4CA0E8FB582}"/>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D3FF58C-6ACE-0868-E80E-072E4DA64617}"/>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583A4CE9-F6DA-87E3-EBF8-94B0117CD1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9153BD9-40C6-B532-A361-2A1933235C7E}"/>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22508435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A2FB128-2845-CDAA-3816-49A41CF67001}"/>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FC4E5F3C-76A9-3C7F-C259-F866DC52DC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2048422-3394-C9AF-1D5E-9D467657F82D}"/>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ACB6AE25-BC25-29A3-D5FC-7686A07F9E1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AB9BFDB-E4B2-5FEE-33B8-8955DF322D7B}"/>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7" name="Image 6">
            <a:extLst>
              <a:ext uri="{FF2B5EF4-FFF2-40B4-BE49-F238E27FC236}">
                <a16:creationId xmlns:a16="http://schemas.microsoft.com/office/drawing/2014/main" id="{8A4F6D19-62FB-37A5-232D-AEA34D3CA546}"/>
              </a:ext>
            </a:extLst>
          </p:cNvPr>
          <p:cNvPicPr>
            <a:picLocks noChangeAspect="1"/>
          </p:cNvPicPr>
          <p:nvPr userDrawn="1"/>
        </p:nvPicPr>
        <p:blipFill>
          <a:blip r:embed="rId2"/>
          <a:stretch>
            <a:fillRect/>
          </a:stretch>
        </p:blipFill>
        <p:spPr>
          <a:xfrm>
            <a:off x="0" y="-69272"/>
            <a:ext cx="12192000" cy="6927272"/>
          </a:xfrm>
          <a:prstGeom prst="rect">
            <a:avLst/>
          </a:prstGeom>
        </p:spPr>
      </p:pic>
    </p:spTree>
    <p:extLst>
      <p:ext uri="{BB962C8B-B14F-4D97-AF65-F5344CB8AC3E}">
        <p14:creationId xmlns:p14="http://schemas.microsoft.com/office/powerpoint/2010/main" val="33588147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754DF4-7C04-7EFF-DBD8-E9B3DC38565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91376C5D-EDD3-1A69-83D8-6AAC9BA68A54}"/>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852CA35-52B6-C60F-746C-A1FC888B0999}"/>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4200B855-7608-940E-0359-18E61C9A69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30E6CB7-F14B-2E57-C450-6B896CBB47E4}"/>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7" name="Image 6">
            <a:extLst>
              <a:ext uri="{FF2B5EF4-FFF2-40B4-BE49-F238E27FC236}">
                <a16:creationId xmlns:a16="http://schemas.microsoft.com/office/drawing/2014/main" id="{30393B84-0EDE-C5DD-A1F6-F7A99D1AC8D0}"/>
              </a:ext>
            </a:extLst>
          </p:cNvPr>
          <p:cNvPicPr>
            <a:picLocks noChangeAspect="1"/>
          </p:cNvPicPr>
          <p:nvPr userDrawn="1"/>
        </p:nvPicPr>
        <p:blipFill>
          <a:blip r:embed="rId2"/>
          <a:stretch>
            <a:fillRect/>
          </a:stretch>
        </p:blipFill>
        <p:spPr>
          <a:xfrm>
            <a:off x="0" y="0"/>
            <a:ext cx="12192000" cy="6874376"/>
          </a:xfrm>
          <a:prstGeom prst="rect">
            <a:avLst/>
          </a:prstGeom>
        </p:spPr>
      </p:pic>
    </p:spTree>
    <p:extLst>
      <p:ext uri="{BB962C8B-B14F-4D97-AF65-F5344CB8AC3E}">
        <p14:creationId xmlns:p14="http://schemas.microsoft.com/office/powerpoint/2010/main" val="5779236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39E62E-EB7C-9C52-841E-0E7950313497}"/>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73DE9A3-D545-BE1E-C877-BF6A843AA3E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EC15D2BB-0A6B-2797-D563-8D39C1DBD203}"/>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3A2BFF8D-E67A-CECB-7B21-F896B22C3AA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19E0F72-1943-A512-654F-4365D091441F}"/>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7" name="Image 6">
            <a:extLst>
              <a:ext uri="{FF2B5EF4-FFF2-40B4-BE49-F238E27FC236}">
                <a16:creationId xmlns:a16="http://schemas.microsoft.com/office/drawing/2014/main" id="{C6715B52-D8B1-18A8-3E62-CBF9CF69B520}"/>
              </a:ext>
            </a:extLst>
          </p:cNvPr>
          <p:cNvPicPr>
            <a:picLocks noChangeAspect="1"/>
          </p:cNvPicPr>
          <p:nvPr userDrawn="1"/>
        </p:nvPicPr>
        <p:blipFill>
          <a:blip r:embed="rId2"/>
          <a:stretch>
            <a:fillRect/>
          </a:stretch>
        </p:blipFill>
        <p:spPr>
          <a:xfrm>
            <a:off x="-1" y="0"/>
            <a:ext cx="12202299" cy="6858000"/>
          </a:xfrm>
          <a:prstGeom prst="rect">
            <a:avLst/>
          </a:prstGeom>
        </p:spPr>
      </p:pic>
    </p:spTree>
    <p:extLst>
      <p:ext uri="{BB962C8B-B14F-4D97-AF65-F5344CB8AC3E}">
        <p14:creationId xmlns:p14="http://schemas.microsoft.com/office/powerpoint/2010/main" val="27189441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2EAABC-0A7A-4839-EE9F-73C69E4A2CA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DAABE9E-9398-2E13-5302-8CDDEFD88CD0}"/>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0B5146BF-9F76-5B8E-CE59-2662C30D9DF9}"/>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3298EEE1-A277-ACD8-D231-AF46AF3EE937}"/>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40102FD5-92C0-FBCF-0287-F1C1F2EAB83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1E11292-76B9-E862-5E11-142247BB84DD}"/>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8" name="Image 7">
            <a:extLst>
              <a:ext uri="{FF2B5EF4-FFF2-40B4-BE49-F238E27FC236}">
                <a16:creationId xmlns:a16="http://schemas.microsoft.com/office/drawing/2014/main" id="{88984C9F-3951-3AB2-5AE8-4F16806F5EA2}"/>
              </a:ext>
            </a:extLst>
          </p:cNvPr>
          <p:cNvPicPr>
            <a:picLocks noChangeAspect="1"/>
          </p:cNvPicPr>
          <p:nvPr userDrawn="1"/>
        </p:nvPicPr>
        <p:blipFill>
          <a:blip r:embed="rId2"/>
          <a:stretch>
            <a:fillRect/>
          </a:stretch>
        </p:blipFill>
        <p:spPr>
          <a:xfrm>
            <a:off x="0" y="0"/>
            <a:ext cx="12186851" cy="6858000"/>
          </a:xfrm>
          <a:prstGeom prst="rect">
            <a:avLst/>
          </a:prstGeom>
        </p:spPr>
      </p:pic>
    </p:spTree>
    <p:extLst>
      <p:ext uri="{BB962C8B-B14F-4D97-AF65-F5344CB8AC3E}">
        <p14:creationId xmlns:p14="http://schemas.microsoft.com/office/powerpoint/2010/main" val="41076654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8BE7FE-F5F5-E0A5-7331-4987106E70FB}"/>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B28C25D-193E-4E4B-5472-91CD0B7513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3767D97A-ADDA-C81B-EBC5-141E0369C54E}"/>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6352B386-8F57-2A8D-86AC-614122B1BB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86EEA8D7-3FB0-51C6-85BB-DC6FEAA1BF2A}"/>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AA914491-C840-BDCB-02CF-D169A6E8F24D}"/>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8" name="Espace réservé du pied de page 7">
            <a:extLst>
              <a:ext uri="{FF2B5EF4-FFF2-40B4-BE49-F238E27FC236}">
                <a16:creationId xmlns:a16="http://schemas.microsoft.com/office/drawing/2014/main" id="{B81401DF-BF67-1000-1803-0207D1FBAD68}"/>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92508175-C5F7-95DF-FD94-BDFE0B22B882}"/>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10" name="Image 9">
            <a:extLst>
              <a:ext uri="{FF2B5EF4-FFF2-40B4-BE49-F238E27FC236}">
                <a16:creationId xmlns:a16="http://schemas.microsoft.com/office/drawing/2014/main" id="{9279D389-7DF9-6C4F-D05B-4E8561ECFAD2}"/>
              </a:ext>
            </a:extLst>
          </p:cNvPr>
          <p:cNvPicPr>
            <a:picLocks noChangeAspect="1"/>
          </p:cNvPicPr>
          <p:nvPr userDrawn="1"/>
        </p:nvPicPr>
        <p:blipFill>
          <a:blip r:embed="rId2"/>
          <a:stretch>
            <a:fillRect/>
          </a:stretch>
        </p:blipFill>
        <p:spPr>
          <a:xfrm>
            <a:off x="0" y="0"/>
            <a:ext cx="12236521" cy="6858000"/>
          </a:xfrm>
          <a:prstGeom prst="rect">
            <a:avLst/>
          </a:prstGeom>
        </p:spPr>
      </p:pic>
    </p:spTree>
    <p:extLst>
      <p:ext uri="{BB962C8B-B14F-4D97-AF65-F5344CB8AC3E}">
        <p14:creationId xmlns:p14="http://schemas.microsoft.com/office/powerpoint/2010/main" val="14293265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5AC334-03E6-EFD0-CFA4-D93E4F41202C}"/>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D1E3F79-8F3F-1A07-4C99-4C27FBA94FAF}"/>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4" name="Espace réservé du pied de page 3">
            <a:extLst>
              <a:ext uri="{FF2B5EF4-FFF2-40B4-BE49-F238E27FC236}">
                <a16:creationId xmlns:a16="http://schemas.microsoft.com/office/drawing/2014/main" id="{2C5B47E9-1B3E-D327-E1F9-F26C6BE319BF}"/>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21C030C5-06DA-F13B-6E66-7DF99025D50F}"/>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1435853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39E62E-EB7C-9C52-841E-0E7950313497}"/>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73DE9A3-D545-BE1E-C877-BF6A843AA3E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EC15D2BB-0A6B-2797-D563-8D39C1DBD203}"/>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3A2BFF8D-E67A-CECB-7B21-F896B22C3AA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19E0F72-1943-A512-654F-4365D091441F}"/>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7" name="Image 6">
            <a:extLst>
              <a:ext uri="{FF2B5EF4-FFF2-40B4-BE49-F238E27FC236}">
                <a16:creationId xmlns:a16="http://schemas.microsoft.com/office/drawing/2014/main" id="{C6715B52-D8B1-18A8-3E62-CBF9CF69B520}"/>
              </a:ext>
            </a:extLst>
          </p:cNvPr>
          <p:cNvPicPr>
            <a:picLocks noChangeAspect="1"/>
          </p:cNvPicPr>
          <p:nvPr userDrawn="1"/>
        </p:nvPicPr>
        <p:blipFill>
          <a:blip r:embed="rId2"/>
          <a:stretch>
            <a:fillRect/>
          </a:stretch>
        </p:blipFill>
        <p:spPr>
          <a:xfrm>
            <a:off x="-1" y="0"/>
            <a:ext cx="12202299" cy="6858000"/>
          </a:xfrm>
          <a:prstGeom prst="rect">
            <a:avLst/>
          </a:prstGeom>
        </p:spPr>
      </p:pic>
    </p:spTree>
    <p:extLst>
      <p:ext uri="{BB962C8B-B14F-4D97-AF65-F5344CB8AC3E}">
        <p14:creationId xmlns:p14="http://schemas.microsoft.com/office/powerpoint/2010/main" val="9737459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5D1BEE6E-8C31-1827-546F-367535FE7BB0}"/>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3" name="Espace réservé du pied de page 2">
            <a:extLst>
              <a:ext uri="{FF2B5EF4-FFF2-40B4-BE49-F238E27FC236}">
                <a16:creationId xmlns:a16="http://schemas.microsoft.com/office/drawing/2014/main" id="{C0172D77-B2EC-265D-9BE1-167FB067C5A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5D07604A-1E41-7B5A-556C-34AF7F49F009}"/>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18590347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D5F4C7B-D53B-8939-8FFF-198FF89A562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3DCDA478-5C5D-EDDF-31AB-E491C70A56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7CE0D46E-CCA1-85A1-0438-FC643DADD1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9980CF79-4B2E-21BD-C3F8-904312C8DB18}"/>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3BCDB29D-78E0-EEA0-2892-4E41D1E4E3A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770AB73-5A77-3F59-1349-521FCDE320BE}"/>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33688901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49A3BB-B187-6D85-1105-4181E5D84C4F}"/>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6334510B-4678-19D1-17F8-770B57356F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92459B2B-9E1A-0C71-BFB5-3C2D61E7F8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4E0D7E8-A896-BE68-513E-C00FA9F11235}"/>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81BF3907-4F2A-7086-83D5-1EC5AD8BA13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CBF36E0-B302-2DFD-B37D-1C4363CAB48F}"/>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13578521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8C6A1C-A12C-DB17-3A16-CF2CD55AD1B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AC37300E-2AD6-4E4C-C56F-7DF4D6F8786F}"/>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EB3C9DC-A1C0-740C-1285-F6A537AD2B94}"/>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8868D0A6-157E-A528-3267-0C6B99A52F7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94E50AC-0C13-ED16-7F13-852A58C6B1D1}"/>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39720582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C871B18-BB13-F8F6-499F-B800B096A52A}"/>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C8FD2165-450B-0FDB-E8C4-D4CA0E8FB582}"/>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D3FF58C-6ACE-0868-E80E-072E4DA64617}"/>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583A4CE9-F6DA-87E3-EBF8-94B0117CD1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9153BD9-40C6-B532-A361-2A1933235C7E}"/>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3569821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2EAABC-0A7A-4839-EE9F-73C69E4A2CA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DAABE9E-9398-2E13-5302-8CDDEFD88CD0}"/>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0B5146BF-9F76-5B8E-CE59-2662C30D9DF9}"/>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3298EEE1-A277-ACD8-D231-AF46AF3EE937}"/>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40102FD5-92C0-FBCF-0287-F1C1F2EAB83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1E11292-76B9-E862-5E11-142247BB84DD}"/>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8" name="Image 7">
            <a:extLst>
              <a:ext uri="{FF2B5EF4-FFF2-40B4-BE49-F238E27FC236}">
                <a16:creationId xmlns:a16="http://schemas.microsoft.com/office/drawing/2014/main" id="{88984C9F-3951-3AB2-5AE8-4F16806F5EA2}"/>
              </a:ext>
            </a:extLst>
          </p:cNvPr>
          <p:cNvPicPr>
            <a:picLocks noChangeAspect="1"/>
          </p:cNvPicPr>
          <p:nvPr userDrawn="1"/>
        </p:nvPicPr>
        <p:blipFill>
          <a:blip r:embed="rId2"/>
          <a:stretch>
            <a:fillRect/>
          </a:stretch>
        </p:blipFill>
        <p:spPr>
          <a:xfrm>
            <a:off x="0" y="0"/>
            <a:ext cx="12186851" cy="6858000"/>
          </a:xfrm>
          <a:prstGeom prst="rect">
            <a:avLst/>
          </a:prstGeom>
        </p:spPr>
      </p:pic>
    </p:spTree>
    <p:extLst>
      <p:ext uri="{BB962C8B-B14F-4D97-AF65-F5344CB8AC3E}">
        <p14:creationId xmlns:p14="http://schemas.microsoft.com/office/powerpoint/2010/main" val="864906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8BE7FE-F5F5-E0A5-7331-4987106E70FB}"/>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B28C25D-193E-4E4B-5472-91CD0B7513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3767D97A-ADDA-C81B-EBC5-141E0369C54E}"/>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6352B386-8F57-2A8D-86AC-614122B1BB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86EEA8D7-3FB0-51C6-85BB-DC6FEAA1BF2A}"/>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AA914491-C840-BDCB-02CF-D169A6E8F24D}"/>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8" name="Espace réservé du pied de page 7">
            <a:extLst>
              <a:ext uri="{FF2B5EF4-FFF2-40B4-BE49-F238E27FC236}">
                <a16:creationId xmlns:a16="http://schemas.microsoft.com/office/drawing/2014/main" id="{B81401DF-BF67-1000-1803-0207D1FBAD68}"/>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92508175-C5F7-95DF-FD94-BDFE0B22B882}"/>
              </a:ext>
            </a:extLst>
          </p:cNvPr>
          <p:cNvSpPr>
            <a:spLocks noGrp="1"/>
          </p:cNvSpPr>
          <p:nvPr>
            <p:ph type="sldNum" sz="quarter" idx="12"/>
          </p:nvPr>
        </p:nvSpPr>
        <p:spPr/>
        <p:txBody>
          <a:bodyPr/>
          <a:lstStyle/>
          <a:p>
            <a:fld id="{7C1FE883-9D69-7D4F-B18D-EDF86672A47E}" type="slidenum">
              <a:rPr lang="fr-FR" smtClean="0"/>
              <a:t>‹N°›</a:t>
            </a:fld>
            <a:endParaRPr lang="fr-FR"/>
          </a:p>
        </p:txBody>
      </p:sp>
      <p:pic>
        <p:nvPicPr>
          <p:cNvPr id="10" name="Image 9">
            <a:extLst>
              <a:ext uri="{FF2B5EF4-FFF2-40B4-BE49-F238E27FC236}">
                <a16:creationId xmlns:a16="http://schemas.microsoft.com/office/drawing/2014/main" id="{9279D389-7DF9-6C4F-D05B-4E8561ECFAD2}"/>
              </a:ext>
            </a:extLst>
          </p:cNvPr>
          <p:cNvPicPr>
            <a:picLocks noChangeAspect="1"/>
          </p:cNvPicPr>
          <p:nvPr userDrawn="1"/>
        </p:nvPicPr>
        <p:blipFill>
          <a:blip r:embed="rId2"/>
          <a:stretch>
            <a:fillRect/>
          </a:stretch>
        </p:blipFill>
        <p:spPr>
          <a:xfrm>
            <a:off x="0" y="0"/>
            <a:ext cx="12236521" cy="6858000"/>
          </a:xfrm>
          <a:prstGeom prst="rect">
            <a:avLst/>
          </a:prstGeom>
        </p:spPr>
      </p:pic>
    </p:spTree>
    <p:extLst>
      <p:ext uri="{BB962C8B-B14F-4D97-AF65-F5344CB8AC3E}">
        <p14:creationId xmlns:p14="http://schemas.microsoft.com/office/powerpoint/2010/main" val="3058676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5AC334-03E6-EFD0-CFA4-D93E4F41202C}"/>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D1E3F79-8F3F-1A07-4C99-4C27FBA94FAF}"/>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4" name="Espace réservé du pied de page 3">
            <a:extLst>
              <a:ext uri="{FF2B5EF4-FFF2-40B4-BE49-F238E27FC236}">
                <a16:creationId xmlns:a16="http://schemas.microsoft.com/office/drawing/2014/main" id="{2C5B47E9-1B3E-D327-E1F9-F26C6BE319BF}"/>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21C030C5-06DA-F13B-6E66-7DF99025D50F}"/>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1756535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5D1BEE6E-8C31-1827-546F-367535FE7BB0}"/>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3" name="Espace réservé du pied de page 2">
            <a:extLst>
              <a:ext uri="{FF2B5EF4-FFF2-40B4-BE49-F238E27FC236}">
                <a16:creationId xmlns:a16="http://schemas.microsoft.com/office/drawing/2014/main" id="{C0172D77-B2EC-265D-9BE1-167FB067C5A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5D07604A-1E41-7B5A-556C-34AF7F49F009}"/>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257405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D5F4C7B-D53B-8939-8FFF-198FF89A562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3DCDA478-5C5D-EDDF-31AB-E491C70A56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7CE0D46E-CCA1-85A1-0438-FC643DADD1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9980CF79-4B2E-21BD-C3F8-904312C8DB18}"/>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3BCDB29D-78E0-EEA0-2892-4E41D1E4E3A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770AB73-5A77-3F59-1349-521FCDE320BE}"/>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3277523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49A3BB-B187-6D85-1105-4181E5D84C4F}"/>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6334510B-4678-19D1-17F8-770B57356F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92459B2B-9E1A-0C71-BFB5-3C2D61E7F8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4E0D7E8-A896-BE68-513E-C00FA9F11235}"/>
              </a:ext>
            </a:extLst>
          </p:cNvPr>
          <p:cNvSpPr>
            <a:spLocks noGrp="1"/>
          </p:cNvSpPr>
          <p:nvPr>
            <p:ph type="dt" sz="half" idx="10"/>
          </p:nvPr>
        </p:nvSpPr>
        <p:spPr/>
        <p:txBody>
          <a:bodyPr/>
          <a:lstStyle/>
          <a:p>
            <a:fld id="{BD89A83A-734E-4545-9D53-B5816BB928E8}" type="datetimeFigureOut">
              <a:rPr lang="fr-FR" smtClean="0"/>
              <a:t>30/01/2025</a:t>
            </a:fld>
            <a:endParaRPr lang="fr-FR"/>
          </a:p>
        </p:txBody>
      </p:sp>
      <p:sp>
        <p:nvSpPr>
          <p:cNvPr id="6" name="Espace réservé du pied de page 5">
            <a:extLst>
              <a:ext uri="{FF2B5EF4-FFF2-40B4-BE49-F238E27FC236}">
                <a16:creationId xmlns:a16="http://schemas.microsoft.com/office/drawing/2014/main" id="{81BF3907-4F2A-7086-83D5-1EC5AD8BA13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CBF36E0-B302-2DFD-B37D-1C4363CAB48F}"/>
              </a:ext>
            </a:extLst>
          </p:cNvPr>
          <p:cNvSpPr>
            <a:spLocks noGrp="1"/>
          </p:cNvSpPr>
          <p:nvPr>
            <p:ph type="sldNum" sz="quarter" idx="12"/>
          </p:nvPr>
        </p:nvSpPr>
        <p:spPr/>
        <p:txBody>
          <a:bodyPr/>
          <a:lstStyle/>
          <a:p>
            <a:fld id="{7C1FE883-9D69-7D4F-B18D-EDF86672A47E}" type="slidenum">
              <a:rPr lang="fr-FR" smtClean="0"/>
              <a:t>‹N°›</a:t>
            </a:fld>
            <a:endParaRPr lang="fr-FR"/>
          </a:p>
        </p:txBody>
      </p:sp>
    </p:spTree>
    <p:extLst>
      <p:ext uri="{BB962C8B-B14F-4D97-AF65-F5344CB8AC3E}">
        <p14:creationId xmlns:p14="http://schemas.microsoft.com/office/powerpoint/2010/main" val="1920452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F01B7747-18DD-C196-BD31-22DF2A8402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F379A07-8B2A-FA95-6A73-7F459FE7DB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FBECA10-6740-FC0C-4662-6ED19ABD64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A08E8A64-90F9-9D62-A855-B875E25755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9EC6DCA-8673-178A-5C84-D5156889F3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1FE883-9D69-7D4F-B18D-EDF86672A47E}" type="slidenum">
              <a:rPr lang="fr-FR" smtClean="0"/>
              <a:t>‹N°›</a:t>
            </a:fld>
            <a:endParaRPr lang="fr-FR"/>
          </a:p>
        </p:txBody>
      </p:sp>
    </p:spTree>
    <p:extLst>
      <p:ext uri="{BB962C8B-B14F-4D97-AF65-F5344CB8AC3E}">
        <p14:creationId xmlns:p14="http://schemas.microsoft.com/office/powerpoint/2010/main" val="20179155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9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F01B7747-18DD-C196-BD31-22DF2A8402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F379A07-8B2A-FA95-6A73-7F459FE7DB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FBECA10-6740-FC0C-4662-6ED19ABD64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A08E8A64-90F9-9D62-A855-B875E25755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9EC6DCA-8673-178A-5C84-D5156889F3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1FE883-9D69-7D4F-B18D-EDF86672A47E}" type="slidenum">
              <a:rPr lang="fr-FR" smtClean="0"/>
              <a:t>‹N°›</a:t>
            </a:fld>
            <a:endParaRPr lang="fr-FR"/>
          </a:p>
        </p:txBody>
      </p:sp>
    </p:spTree>
    <p:extLst>
      <p:ext uri="{BB962C8B-B14F-4D97-AF65-F5344CB8AC3E}">
        <p14:creationId xmlns:p14="http://schemas.microsoft.com/office/powerpoint/2010/main" val="231797738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F01B7747-18DD-C196-BD31-22DF2A8402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F379A07-8B2A-FA95-6A73-7F459FE7DB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FBECA10-6740-FC0C-4662-6ED19ABD64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89A83A-734E-4545-9D53-B5816BB928E8}" type="datetimeFigureOut">
              <a:rPr lang="fr-FR" smtClean="0"/>
              <a:t>30/01/2025</a:t>
            </a:fld>
            <a:endParaRPr lang="fr-FR"/>
          </a:p>
        </p:txBody>
      </p:sp>
      <p:sp>
        <p:nvSpPr>
          <p:cNvPr id="5" name="Espace réservé du pied de page 4">
            <a:extLst>
              <a:ext uri="{FF2B5EF4-FFF2-40B4-BE49-F238E27FC236}">
                <a16:creationId xmlns:a16="http://schemas.microsoft.com/office/drawing/2014/main" id="{A08E8A64-90F9-9D62-A855-B875E25755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9EC6DCA-8673-178A-5C84-D5156889F3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1FE883-9D69-7D4F-B18D-EDF86672A47E}" type="slidenum">
              <a:rPr lang="fr-FR" smtClean="0"/>
              <a:t>‹N°›</a:t>
            </a:fld>
            <a:endParaRPr lang="fr-FR"/>
          </a:p>
        </p:txBody>
      </p:sp>
    </p:spTree>
    <p:extLst>
      <p:ext uri="{BB962C8B-B14F-4D97-AF65-F5344CB8AC3E}">
        <p14:creationId xmlns:p14="http://schemas.microsoft.com/office/powerpoint/2010/main" val="14056079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2.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hyperlink" Target="https://travail-emploi.gouv.fr/actualites/l-actualite-du-ministere/article/ouverture-du-fonds-d-investissement-pour-la-prevention-de-l-usure"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hyperlink" Target="https://www.ameli.fr/herault/entreprise/actualites/quelles-nouveautes-avec-le-fonds-d-investissement-dans-la-prevention-de-l-usure-professionnelle"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7.png"/><Relationship Id="rId7" Type="http://schemas.openxmlformats.org/officeDocument/2006/relationships/diagramColors" Target="../diagrams/colors4.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3.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3.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39.xml"/><Relationship Id="rId1" Type="http://schemas.openxmlformats.org/officeDocument/2006/relationships/slideLayout" Target="../slideLayouts/slideLayout4.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53;p13">
            <a:extLst>
              <a:ext uri="{FF2B5EF4-FFF2-40B4-BE49-F238E27FC236}">
                <a16:creationId xmlns:a16="http://schemas.microsoft.com/office/drawing/2014/main" id="{41925D95-57FD-8767-5DED-F32E1A6B5D2B}"/>
              </a:ext>
            </a:extLst>
          </p:cNvPr>
          <p:cNvSpPr txBox="1"/>
          <p:nvPr/>
        </p:nvSpPr>
        <p:spPr>
          <a:xfrm>
            <a:off x="3350358" y="1546622"/>
            <a:ext cx="6453048" cy="789377"/>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 sz="3600" b="1" dirty="0">
                <a:solidFill>
                  <a:srgbClr val="67B0CE"/>
                </a:solidFill>
                <a:latin typeface="Marianne" panose="02000000000000000000" pitchFamily="2" charset="0"/>
                <a:ea typeface="League Gothic"/>
                <a:cs typeface="League Gothic"/>
                <a:sym typeface="League Gothic"/>
              </a:rPr>
              <a:t>LA PRÉVENTION DE LA DÉSINSERTION ET DE L’USURE PROFESSIONNELLE</a:t>
            </a:r>
            <a:endParaRPr sz="3600" b="1" dirty="0">
              <a:solidFill>
                <a:srgbClr val="67B0CE"/>
              </a:solidFill>
              <a:latin typeface="Marianne" panose="02000000000000000000" pitchFamily="2" charset="0"/>
              <a:ea typeface="League Gothic"/>
              <a:cs typeface="League Gothic"/>
              <a:sym typeface="League Gothic"/>
            </a:endParaRPr>
          </a:p>
        </p:txBody>
      </p:sp>
      <p:cxnSp>
        <p:nvCxnSpPr>
          <p:cNvPr id="7" name="Google Shape;57;p13">
            <a:extLst>
              <a:ext uri="{FF2B5EF4-FFF2-40B4-BE49-F238E27FC236}">
                <a16:creationId xmlns:a16="http://schemas.microsoft.com/office/drawing/2014/main" id="{31C42ADB-9190-67A4-D3EE-9ADD3739CAEA}"/>
              </a:ext>
            </a:extLst>
          </p:cNvPr>
          <p:cNvCxnSpPr/>
          <p:nvPr/>
        </p:nvCxnSpPr>
        <p:spPr>
          <a:xfrm rot="10800000">
            <a:off x="4320695" y="4009942"/>
            <a:ext cx="4980000" cy="0"/>
          </a:xfrm>
          <a:prstGeom prst="straightConnector1">
            <a:avLst/>
          </a:prstGeom>
          <a:noFill/>
          <a:ln w="9525" cap="flat" cmpd="sng">
            <a:solidFill>
              <a:srgbClr val="6E67C4"/>
            </a:solidFill>
            <a:prstDash val="solid"/>
            <a:round/>
            <a:headEnd type="none" w="med" len="med"/>
            <a:tailEnd type="none" w="med" len="med"/>
          </a:ln>
        </p:spPr>
      </p:cxnSp>
      <p:cxnSp>
        <p:nvCxnSpPr>
          <p:cNvPr id="8" name="Google Shape;58;p13">
            <a:extLst>
              <a:ext uri="{FF2B5EF4-FFF2-40B4-BE49-F238E27FC236}">
                <a16:creationId xmlns:a16="http://schemas.microsoft.com/office/drawing/2014/main" id="{0A14DF86-71DC-4952-058C-5511DEBF8F7E}"/>
              </a:ext>
            </a:extLst>
          </p:cNvPr>
          <p:cNvCxnSpPr/>
          <p:nvPr/>
        </p:nvCxnSpPr>
        <p:spPr>
          <a:xfrm rot="10800000">
            <a:off x="4320695" y="4371192"/>
            <a:ext cx="4980000" cy="0"/>
          </a:xfrm>
          <a:prstGeom prst="straightConnector1">
            <a:avLst/>
          </a:prstGeom>
          <a:noFill/>
          <a:ln w="9525" cap="flat" cmpd="sng">
            <a:solidFill>
              <a:srgbClr val="6E67C4"/>
            </a:solidFill>
            <a:prstDash val="solid"/>
            <a:round/>
            <a:headEnd type="none" w="med" len="med"/>
            <a:tailEnd type="none" w="med" len="med"/>
          </a:ln>
        </p:spPr>
      </p:cxnSp>
      <p:sp>
        <p:nvSpPr>
          <p:cNvPr id="9" name="Google Shape;59;p13">
            <a:extLst>
              <a:ext uri="{FF2B5EF4-FFF2-40B4-BE49-F238E27FC236}">
                <a16:creationId xmlns:a16="http://schemas.microsoft.com/office/drawing/2014/main" id="{6E4A26E7-73BE-B86F-9E79-E31597AFA7F6}"/>
              </a:ext>
            </a:extLst>
          </p:cNvPr>
          <p:cNvSpPr txBox="1"/>
          <p:nvPr/>
        </p:nvSpPr>
        <p:spPr>
          <a:xfrm>
            <a:off x="4647555" y="3955921"/>
            <a:ext cx="4073100" cy="576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 dirty="0">
                <a:solidFill>
                  <a:srgbClr val="6E67C4"/>
                </a:solidFill>
                <a:latin typeface="Marianne" panose="02000000000000000000" pitchFamily="2" charset="0"/>
                <a:ea typeface="Work Sans"/>
                <a:cs typeface="Work Sans"/>
                <a:sym typeface="Work Sans"/>
              </a:rPr>
              <a:t>DATE - LIEU</a:t>
            </a:r>
            <a:endParaRPr sz="2800" dirty="0">
              <a:solidFill>
                <a:srgbClr val="6E67C4"/>
              </a:solidFill>
              <a:latin typeface="Marianne" panose="02000000000000000000" pitchFamily="2" charset="0"/>
              <a:ea typeface="Work Sans"/>
              <a:cs typeface="Work Sans"/>
              <a:sym typeface="Work Sans"/>
            </a:endParaRPr>
          </a:p>
        </p:txBody>
      </p:sp>
      <p:sp>
        <p:nvSpPr>
          <p:cNvPr id="10" name="ZoneTexte 9">
            <a:extLst>
              <a:ext uri="{FF2B5EF4-FFF2-40B4-BE49-F238E27FC236}">
                <a16:creationId xmlns:a16="http://schemas.microsoft.com/office/drawing/2014/main" id="{E444A6FC-71C5-35C3-C0AE-2CEE01BEB0FE}"/>
              </a:ext>
            </a:extLst>
          </p:cNvPr>
          <p:cNvSpPr txBox="1"/>
          <p:nvPr/>
        </p:nvSpPr>
        <p:spPr>
          <a:xfrm>
            <a:off x="1101027" y="660648"/>
            <a:ext cx="1772239" cy="1369606"/>
          </a:xfrm>
          <a:prstGeom prst="rect">
            <a:avLst/>
          </a:prstGeom>
          <a:solidFill>
            <a:srgbClr val="7030A0"/>
          </a:solidFill>
          <a:ln>
            <a:solidFill>
              <a:schemeClr val="accent1"/>
            </a:solidFill>
          </a:ln>
        </p:spPr>
        <p:txBody>
          <a:bodyPr wrap="square" rtlCol="0">
            <a:spAutoFit/>
          </a:bodyPr>
          <a:lstStyle/>
          <a:p>
            <a:pPr algn="ctr"/>
            <a:endParaRPr lang="fr-FR" dirty="0">
              <a:solidFill>
                <a:schemeClr val="bg1"/>
              </a:solidFill>
              <a:latin typeface="Marianne" panose="02000000000000000000" pitchFamily="2" charset="0"/>
            </a:endParaRPr>
          </a:p>
          <a:p>
            <a:pPr algn="ctr"/>
            <a:endParaRPr lang="fr-FR" dirty="0">
              <a:solidFill>
                <a:schemeClr val="bg1"/>
              </a:solidFill>
              <a:latin typeface="Marianne" panose="02000000000000000000" pitchFamily="2" charset="0"/>
            </a:endParaRPr>
          </a:p>
          <a:p>
            <a:pPr algn="ctr"/>
            <a:r>
              <a:rPr lang="fr-FR" sz="1100" dirty="0">
                <a:solidFill>
                  <a:schemeClr val="bg1"/>
                </a:solidFill>
                <a:latin typeface="Marianne" panose="02000000000000000000" pitchFamily="2" charset="0"/>
              </a:rPr>
              <a:t>Logo  animateur(s)</a:t>
            </a:r>
          </a:p>
          <a:p>
            <a:pPr algn="ctr"/>
            <a:endParaRPr lang="fr-FR" dirty="0">
              <a:solidFill>
                <a:schemeClr val="bg1"/>
              </a:solidFill>
              <a:latin typeface="Marianne" panose="02000000000000000000" pitchFamily="2" charset="0"/>
            </a:endParaRPr>
          </a:p>
          <a:p>
            <a:pPr algn="ctr"/>
            <a:endParaRPr lang="fr-FR" dirty="0">
              <a:solidFill>
                <a:schemeClr val="bg1"/>
              </a:solidFill>
              <a:latin typeface="Marianne" panose="02000000000000000000" pitchFamily="2" charset="0"/>
            </a:endParaRPr>
          </a:p>
        </p:txBody>
      </p:sp>
      <p:pic>
        <p:nvPicPr>
          <p:cNvPr id="3" name="Image 2">
            <a:extLst>
              <a:ext uri="{FF2B5EF4-FFF2-40B4-BE49-F238E27FC236}">
                <a16:creationId xmlns:a16="http://schemas.microsoft.com/office/drawing/2014/main" id="{12A27672-6B77-E6D0-D75B-5D8D5FA593E9}"/>
              </a:ext>
            </a:extLst>
          </p:cNvPr>
          <p:cNvPicPr>
            <a:picLocks noChangeAspect="1"/>
          </p:cNvPicPr>
          <p:nvPr/>
        </p:nvPicPr>
        <p:blipFill>
          <a:blip r:embed="rId3"/>
          <a:stretch>
            <a:fillRect/>
          </a:stretch>
        </p:blipFill>
        <p:spPr>
          <a:xfrm>
            <a:off x="9507318" y="0"/>
            <a:ext cx="2349500" cy="1803400"/>
          </a:xfrm>
          <a:prstGeom prst="rect">
            <a:avLst/>
          </a:prstGeom>
        </p:spPr>
      </p:pic>
      <p:pic>
        <p:nvPicPr>
          <p:cNvPr id="5" name="Image 4">
            <a:extLst>
              <a:ext uri="{FF2B5EF4-FFF2-40B4-BE49-F238E27FC236}">
                <a16:creationId xmlns:a16="http://schemas.microsoft.com/office/drawing/2014/main" id="{CF467A37-209E-2551-8DFB-8DF1E0D6E226}"/>
              </a:ext>
            </a:extLst>
          </p:cNvPr>
          <p:cNvPicPr>
            <a:picLocks noChangeAspect="1"/>
          </p:cNvPicPr>
          <p:nvPr/>
        </p:nvPicPr>
        <p:blipFill>
          <a:blip r:embed="rId4"/>
          <a:stretch>
            <a:fillRect/>
          </a:stretch>
        </p:blipFill>
        <p:spPr>
          <a:xfrm>
            <a:off x="823058" y="5238990"/>
            <a:ext cx="2527300" cy="1270000"/>
          </a:xfrm>
          <a:prstGeom prst="rect">
            <a:avLst/>
          </a:prstGeom>
        </p:spPr>
      </p:pic>
    </p:spTree>
    <p:extLst>
      <p:ext uri="{BB962C8B-B14F-4D97-AF65-F5344CB8AC3E}">
        <p14:creationId xmlns:p14="http://schemas.microsoft.com/office/powerpoint/2010/main" val="804909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661561" y="376174"/>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PDUP, concrètement</a:t>
            </a:r>
            <a:endParaRPr lang="fr-FR" sz="2800" dirty="0">
              <a:solidFill>
                <a:schemeClr val="bg1"/>
              </a:solidFill>
            </a:endParaRPr>
          </a:p>
        </p:txBody>
      </p:sp>
      <p:graphicFrame>
        <p:nvGraphicFramePr>
          <p:cNvPr id="3" name="Diagramme 2">
            <a:extLst>
              <a:ext uri="{FF2B5EF4-FFF2-40B4-BE49-F238E27FC236}">
                <a16:creationId xmlns:a16="http://schemas.microsoft.com/office/drawing/2014/main" id="{B22DAD58-3D22-4A5F-F08E-19775051C07C}"/>
              </a:ext>
            </a:extLst>
          </p:cNvPr>
          <p:cNvGraphicFramePr/>
          <p:nvPr/>
        </p:nvGraphicFramePr>
        <p:xfrm>
          <a:off x="1745673" y="1245101"/>
          <a:ext cx="9939646"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856554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2124295" y="2459504"/>
            <a:ext cx="3151090" cy="1938992"/>
          </a:xfrm>
          <a:prstGeom prst="rect">
            <a:avLst/>
          </a:prstGeom>
          <a:noFill/>
        </p:spPr>
        <p:txBody>
          <a:bodyPr wrap="square" rtlCol="0">
            <a:spAutoFit/>
          </a:bodyPr>
          <a:lstStyle/>
          <a:p>
            <a:pPr lvl="0"/>
            <a:r>
              <a:rPr lang="fr-FR" sz="2400" b="1" dirty="0">
                <a:solidFill>
                  <a:srgbClr val="65AECC"/>
                </a:solidFill>
                <a:latin typeface="Marianne" panose="02000000000000000000" pitchFamily="2" charset="0"/>
              </a:rPr>
              <a:t>Les acteurs experts du maintien dans l’emploi à mobiliser pour bénéficier des outils de la PDP</a:t>
            </a:r>
            <a:endParaRPr lang="fr-FR" sz="2400" b="1" dirty="0"/>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PDUP, les acteurs mobilisables</a:t>
            </a:r>
            <a:endParaRPr lang="fr-FR" sz="2800" dirty="0">
              <a:solidFill>
                <a:schemeClr val="bg1"/>
              </a:solidFill>
            </a:endParaRPr>
          </a:p>
        </p:txBody>
      </p:sp>
      <p:graphicFrame>
        <p:nvGraphicFramePr>
          <p:cNvPr id="7" name="Diagramme 6">
            <a:extLst>
              <a:ext uri="{FF2B5EF4-FFF2-40B4-BE49-F238E27FC236}">
                <a16:creationId xmlns:a16="http://schemas.microsoft.com/office/drawing/2014/main" id="{2DAB6F60-0B2B-020B-3324-DE600F7590A6}"/>
              </a:ext>
            </a:extLst>
          </p:cNvPr>
          <p:cNvGraphicFramePr/>
          <p:nvPr>
            <p:extLst>
              <p:ext uri="{D42A27DB-BD31-4B8C-83A1-F6EECF244321}">
                <p14:modId xmlns:p14="http://schemas.microsoft.com/office/powerpoint/2010/main" val="409769160"/>
              </p:ext>
            </p:extLst>
          </p:nvPr>
        </p:nvGraphicFramePr>
        <p:xfrm>
          <a:off x="4655127" y="1463040"/>
          <a:ext cx="7105465" cy="53949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62934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1622551" y="1898625"/>
            <a:ext cx="5326889" cy="4770537"/>
          </a:xfrm>
          <a:prstGeom prst="rect">
            <a:avLst/>
          </a:prstGeom>
          <a:noFill/>
        </p:spPr>
        <p:txBody>
          <a:bodyPr wrap="square" rtlCol="0">
            <a:spAutoFit/>
          </a:bodyPr>
          <a:lstStyle/>
          <a:p>
            <a:pPr lvl="0"/>
            <a:r>
              <a:rPr lang="fr-FR" b="1" dirty="0">
                <a:solidFill>
                  <a:srgbClr val="65AECC"/>
                </a:solidFill>
                <a:latin typeface="Marianne" panose="02000000000000000000" pitchFamily="2" charset="0"/>
              </a:rPr>
              <a:t>Une cellule de prévention de la désinsertion professionnelle dans chaque service de prévention et de santé au travail interentreprise (SPSTI)</a:t>
            </a:r>
          </a:p>
          <a:p>
            <a:pPr lvl="0"/>
            <a:endParaRPr lang="fr-FR" sz="1600" b="1" dirty="0">
              <a:solidFill>
                <a:srgbClr val="65AECC"/>
              </a:solidFill>
              <a:latin typeface="Marianne" panose="02000000000000000000" pitchFamily="2" charset="0"/>
            </a:endParaRPr>
          </a:p>
          <a:p>
            <a:pPr marL="342900" indent="-342900">
              <a:buFont typeface="Wingdings" pitchFamily="2" charset="2"/>
              <a:buChar char="Ø"/>
            </a:pPr>
            <a:r>
              <a:rPr lang="fr-FR" dirty="0">
                <a:solidFill>
                  <a:srgbClr val="65AECC"/>
                </a:solidFill>
                <a:latin typeface="Marianne" panose="02000000000000000000" pitchFamily="2" charset="0"/>
              </a:rPr>
              <a:t>Rôle de coordination du maintien dans l’emploi (dans l’entreprise avec aménagement de poste/reclassement) ou en emploi (hors entreprise actuelle) en lien avec des partenaires extérieurs (organismes d’Assurance Maladie, CAP emploi...) </a:t>
            </a:r>
          </a:p>
          <a:p>
            <a:pPr marL="342900" lvl="0" indent="-342900">
              <a:buFont typeface="Wingdings" pitchFamily="2" charset="2"/>
              <a:buChar char="Ø"/>
            </a:pPr>
            <a:r>
              <a:rPr lang="fr-FR" dirty="0">
                <a:solidFill>
                  <a:srgbClr val="65AECC"/>
                </a:solidFill>
                <a:latin typeface="Marianne" panose="02000000000000000000" pitchFamily="2" charset="0"/>
              </a:rPr>
              <a:t>Rôle de repérage précoce des risques dans les entreprises et les secteurs d’activités générateurs de phénomènes de désinsertion professionnelle et rôle d’accompagnement collectif</a:t>
            </a: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PDUP, les acteurs mobilisables</a:t>
            </a:r>
            <a:endParaRPr lang="fr-FR" sz="2800" dirty="0">
              <a:solidFill>
                <a:schemeClr val="bg1"/>
              </a:solidFill>
            </a:endParaRPr>
          </a:p>
        </p:txBody>
      </p:sp>
      <p:pic>
        <p:nvPicPr>
          <p:cNvPr id="3" name="Image 2">
            <a:extLst>
              <a:ext uri="{FF2B5EF4-FFF2-40B4-BE49-F238E27FC236}">
                <a16:creationId xmlns:a16="http://schemas.microsoft.com/office/drawing/2014/main" id="{BB599655-8092-62F2-0137-BF689A917F1B}"/>
              </a:ext>
            </a:extLst>
          </p:cNvPr>
          <p:cNvPicPr>
            <a:picLocks noChangeAspect="1"/>
          </p:cNvPicPr>
          <p:nvPr/>
        </p:nvPicPr>
        <p:blipFill>
          <a:blip r:embed="rId3"/>
          <a:stretch>
            <a:fillRect/>
          </a:stretch>
        </p:blipFill>
        <p:spPr>
          <a:xfrm>
            <a:off x="6865498" y="2502721"/>
            <a:ext cx="5326889" cy="3706930"/>
          </a:xfrm>
          <a:prstGeom prst="rect">
            <a:avLst/>
          </a:prstGeom>
          <a:noFill/>
        </p:spPr>
      </p:pic>
      <p:sp>
        <p:nvSpPr>
          <p:cNvPr id="4" name="ZoneTexte 3">
            <a:extLst>
              <a:ext uri="{FF2B5EF4-FFF2-40B4-BE49-F238E27FC236}">
                <a16:creationId xmlns:a16="http://schemas.microsoft.com/office/drawing/2014/main" id="{C04031A4-8377-9D8F-BA23-CE130DEAC611}"/>
              </a:ext>
            </a:extLst>
          </p:cNvPr>
          <p:cNvSpPr txBox="1"/>
          <p:nvPr/>
        </p:nvSpPr>
        <p:spPr>
          <a:xfrm>
            <a:off x="9608429" y="6319150"/>
            <a:ext cx="1960793" cy="276999"/>
          </a:xfrm>
          <a:prstGeom prst="rect">
            <a:avLst/>
          </a:prstGeom>
          <a:noFill/>
        </p:spPr>
        <p:txBody>
          <a:bodyPr wrap="none" rtlCol="0">
            <a:spAutoFit/>
          </a:bodyPr>
          <a:lstStyle/>
          <a:p>
            <a:r>
              <a:rPr lang="fr-FR" sz="1200" dirty="0">
                <a:latin typeface="Marianne" panose="02000000000000000000" pitchFamily="2" charset="0"/>
              </a:rPr>
              <a:t>Source : PRST Occitanie</a:t>
            </a:r>
          </a:p>
        </p:txBody>
      </p:sp>
    </p:spTree>
    <p:extLst>
      <p:ext uri="{BB962C8B-B14F-4D97-AF65-F5344CB8AC3E}">
        <p14:creationId xmlns:p14="http://schemas.microsoft.com/office/powerpoint/2010/main" val="26526551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Les dispositifs mobilisables</a:t>
            </a:r>
            <a:endParaRPr lang="fr-FR" sz="2800" dirty="0">
              <a:solidFill>
                <a:schemeClr val="bg1"/>
              </a:solidFill>
            </a:endParaRPr>
          </a:p>
        </p:txBody>
      </p:sp>
      <p:pic>
        <p:nvPicPr>
          <p:cNvPr id="3" name="Image 2">
            <a:extLst>
              <a:ext uri="{FF2B5EF4-FFF2-40B4-BE49-F238E27FC236}">
                <a16:creationId xmlns:a16="http://schemas.microsoft.com/office/drawing/2014/main" id="{C25CE90D-76C9-23CB-7B4C-D7C6C2DDCA0D}"/>
              </a:ext>
            </a:extLst>
          </p:cNvPr>
          <p:cNvPicPr>
            <a:picLocks noChangeAspect="1"/>
          </p:cNvPicPr>
          <p:nvPr/>
        </p:nvPicPr>
        <p:blipFill>
          <a:blip r:embed="rId3"/>
          <a:stretch>
            <a:fillRect/>
          </a:stretch>
        </p:blipFill>
        <p:spPr>
          <a:xfrm>
            <a:off x="5506333" y="1545995"/>
            <a:ext cx="4746533" cy="5312005"/>
          </a:xfrm>
          <a:prstGeom prst="rect">
            <a:avLst/>
          </a:prstGeom>
        </p:spPr>
      </p:pic>
      <p:pic>
        <p:nvPicPr>
          <p:cNvPr id="9" name="Image 8">
            <a:extLst>
              <a:ext uri="{FF2B5EF4-FFF2-40B4-BE49-F238E27FC236}">
                <a16:creationId xmlns:a16="http://schemas.microsoft.com/office/drawing/2014/main" id="{E3AD4151-163B-5DFC-3829-ED505EC7FEFD}"/>
              </a:ext>
            </a:extLst>
          </p:cNvPr>
          <p:cNvPicPr>
            <a:picLocks noChangeAspect="1"/>
          </p:cNvPicPr>
          <p:nvPr/>
        </p:nvPicPr>
        <p:blipFill>
          <a:blip r:embed="rId4"/>
          <a:stretch>
            <a:fillRect/>
          </a:stretch>
        </p:blipFill>
        <p:spPr>
          <a:xfrm>
            <a:off x="390574" y="2721876"/>
            <a:ext cx="5050106" cy="2187921"/>
          </a:xfrm>
          <a:prstGeom prst="rect">
            <a:avLst/>
          </a:prstGeom>
        </p:spPr>
      </p:pic>
      <p:sp>
        <p:nvSpPr>
          <p:cNvPr id="10" name="ZoneTexte 9">
            <a:extLst>
              <a:ext uri="{FF2B5EF4-FFF2-40B4-BE49-F238E27FC236}">
                <a16:creationId xmlns:a16="http://schemas.microsoft.com/office/drawing/2014/main" id="{B88DCD5F-4952-721A-484C-828F788D67AD}"/>
              </a:ext>
            </a:extLst>
          </p:cNvPr>
          <p:cNvSpPr txBox="1"/>
          <p:nvPr/>
        </p:nvSpPr>
        <p:spPr>
          <a:xfrm>
            <a:off x="619174" y="6299830"/>
            <a:ext cx="1960793" cy="276999"/>
          </a:xfrm>
          <a:prstGeom prst="rect">
            <a:avLst/>
          </a:prstGeom>
          <a:noFill/>
        </p:spPr>
        <p:txBody>
          <a:bodyPr wrap="none" rtlCol="0">
            <a:spAutoFit/>
          </a:bodyPr>
          <a:lstStyle/>
          <a:p>
            <a:r>
              <a:rPr lang="fr-FR" sz="1200" dirty="0">
                <a:latin typeface="Marianne" panose="02000000000000000000" pitchFamily="2" charset="0"/>
              </a:rPr>
              <a:t>Source : PRST Occitanie</a:t>
            </a:r>
          </a:p>
        </p:txBody>
      </p:sp>
    </p:spTree>
    <p:extLst>
      <p:ext uri="{BB962C8B-B14F-4D97-AF65-F5344CB8AC3E}">
        <p14:creationId xmlns:p14="http://schemas.microsoft.com/office/powerpoint/2010/main" val="24103616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Focus : le rendez-vous de liaison</a:t>
            </a:r>
            <a:endParaRPr lang="fr-FR" sz="2800" dirty="0">
              <a:solidFill>
                <a:schemeClr val="bg1"/>
              </a:solidFill>
            </a:endParaRPr>
          </a:p>
        </p:txBody>
      </p:sp>
      <p:pic>
        <p:nvPicPr>
          <p:cNvPr id="3" name="Image 2">
            <a:extLst>
              <a:ext uri="{FF2B5EF4-FFF2-40B4-BE49-F238E27FC236}">
                <a16:creationId xmlns:a16="http://schemas.microsoft.com/office/drawing/2014/main" id="{1D395860-4901-E6C3-89AB-31B5340D4477}"/>
              </a:ext>
            </a:extLst>
          </p:cNvPr>
          <p:cNvPicPr>
            <a:picLocks noChangeAspect="1"/>
          </p:cNvPicPr>
          <p:nvPr/>
        </p:nvPicPr>
        <p:blipFill>
          <a:blip r:embed="rId3"/>
          <a:stretch>
            <a:fillRect/>
          </a:stretch>
        </p:blipFill>
        <p:spPr>
          <a:xfrm>
            <a:off x="341788" y="2637692"/>
            <a:ext cx="4165600" cy="457200"/>
          </a:xfrm>
          <a:prstGeom prst="rect">
            <a:avLst/>
          </a:prstGeom>
        </p:spPr>
      </p:pic>
      <p:pic>
        <p:nvPicPr>
          <p:cNvPr id="13" name="Image 12">
            <a:extLst>
              <a:ext uri="{FF2B5EF4-FFF2-40B4-BE49-F238E27FC236}">
                <a16:creationId xmlns:a16="http://schemas.microsoft.com/office/drawing/2014/main" id="{6B0115F6-AAB8-4DA2-8807-0CCDC45978C8}"/>
              </a:ext>
            </a:extLst>
          </p:cNvPr>
          <p:cNvPicPr>
            <a:picLocks noChangeAspect="1"/>
          </p:cNvPicPr>
          <p:nvPr/>
        </p:nvPicPr>
        <p:blipFill>
          <a:blip r:embed="rId4"/>
          <a:stretch>
            <a:fillRect/>
          </a:stretch>
        </p:blipFill>
        <p:spPr>
          <a:xfrm>
            <a:off x="6147447" y="2084619"/>
            <a:ext cx="6044553" cy="4773381"/>
          </a:xfrm>
          <a:prstGeom prst="rect">
            <a:avLst/>
          </a:prstGeom>
        </p:spPr>
      </p:pic>
      <p:pic>
        <p:nvPicPr>
          <p:cNvPr id="15" name="Image 14">
            <a:extLst>
              <a:ext uri="{FF2B5EF4-FFF2-40B4-BE49-F238E27FC236}">
                <a16:creationId xmlns:a16="http://schemas.microsoft.com/office/drawing/2014/main" id="{B34F947E-6427-CB7E-978C-599E6D89AE13}"/>
              </a:ext>
            </a:extLst>
          </p:cNvPr>
          <p:cNvPicPr>
            <a:picLocks noChangeAspect="1"/>
          </p:cNvPicPr>
          <p:nvPr/>
        </p:nvPicPr>
        <p:blipFill>
          <a:blip r:embed="rId5"/>
          <a:stretch>
            <a:fillRect/>
          </a:stretch>
        </p:blipFill>
        <p:spPr>
          <a:xfrm>
            <a:off x="102894" y="3269580"/>
            <a:ext cx="6044553" cy="1115700"/>
          </a:xfrm>
          <a:prstGeom prst="rect">
            <a:avLst/>
          </a:prstGeom>
        </p:spPr>
      </p:pic>
      <p:sp>
        <p:nvSpPr>
          <p:cNvPr id="16" name="ZoneTexte 15">
            <a:extLst>
              <a:ext uri="{FF2B5EF4-FFF2-40B4-BE49-F238E27FC236}">
                <a16:creationId xmlns:a16="http://schemas.microsoft.com/office/drawing/2014/main" id="{6933EF13-CF30-4EB3-364F-9F81C2A4FF9E}"/>
              </a:ext>
            </a:extLst>
          </p:cNvPr>
          <p:cNvSpPr txBox="1"/>
          <p:nvPr/>
        </p:nvSpPr>
        <p:spPr>
          <a:xfrm>
            <a:off x="341788" y="6438329"/>
            <a:ext cx="2489784" cy="276999"/>
          </a:xfrm>
          <a:prstGeom prst="rect">
            <a:avLst/>
          </a:prstGeom>
          <a:noFill/>
        </p:spPr>
        <p:txBody>
          <a:bodyPr wrap="none" rtlCol="0">
            <a:spAutoFit/>
          </a:bodyPr>
          <a:lstStyle/>
          <a:p>
            <a:r>
              <a:rPr lang="fr-FR" sz="1200" dirty="0">
                <a:latin typeface="Marianne" panose="02000000000000000000" pitchFamily="2" charset="0"/>
              </a:rPr>
              <a:t>Source : </a:t>
            </a:r>
            <a:r>
              <a:rPr lang="fr-FR" sz="1200" dirty="0" err="1">
                <a:latin typeface="Marianne" panose="02000000000000000000" pitchFamily="2" charset="0"/>
              </a:rPr>
              <a:t>Présanse</a:t>
            </a:r>
            <a:r>
              <a:rPr lang="fr-FR" sz="1200" dirty="0">
                <a:latin typeface="Marianne" panose="02000000000000000000" pitchFamily="2" charset="0"/>
              </a:rPr>
              <a:t> Pays de Loire</a:t>
            </a:r>
          </a:p>
        </p:txBody>
      </p:sp>
      <p:pic>
        <p:nvPicPr>
          <p:cNvPr id="4" name="Image 3">
            <a:extLst>
              <a:ext uri="{FF2B5EF4-FFF2-40B4-BE49-F238E27FC236}">
                <a16:creationId xmlns:a16="http://schemas.microsoft.com/office/drawing/2014/main" id="{69E6A887-3CEE-53ED-F843-212C9BADABD5}"/>
              </a:ext>
            </a:extLst>
          </p:cNvPr>
          <p:cNvPicPr>
            <a:picLocks noChangeAspect="1"/>
          </p:cNvPicPr>
          <p:nvPr/>
        </p:nvPicPr>
        <p:blipFill>
          <a:blip r:embed="rId6"/>
          <a:stretch>
            <a:fillRect/>
          </a:stretch>
        </p:blipFill>
        <p:spPr>
          <a:xfrm>
            <a:off x="1755491" y="4976864"/>
            <a:ext cx="729222" cy="753262"/>
          </a:xfrm>
          <a:prstGeom prst="rect">
            <a:avLst/>
          </a:prstGeom>
        </p:spPr>
      </p:pic>
      <p:sp>
        <p:nvSpPr>
          <p:cNvPr id="5" name="ZoneTexte 4">
            <a:extLst>
              <a:ext uri="{FF2B5EF4-FFF2-40B4-BE49-F238E27FC236}">
                <a16:creationId xmlns:a16="http://schemas.microsoft.com/office/drawing/2014/main" id="{36BF71EE-DE5D-7E7B-272C-B73BFC34EAA2}"/>
              </a:ext>
            </a:extLst>
          </p:cNvPr>
          <p:cNvSpPr txBox="1"/>
          <p:nvPr/>
        </p:nvSpPr>
        <p:spPr>
          <a:xfrm>
            <a:off x="2484713" y="5042472"/>
            <a:ext cx="1629710" cy="738664"/>
          </a:xfrm>
          <a:prstGeom prst="rect">
            <a:avLst/>
          </a:prstGeom>
          <a:noFill/>
        </p:spPr>
        <p:txBody>
          <a:bodyPr wrap="square" rtlCol="0">
            <a:spAutoFit/>
          </a:bodyPr>
          <a:lstStyle/>
          <a:p>
            <a:r>
              <a:rPr lang="fr-FR" sz="1050" b="1" dirty="0">
                <a:solidFill>
                  <a:schemeClr val="accent1"/>
                </a:solidFill>
                <a:latin typeface="Marianne" panose="02000000000000000000" pitchFamily="2" charset="0"/>
              </a:rPr>
              <a:t>Le SPSTI peut participer à ce rendez-vous; il est prévenu 8 jours avant</a:t>
            </a:r>
          </a:p>
        </p:txBody>
      </p:sp>
    </p:spTree>
    <p:extLst>
      <p:ext uri="{BB962C8B-B14F-4D97-AF65-F5344CB8AC3E}">
        <p14:creationId xmlns:p14="http://schemas.microsoft.com/office/powerpoint/2010/main" val="42165574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Focus : la visite de pré-reprise</a:t>
            </a:r>
            <a:endParaRPr lang="fr-FR" sz="2800" dirty="0">
              <a:solidFill>
                <a:schemeClr val="bg1"/>
              </a:solidFill>
            </a:endParaRPr>
          </a:p>
        </p:txBody>
      </p:sp>
      <p:pic>
        <p:nvPicPr>
          <p:cNvPr id="3" name="Image 2">
            <a:extLst>
              <a:ext uri="{FF2B5EF4-FFF2-40B4-BE49-F238E27FC236}">
                <a16:creationId xmlns:a16="http://schemas.microsoft.com/office/drawing/2014/main" id="{0DEC1920-6633-8DF8-F687-D5B25F5898EA}"/>
              </a:ext>
            </a:extLst>
          </p:cNvPr>
          <p:cNvPicPr>
            <a:picLocks noChangeAspect="1"/>
          </p:cNvPicPr>
          <p:nvPr/>
        </p:nvPicPr>
        <p:blipFill>
          <a:blip r:embed="rId3"/>
          <a:stretch>
            <a:fillRect/>
          </a:stretch>
        </p:blipFill>
        <p:spPr>
          <a:xfrm>
            <a:off x="158897" y="3307275"/>
            <a:ext cx="3742378" cy="1040521"/>
          </a:xfrm>
          <a:prstGeom prst="rect">
            <a:avLst/>
          </a:prstGeom>
        </p:spPr>
      </p:pic>
      <p:pic>
        <p:nvPicPr>
          <p:cNvPr id="9" name="Image 8">
            <a:extLst>
              <a:ext uri="{FF2B5EF4-FFF2-40B4-BE49-F238E27FC236}">
                <a16:creationId xmlns:a16="http://schemas.microsoft.com/office/drawing/2014/main" id="{3CA11382-2C08-561E-FA06-B9E7023F2CE8}"/>
              </a:ext>
            </a:extLst>
          </p:cNvPr>
          <p:cNvPicPr>
            <a:picLocks noChangeAspect="1"/>
          </p:cNvPicPr>
          <p:nvPr/>
        </p:nvPicPr>
        <p:blipFill>
          <a:blip r:embed="rId4"/>
          <a:stretch>
            <a:fillRect/>
          </a:stretch>
        </p:blipFill>
        <p:spPr>
          <a:xfrm>
            <a:off x="8066875" y="2484315"/>
            <a:ext cx="4094933" cy="3402135"/>
          </a:xfrm>
          <a:prstGeom prst="rect">
            <a:avLst/>
          </a:prstGeom>
        </p:spPr>
      </p:pic>
      <p:sp>
        <p:nvSpPr>
          <p:cNvPr id="10" name="ZoneTexte 9">
            <a:extLst>
              <a:ext uri="{FF2B5EF4-FFF2-40B4-BE49-F238E27FC236}">
                <a16:creationId xmlns:a16="http://schemas.microsoft.com/office/drawing/2014/main" id="{71341DE3-A523-B7CC-453B-24BA9D55A61F}"/>
              </a:ext>
            </a:extLst>
          </p:cNvPr>
          <p:cNvSpPr txBox="1"/>
          <p:nvPr/>
        </p:nvSpPr>
        <p:spPr>
          <a:xfrm>
            <a:off x="341788" y="6438329"/>
            <a:ext cx="2113079" cy="276999"/>
          </a:xfrm>
          <a:prstGeom prst="rect">
            <a:avLst/>
          </a:prstGeom>
          <a:noFill/>
        </p:spPr>
        <p:txBody>
          <a:bodyPr wrap="none" rtlCol="0">
            <a:spAutoFit/>
          </a:bodyPr>
          <a:lstStyle/>
          <a:p>
            <a:r>
              <a:rPr lang="fr-FR" sz="1200" dirty="0">
                <a:latin typeface="Marianne" panose="02000000000000000000" pitchFamily="2" charset="0"/>
              </a:rPr>
              <a:t>Source : CNAM, site </a:t>
            </a:r>
            <a:r>
              <a:rPr lang="fr-FR" sz="1200" dirty="0" err="1">
                <a:latin typeface="Marianne" panose="02000000000000000000" pitchFamily="2" charset="0"/>
              </a:rPr>
              <a:t>améli</a:t>
            </a:r>
            <a:endParaRPr lang="fr-FR" sz="1200" dirty="0">
              <a:latin typeface="Marianne" panose="02000000000000000000" pitchFamily="2" charset="0"/>
            </a:endParaRPr>
          </a:p>
        </p:txBody>
      </p:sp>
      <p:pic>
        <p:nvPicPr>
          <p:cNvPr id="2" name="Image 1">
            <a:extLst>
              <a:ext uri="{FF2B5EF4-FFF2-40B4-BE49-F238E27FC236}">
                <a16:creationId xmlns:a16="http://schemas.microsoft.com/office/drawing/2014/main" id="{5EB9290D-78E6-514D-6911-0549345863A0}"/>
              </a:ext>
            </a:extLst>
          </p:cNvPr>
          <p:cNvPicPr>
            <a:picLocks noChangeAspect="1"/>
          </p:cNvPicPr>
          <p:nvPr/>
        </p:nvPicPr>
        <p:blipFill>
          <a:blip r:embed="rId5"/>
          <a:stretch>
            <a:fillRect/>
          </a:stretch>
        </p:blipFill>
        <p:spPr>
          <a:xfrm>
            <a:off x="647451" y="5185253"/>
            <a:ext cx="729222" cy="753262"/>
          </a:xfrm>
          <a:prstGeom prst="rect">
            <a:avLst/>
          </a:prstGeom>
        </p:spPr>
      </p:pic>
      <p:sp>
        <p:nvSpPr>
          <p:cNvPr id="4" name="ZoneTexte 3">
            <a:extLst>
              <a:ext uri="{FF2B5EF4-FFF2-40B4-BE49-F238E27FC236}">
                <a16:creationId xmlns:a16="http://schemas.microsoft.com/office/drawing/2014/main" id="{49D27037-54C0-AD74-5830-A9A271150ED7}"/>
              </a:ext>
            </a:extLst>
          </p:cNvPr>
          <p:cNvSpPr txBox="1"/>
          <p:nvPr/>
        </p:nvSpPr>
        <p:spPr>
          <a:xfrm>
            <a:off x="1398327" y="4803427"/>
            <a:ext cx="2440720" cy="1384995"/>
          </a:xfrm>
          <a:prstGeom prst="rect">
            <a:avLst/>
          </a:prstGeom>
          <a:noFill/>
        </p:spPr>
        <p:txBody>
          <a:bodyPr wrap="square" rtlCol="0">
            <a:spAutoFit/>
          </a:bodyPr>
          <a:lstStyle/>
          <a:p>
            <a:pPr algn="just"/>
            <a:r>
              <a:rPr lang="fr-FR" sz="1050" b="1" dirty="0">
                <a:solidFill>
                  <a:schemeClr val="accent1"/>
                </a:solidFill>
                <a:latin typeface="Marianne" panose="02000000000000000000" pitchFamily="2" charset="0"/>
              </a:rPr>
              <a:t>La visite de pré-reprise peut être à l'initiative du travailleur, du médecin traitant, des services médicaux de l'assurance maladie ou du médecin du travail, dès lors que le retour du travailleur à son poste est anticipé (Art. L 4624-2-4)</a:t>
            </a:r>
          </a:p>
        </p:txBody>
      </p:sp>
      <p:pic>
        <p:nvPicPr>
          <p:cNvPr id="8" name="Image 7">
            <a:extLst>
              <a:ext uri="{FF2B5EF4-FFF2-40B4-BE49-F238E27FC236}">
                <a16:creationId xmlns:a16="http://schemas.microsoft.com/office/drawing/2014/main" id="{4435B0AB-EA90-1163-99EB-A4F3BEA35BB5}"/>
              </a:ext>
            </a:extLst>
          </p:cNvPr>
          <p:cNvPicPr>
            <a:picLocks noChangeAspect="1"/>
          </p:cNvPicPr>
          <p:nvPr/>
        </p:nvPicPr>
        <p:blipFill>
          <a:blip r:embed="rId6"/>
          <a:stretch>
            <a:fillRect/>
          </a:stretch>
        </p:blipFill>
        <p:spPr>
          <a:xfrm>
            <a:off x="3981872" y="1813713"/>
            <a:ext cx="3889793" cy="2069798"/>
          </a:xfrm>
          <a:prstGeom prst="rect">
            <a:avLst/>
          </a:prstGeom>
        </p:spPr>
      </p:pic>
      <p:pic>
        <p:nvPicPr>
          <p:cNvPr id="12" name="Image 11">
            <a:extLst>
              <a:ext uri="{FF2B5EF4-FFF2-40B4-BE49-F238E27FC236}">
                <a16:creationId xmlns:a16="http://schemas.microsoft.com/office/drawing/2014/main" id="{055B1AF6-EA91-4D72-767B-76A9D3FB049C}"/>
              </a:ext>
            </a:extLst>
          </p:cNvPr>
          <p:cNvPicPr>
            <a:picLocks noChangeAspect="1"/>
          </p:cNvPicPr>
          <p:nvPr/>
        </p:nvPicPr>
        <p:blipFill>
          <a:blip r:embed="rId7"/>
          <a:stretch>
            <a:fillRect/>
          </a:stretch>
        </p:blipFill>
        <p:spPr>
          <a:xfrm>
            <a:off x="4012602" y="4043285"/>
            <a:ext cx="3859063" cy="2283935"/>
          </a:xfrm>
          <a:prstGeom prst="rect">
            <a:avLst/>
          </a:prstGeom>
        </p:spPr>
      </p:pic>
    </p:spTree>
    <p:extLst>
      <p:ext uri="{BB962C8B-B14F-4D97-AF65-F5344CB8AC3E}">
        <p14:creationId xmlns:p14="http://schemas.microsoft.com/office/powerpoint/2010/main" val="1649993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0" y="1697325"/>
            <a:ext cx="5044145" cy="5170646"/>
          </a:xfrm>
          <a:prstGeom prst="rect">
            <a:avLst/>
          </a:prstGeom>
          <a:solidFill>
            <a:schemeClr val="bg1"/>
          </a:solidFill>
        </p:spPr>
        <p:txBody>
          <a:bodyPr wrap="square" rtlCol="0">
            <a:spAutoFit/>
          </a:bodyPr>
          <a:lstStyle/>
          <a:p>
            <a:pPr marL="342900" lvl="0" indent="-342900" algn="just">
              <a:buFont typeface="Arial" panose="020B0604020202020204" pitchFamily="34" charset="0"/>
              <a:buChar char="•"/>
            </a:pPr>
            <a:r>
              <a:rPr lang="fr-FR" sz="1600" b="1" dirty="0">
                <a:solidFill>
                  <a:schemeClr val="accent5"/>
                </a:solidFill>
                <a:latin typeface="Marianne" panose="02000000000000000000" pitchFamily="2" charset="0"/>
              </a:rPr>
              <a:t>Quel est le but de la visite médicale à mi-carrière ?</a:t>
            </a:r>
          </a:p>
          <a:p>
            <a:pPr algn="just"/>
            <a:r>
              <a:rPr lang="fr-FR" sz="1600" i="0" dirty="0">
                <a:solidFill>
                  <a:schemeClr val="accent5"/>
                </a:solidFill>
                <a:effectLst/>
                <a:highlight>
                  <a:srgbClr val="FFFFFF"/>
                </a:highlight>
                <a:latin typeface="Marianne" panose="02000000000000000000" pitchFamily="2" charset="0"/>
              </a:rPr>
              <a:t>Cette visite a pour but de renforcer la prévention de la santé au travail en prenant en compte l'âge et l'état de santé du salarié.</a:t>
            </a:r>
          </a:p>
          <a:p>
            <a:pPr algn="just"/>
            <a:r>
              <a:rPr lang="fr-FR" sz="1600" i="0" dirty="0">
                <a:solidFill>
                  <a:schemeClr val="accent5"/>
                </a:solidFill>
                <a:effectLst/>
                <a:highlight>
                  <a:srgbClr val="FFFFFF"/>
                </a:highlight>
                <a:latin typeface="Marianne" panose="02000000000000000000" pitchFamily="2" charset="0"/>
              </a:rPr>
              <a:t>Elle consiste à :</a:t>
            </a:r>
          </a:p>
          <a:p>
            <a:pPr lvl="1" algn="just">
              <a:buFont typeface="Arial" panose="020B0604020202020204" pitchFamily="34" charset="0"/>
              <a:buChar char="•"/>
            </a:pPr>
            <a:r>
              <a:rPr lang="fr-FR" sz="1600" i="0" dirty="0">
                <a:solidFill>
                  <a:schemeClr val="accent5"/>
                </a:solidFill>
                <a:effectLst/>
                <a:highlight>
                  <a:srgbClr val="FFFFFF"/>
                </a:highlight>
                <a:latin typeface="Marianne" panose="02000000000000000000" pitchFamily="2" charset="0"/>
              </a:rPr>
              <a:t> Établir un état des lieux de l'adaptation du poste de travail avec l'état de santé du salarié en tenant compte des risques auxquels le salarié est exposé</a:t>
            </a:r>
          </a:p>
          <a:p>
            <a:pPr lvl="1" algn="just">
              <a:buFont typeface="Arial" panose="020B0604020202020204" pitchFamily="34" charset="0"/>
              <a:buChar char="•"/>
            </a:pPr>
            <a:r>
              <a:rPr lang="fr-FR" sz="1600" i="0" dirty="0">
                <a:solidFill>
                  <a:schemeClr val="accent5"/>
                </a:solidFill>
                <a:effectLst/>
                <a:highlight>
                  <a:srgbClr val="FFFFFF"/>
                </a:highlight>
                <a:latin typeface="Marianne" panose="02000000000000000000" pitchFamily="2" charset="0"/>
              </a:rPr>
              <a:t> Évaluer les risques de désinsertion professionnelle en prenant en compte l'évolution des capacités du salarié en fonction de son parcours professionnel, de son âge et de son état de santé</a:t>
            </a:r>
          </a:p>
          <a:p>
            <a:pPr lvl="1" algn="just">
              <a:buFont typeface="Arial" panose="020B0604020202020204" pitchFamily="34" charset="0"/>
              <a:buChar char="•"/>
            </a:pPr>
            <a:r>
              <a:rPr lang="fr-FR" sz="1600" i="0">
                <a:solidFill>
                  <a:schemeClr val="accent5"/>
                </a:solidFill>
                <a:effectLst/>
                <a:highlight>
                  <a:srgbClr val="FFFFFF"/>
                </a:highlight>
                <a:latin typeface="Marianne" panose="02000000000000000000" pitchFamily="2" charset="0"/>
              </a:rPr>
              <a:t> Sensibiliser </a:t>
            </a:r>
            <a:r>
              <a:rPr lang="fr-FR" sz="1600" i="0" dirty="0">
                <a:solidFill>
                  <a:schemeClr val="accent5"/>
                </a:solidFill>
                <a:effectLst/>
                <a:highlight>
                  <a:srgbClr val="FFFFFF"/>
                </a:highlight>
                <a:latin typeface="Marianne" panose="02000000000000000000" pitchFamily="2" charset="0"/>
              </a:rPr>
              <a:t>le salarié aux enjeux du vieillissement au travail et à la prévention des risques professionnels.</a:t>
            </a:r>
          </a:p>
          <a:p>
            <a:pPr lvl="1" algn="just">
              <a:buFont typeface="Arial" panose="020B0604020202020204" pitchFamily="34" charset="0"/>
              <a:buChar char="•"/>
            </a:pPr>
            <a:endParaRPr lang="fr-FR" sz="1000" b="1" i="0" dirty="0">
              <a:solidFill>
                <a:schemeClr val="accent5"/>
              </a:solidFill>
              <a:effectLst/>
              <a:highlight>
                <a:srgbClr val="FFFFFF"/>
              </a:highlight>
              <a:latin typeface="Marianne" panose="02000000000000000000" pitchFamily="2" charset="0"/>
            </a:endParaRPr>
          </a:p>
          <a:p>
            <a:pPr marL="342900" lvl="0" indent="-342900" algn="just">
              <a:buFont typeface="Arial" panose="020B0604020202020204" pitchFamily="34" charset="0"/>
              <a:buChar char="•"/>
            </a:pPr>
            <a:r>
              <a:rPr lang="fr-FR" sz="1600" b="1" dirty="0">
                <a:solidFill>
                  <a:schemeClr val="accent5"/>
                </a:solidFill>
                <a:latin typeface="Marianne" panose="02000000000000000000" pitchFamily="2" charset="0"/>
              </a:rPr>
              <a:t>Quels sont les salariés concernés ?</a:t>
            </a:r>
          </a:p>
          <a:p>
            <a:pPr algn="just"/>
            <a:r>
              <a:rPr lang="fr-FR" sz="1600" b="0" i="0" dirty="0">
                <a:solidFill>
                  <a:schemeClr val="accent5"/>
                </a:solidFill>
                <a:effectLst/>
                <a:highlight>
                  <a:srgbClr val="FFFFFF"/>
                </a:highlight>
                <a:latin typeface="Marianne" panose="02000000000000000000" pitchFamily="2" charset="0"/>
              </a:rPr>
              <a:t>Est concerné tout salarié en CDI, CDD et intérim.</a:t>
            </a: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Focus : la visite de mi-carrière</a:t>
            </a:r>
            <a:endParaRPr lang="fr-FR" sz="2800" dirty="0">
              <a:solidFill>
                <a:schemeClr val="bg1"/>
              </a:solidFill>
            </a:endParaRPr>
          </a:p>
        </p:txBody>
      </p:sp>
      <p:sp>
        <p:nvSpPr>
          <p:cNvPr id="2" name="ZoneTexte 1">
            <a:extLst>
              <a:ext uri="{FF2B5EF4-FFF2-40B4-BE49-F238E27FC236}">
                <a16:creationId xmlns:a16="http://schemas.microsoft.com/office/drawing/2014/main" id="{F92CA896-2324-74DE-68D3-EC81CC6F07C6}"/>
              </a:ext>
            </a:extLst>
          </p:cNvPr>
          <p:cNvSpPr txBox="1"/>
          <p:nvPr/>
        </p:nvSpPr>
        <p:spPr>
          <a:xfrm>
            <a:off x="5224358" y="1297215"/>
            <a:ext cx="6967642" cy="5570756"/>
          </a:xfrm>
          <a:prstGeom prst="rect">
            <a:avLst/>
          </a:prstGeom>
          <a:solidFill>
            <a:schemeClr val="bg1"/>
          </a:solidFill>
        </p:spPr>
        <p:txBody>
          <a:bodyPr wrap="square" rtlCol="0">
            <a:spAutoFit/>
          </a:bodyPr>
          <a:lstStyle/>
          <a:p>
            <a:pPr marL="285750" indent="-285750" algn="just">
              <a:buFont typeface="Arial" panose="020B0604020202020204" pitchFamily="34" charset="0"/>
              <a:buChar char="•"/>
            </a:pPr>
            <a:r>
              <a:rPr lang="fr-FR" sz="1600" b="1" i="0" dirty="0">
                <a:solidFill>
                  <a:schemeClr val="accent5"/>
                </a:solidFill>
                <a:effectLst/>
                <a:highlight>
                  <a:srgbClr val="FFFFFF"/>
                </a:highlight>
                <a:latin typeface="Marianne" panose="02000000000000000000" pitchFamily="2" charset="0"/>
              </a:rPr>
              <a:t>Qui peut demander l’organisation de cette visite ?</a:t>
            </a:r>
          </a:p>
          <a:p>
            <a:pPr algn="just"/>
            <a:r>
              <a:rPr lang="fr-FR" sz="1600" i="0" dirty="0">
                <a:solidFill>
                  <a:schemeClr val="accent5"/>
                </a:solidFill>
                <a:effectLst/>
                <a:highlight>
                  <a:srgbClr val="FFFFFF"/>
                </a:highlight>
                <a:latin typeface="Marianne" panose="02000000000000000000" pitchFamily="2" charset="0"/>
              </a:rPr>
              <a:t>Elle peut être organisée à l’initiative du SPST, de l’employeur ou du salarié.</a:t>
            </a:r>
          </a:p>
          <a:p>
            <a:pPr algn="just"/>
            <a:endParaRPr lang="fr-FR" sz="1000" dirty="0">
              <a:solidFill>
                <a:schemeClr val="accent5"/>
              </a:solidFill>
              <a:highlight>
                <a:srgbClr val="FFFFFF"/>
              </a:highlight>
              <a:latin typeface="Marianne" panose="02000000000000000000" pitchFamily="2" charset="0"/>
            </a:endParaRPr>
          </a:p>
          <a:p>
            <a:pPr marL="342900" indent="-342900" algn="just">
              <a:buFont typeface="Arial" panose="020B0604020202020204" pitchFamily="34" charset="0"/>
              <a:buChar char="•"/>
            </a:pPr>
            <a:r>
              <a:rPr lang="fr-FR" sz="1600" b="1" i="0" dirty="0">
                <a:solidFill>
                  <a:schemeClr val="accent5"/>
                </a:solidFill>
                <a:effectLst/>
                <a:highlight>
                  <a:srgbClr val="FFFFFF"/>
                </a:highlight>
                <a:latin typeface="Marianne" panose="02000000000000000000" pitchFamily="2" charset="0"/>
              </a:rPr>
              <a:t>Quand doit-elle avoir lieu ?</a:t>
            </a:r>
          </a:p>
          <a:p>
            <a:pPr algn="just"/>
            <a:r>
              <a:rPr lang="fr-FR" sz="1600" i="0" dirty="0">
                <a:solidFill>
                  <a:schemeClr val="accent5"/>
                </a:solidFill>
                <a:effectLst/>
                <a:highlight>
                  <a:srgbClr val="FFFFFF"/>
                </a:highlight>
                <a:latin typeface="Marianne" panose="02000000000000000000" pitchFamily="2" charset="0"/>
              </a:rPr>
              <a:t>La périodicité diffère si un accord de branche est applicable à l’entreprise. Dans le cas général, la visite a lieu dans l'année civile où le salarié atteint 45 ans.</a:t>
            </a:r>
          </a:p>
          <a:p>
            <a:pPr algn="just"/>
            <a:r>
              <a:rPr lang="fr-FR" sz="1600" i="0" dirty="0">
                <a:solidFill>
                  <a:schemeClr val="accent5"/>
                </a:solidFill>
                <a:effectLst/>
                <a:highlight>
                  <a:srgbClr val="FFFFFF"/>
                </a:highlight>
                <a:latin typeface="Marianne" panose="02000000000000000000" pitchFamily="2" charset="0"/>
              </a:rPr>
              <a:t>Cet examen peut être organisé avant l'âge de 45 ans en même temps qu'une autre visite médicale. Dans ce cas, le médecin du travail doit examiner le salarié dans les 2 ans avant l'année de son 45</a:t>
            </a:r>
            <a:r>
              <a:rPr lang="fr-FR" sz="1600" i="0" baseline="30000" dirty="0">
                <a:solidFill>
                  <a:schemeClr val="accent5"/>
                </a:solidFill>
                <a:effectLst/>
                <a:highlight>
                  <a:srgbClr val="FFFFFF"/>
                </a:highlight>
                <a:latin typeface="Marianne" panose="02000000000000000000" pitchFamily="2" charset="0"/>
              </a:rPr>
              <a:t>e</a:t>
            </a:r>
            <a:r>
              <a:rPr lang="fr-FR" sz="1600" i="0" dirty="0">
                <a:solidFill>
                  <a:schemeClr val="accent5"/>
                </a:solidFill>
                <a:effectLst/>
                <a:highlight>
                  <a:srgbClr val="FFFFFF"/>
                </a:highlight>
                <a:latin typeface="Marianne" panose="02000000000000000000" pitchFamily="2" charset="0"/>
              </a:rPr>
              <a:t> anniversaire.</a:t>
            </a:r>
          </a:p>
          <a:p>
            <a:pPr algn="just"/>
            <a:endParaRPr lang="fr-FR" sz="1000" dirty="0">
              <a:solidFill>
                <a:schemeClr val="accent5"/>
              </a:solidFill>
              <a:highlight>
                <a:srgbClr val="FFFFFF"/>
              </a:highlight>
              <a:latin typeface="Marianne" panose="02000000000000000000" pitchFamily="2" charset="0"/>
            </a:endParaRPr>
          </a:p>
          <a:p>
            <a:pPr marL="285750" indent="-285750" algn="just">
              <a:buFont typeface="Arial" panose="020B0604020202020204" pitchFamily="34" charset="0"/>
              <a:buChar char="•"/>
            </a:pPr>
            <a:r>
              <a:rPr lang="fr-FR" sz="1600" b="1" i="0" dirty="0">
                <a:solidFill>
                  <a:schemeClr val="accent5"/>
                </a:solidFill>
                <a:effectLst/>
                <a:highlight>
                  <a:srgbClr val="FFFFFF"/>
                </a:highlight>
                <a:latin typeface="Marianne" panose="02000000000000000000" pitchFamily="2" charset="0"/>
              </a:rPr>
              <a:t>Quels sont les conséquences de la visite à mi-carrière ?</a:t>
            </a:r>
          </a:p>
          <a:p>
            <a:pPr algn="just"/>
            <a:r>
              <a:rPr lang="fr-FR" sz="1600" i="0" dirty="0">
                <a:solidFill>
                  <a:schemeClr val="accent5"/>
                </a:solidFill>
                <a:effectLst/>
                <a:highlight>
                  <a:srgbClr val="FFFFFF"/>
                </a:highlight>
                <a:latin typeface="Marianne" panose="02000000000000000000" pitchFamily="2" charset="0"/>
              </a:rPr>
              <a:t>Après échange avec l'employeur et le salarié, le médecin du travail peut proposer par écrit les mesures suivantes :</a:t>
            </a:r>
          </a:p>
          <a:p>
            <a:pPr algn="just">
              <a:buFont typeface="Arial" panose="020B0604020202020204" pitchFamily="34" charset="0"/>
              <a:buChar char="•"/>
            </a:pPr>
            <a:r>
              <a:rPr lang="fr-FR" sz="1600" i="0" dirty="0">
                <a:solidFill>
                  <a:schemeClr val="accent5"/>
                </a:solidFill>
                <a:effectLst/>
                <a:highlight>
                  <a:srgbClr val="FFFFFF"/>
                </a:highlight>
                <a:latin typeface="Marianne" panose="02000000000000000000" pitchFamily="2" charset="0"/>
              </a:rPr>
              <a:t>Aménagement, adaptation ou transformation du poste de travail (par exemple, limitation des efforts de manutention, suppression du travail en hauteur, éclairage du poste de travail, atténuation du bruit, </a:t>
            </a:r>
            <a:r>
              <a:rPr lang="fr-FR" sz="1600" i="0" dirty="0" err="1">
                <a:solidFill>
                  <a:schemeClr val="accent5"/>
                </a:solidFill>
                <a:effectLst/>
                <a:highlight>
                  <a:srgbClr val="FFFFFF"/>
                </a:highlight>
                <a:latin typeface="Marianne" panose="02000000000000000000" pitchFamily="2" charset="0"/>
              </a:rPr>
              <a:t>etc</a:t>
            </a:r>
            <a:r>
              <a:rPr lang="fr-FR" sz="1600" i="0" dirty="0">
                <a:solidFill>
                  <a:schemeClr val="accent5"/>
                </a:solidFill>
                <a:effectLst/>
                <a:highlight>
                  <a:srgbClr val="FFFFFF"/>
                </a:highlight>
                <a:latin typeface="Marianne" panose="02000000000000000000" pitchFamily="2" charset="0"/>
              </a:rPr>
              <a:t>).</a:t>
            </a:r>
          </a:p>
          <a:p>
            <a:pPr algn="just">
              <a:buFont typeface="Arial" panose="020B0604020202020204" pitchFamily="34" charset="0"/>
              <a:buChar char="•"/>
            </a:pPr>
            <a:r>
              <a:rPr lang="fr-FR" sz="1600" i="0" dirty="0">
                <a:solidFill>
                  <a:schemeClr val="accent5"/>
                </a:solidFill>
                <a:effectLst/>
                <a:highlight>
                  <a:srgbClr val="FFFFFF"/>
                </a:highlight>
                <a:latin typeface="Marianne" panose="02000000000000000000" pitchFamily="2" charset="0"/>
              </a:rPr>
              <a:t>Aménagement du temps de travail en prenant en compte notamment l'âge et l'état de santé du salarié (aménagement d'horaires, temps partiel adapté, </a:t>
            </a:r>
            <a:r>
              <a:rPr lang="fr-FR" sz="1600" i="0" dirty="0" err="1">
                <a:solidFill>
                  <a:schemeClr val="accent5"/>
                </a:solidFill>
                <a:effectLst/>
                <a:highlight>
                  <a:srgbClr val="FFFFFF"/>
                </a:highlight>
                <a:latin typeface="Marianne" panose="02000000000000000000" pitchFamily="2" charset="0"/>
              </a:rPr>
              <a:t>etc</a:t>
            </a:r>
            <a:r>
              <a:rPr lang="fr-FR" sz="1600" i="0" dirty="0">
                <a:solidFill>
                  <a:schemeClr val="accent5"/>
                </a:solidFill>
                <a:effectLst/>
                <a:highlight>
                  <a:srgbClr val="FFFFFF"/>
                </a:highlight>
                <a:latin typeface="Marianne" panose="02000000000000000000" pitchFamily="2" charset="0"/>
              </a:rPr>
              <a:t>).</a:t>
            </a:r>
          </a:p>
        </p:txBody>
      </p:sp>
      <p:sp>
        <p:nvSpPr>
          <p:cNvPr id="3" name="ZoneTexte 2">
            <a:extLst>
              <a:ext uri="{FF2B5EF4-FFF2-40B4-BE49-F238E27FC236}">
                <a16:creationId xmlns:a16="http://schemas.microsoft.com/office/drawing/2014/main" id="{8B042336-7950-85B6-92B2-A855DAE55B6E}"/>
              </a:ext>
            </a:extLst>
          </p:cNvPr>
          <p:cNvSpPr txBox="1"/>
          <p:nvPr/>
        </p:nvSpPr>
        <p:spPr>
          <a:xfrm>
            <a:off x="359655" y="1158040"/>
            <a:ext cx="2016899" cy="276999"/>
          </a:xfrm>
          <a:prstGeom prst="rect">
            <a:avLst/>
          </a:prstGeom>
          <a:noFill/>
        </p:spPr>
        <p:txBody>
          <a:bodyPr wrap="none" rtlCol="0">
            <a:spAutoFit/>
          </a:bodyPr>
          <a:lstStyle/>
          <a:p>
            <a:r>
              <a:rPr lang="fr-FR" sz="1200" dirty="0">
                <a:latin typeface="Marianne" panose="02000000000000000000" pitchFamily="2" charset="0"/>
              </a:rPr>
              <a:t>Source : service-</a:t>
            </a:r>
            <a:r>
              <a:rPr lang="fr-FR" sz="1200" dirty="0" err="1">
                <a:latin typeface="Marianne" panose="02000000000000000000" pitchFamily="2" charset="0"/>
              </a:rPr>
              <a:t>public.fr</a:t>
            </a:r>
            <a:endParaRPr lang="fr-FR" sz="1200" dirty="0">
              <a:latin typeface="Marianne" panose="02000000000000000000" pitchFamily="2" charset="0"/>
            </a:endParaRPr>
          </a:p>
        </p:txBody>
      </p:sp>
    </p:spTree>
    <p:extLst>
      <p:ext uri="{BB962C8B-B14F-4D97-AF65-F5344CB8AC3E}">
        <p14:creationId xmlns:p14="http://schemas.microsoft.com/office/powerpoint/2010/main" val="5468795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Focus : l’essai encadré</a:t>
            </a:r>
            <a:endParaRPr lang="fr-FR" sz="2800" dirty="0">
              <a:solidFill>
                <a:schemeClr val="bg1"/>
              </a:solidFill>
            </a:endParaRPr>
          </a:p>
        </p:txBody>
      </p:sp>
      <p:sp>
        <p:nvSpPr>
          <p:cNvPr id="2" name="ZoneTexte 1">
            <a:extLst>
              <a:ext uri="{FF2B5EF4-FFF2-40B4-BE49-F238E27FC236}">
                <a16:creationId xmlns:a16="http://schemas.microsoft.com/office/drawing/2014/main" id="{ABBEAE8A-3B4C-E08B-82E6-2DCFDD6E8261}"/>
              </a:ext>
            </a:extLst>
          </p:cNvPr>
          <p:cNvSpPr txBox="1"/>
          <p:nvPr/>
        </p:nvSpPr>
        <p:spPr>
          <a:xfrm>
            <a:off x="341788" y="6438329"/>
            <a:ext cx="2113079" cy="276999"/>
          </a:xfrm>
          <a:prstGeom prst="rect">
            <a:avLst/>
          </a:prstGeom>
          <a:noFill/>
        </p:spPr>
        <p:txBody>
          <a:bodyPr wrap="none" rtlCol="0">
            <a:spAutoFit/>
          </a:bodyPr>
          <a:lstStyle/>
          <a:p>
            <a:r>
              <a:rPr lang="fr-FR" sz="1200" dirty="0">
                <a:latin typeface="Marianne" panose="02000000000000000000" pitchFamily="2" charset="0"/>
              </a:rPr>
              <a:t>Source : CNAM, site </a:t>
            </a:r>
            <a:r>
              <a:rPr lang="fr-FR" sz="1200" dirty="0" err="1">
                <a:latin typeface="Marianne" panose="02000000000000000000" pitchFamily="2" charset="0"/>
              </a:rPr>
              <a:t>améli</a:t>
            </a:r>
            <a:endParaRPr lang="fr-FR" sz="1200" dirty="0">
              <a:latin typeface="Marianne" panose="02000000000000000000" pitchFamily="2" charset="0"/>
            </a:endParaRPr>
          </a:p>
        </p:txBody>
      </p:sp>
      <p:pic>
        <p:nvPicPr>
          <p:cNvPr id="4" name="Image 3">
            <a:extLst>
              <a:ext uri="{FF2B5EF4-FFF2-40B4-BE49-F238E27FC236}">
                <a16:creationId xmlns:a16="http://schemas.microsoft.com/office/drawing/2014/main" id="{0E9B467C-F915-878A-FFD4-91A2712C8FA0}"/>
              </a:ext>
            </a:extLst>
          </p:cNvPr>
          <p:cNvPicPr>
            <a:picLocks noChangeAspect="1"/>
          </p:cNvPicPr>
          <p:nvPr/>
        </p:nvPicPr>
        <p:blipFill>
          <a:blip r:embed="rId3"/>
          <a:stretch>
            <a:fillRect/>
          </a:stretch>
        </p:blipFill>
        <p:spPr>
          <a:xfrm>
            <a:off x="2143802" y="1783131"/>
            <a:ext cx="4908507" cy="1853121"/>
          </a:xfrm>
          <a:prstGeom prst="rect">
            <a:avLst/>
          </a:prstGeom>
        </p:spPr>
      </p:pic>
      <p:pic>
        <p:nvPicPr>
          <p:cNvPr id="8" name="Image 7">
            <a:extLst>
              <a:ext uri="{FF2B5EF4-FFF2-40B4-BE49-F238E27FC236}">
                <a16:creationId xmlns:a16="http://schemas.microsoft.com/office/drawing/2014/main" id="{F6608C12-A6CB-C694-2A9B-0153329C5975}"/>
              </a:ext>
            </a:extLst>
          </p:cNvPr>
          <p:cNvPicPr>
            <a:picLocks noChangeAspect="1"/>
          </p:cNvPicPr>
          <p:nvPr/>
        </p:nvPicPr>
        <p:blipFill>
          <a:blip r:embed="rId4"/>
          <a:stretch>
            <a:fillRect/>
          </a:stretch>
        </p:blipFill>
        <p:spPr>
          <a:xfrm>
            <a:off x="2164951" y="3800215"/>
            <a:ext cx="4887358" cy="2486560"/>
          </a:xfrm>
          <a:prstGeom prst="rect">
            <a:avLst/>
          </a:prstGeom>
        </p:spPr>
      </p:pic>
      <p:pic>
        <p:nvPicPr>
          <p:cNvPr id="12" name="Image 11">
            <a:extLst>
              <a:ext uri="{FF2B5EF4-FFF2-40B4-BE49-F238E27FC236}">
                <a16:creationId xmlns:a16="http://schemas.microsoft.com/office/drawing/2014/main" id="{FDB4D74B-BB92-0165-9657-B86E3F469320}"/>
              </a:ext>
            </a:extLst>
          </p:cNvPr>
          <p:cNvPicPr>
            <a:picLocks noChangeAspect="1"/>
          </p:cNvPicPr>
          <p:nvPr/>
        </p:nvPicPr>
        <p:blipFill>
          <a:blip r:embed="rId5"/>
          <a:stretch>
            <a:fillRect/>
          </a:stretch>
        </p:blipFill>
        <p:spPr>
          <a:xfrm>
            <a:off x="7210233" y="2385446"/>
            <a:ext cx="4887358" cy="4191382"/>
          </a:xfrm>
          <a:prstGeom prst="rect">
            <a:avLst/>
          </a:prstGeom>
        </p:spPr>
      </p:pic>
    </p:spTree>
    <p:extLst>
      <p:ext uri="{BB962C8B-B14F-4D97-AF65-F5344CB8AC3E}">
        <p14:creationId xmlns:p14="http://schemas.microsoft.com/office/powerpoint/2010/main" val="17482185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1313564" y="281172"/>
            <a:ext cx="8584816" cy="954107"/>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Focus : la Convention de Rééducation Professionnelle (CRPE)</a:t>
            </a:r>
            <a:endParaRPr lang="fr-FR" sz="2800" dirty="0">
              <a:solidFill>
                <a:schemeClr val="bg1"/>
              </a:solidFill>
            </a:endParaRPr>
          </a:p>
        </p:txBody>
      </p:sp>
      <p:sp>
        <p:nvSpPr>
          <p:cNvPr id="2" name="ZoneTexte 1">
            <a:extLst>
              <a:ext uri="{FF2B5EF4-FFF2-40B4-BE49-F238E27FC236}">
                <a16:creationId xmlns:a16="http://schemas.microsoft.com/office/drawing/2014/main" id="{ABBEAE8A-3B4C-E08B-82E6-2DCFDD6E8261}"/>
              </a:ext>
            </a:extLst>
          </p:cNvPr>
          <p:cNvSpPr txBox="1"/>
          <p:nvPr/>
        </p:nvSpPr>
        <p:spPr>
          <a:xfrm>
            <a:off x="341788" y="6438329"/>
            <a:ext cx="2113079" cy="276999"/>
          </a:xfrm>
          <a:prstGeom prst="rect">
            <a:avLst/>
          </a:prstGeom>
          <a:noFill/>
        </p:spPr>
        <p:txBody>
          <a:bodyPr wrap="none" rtlCol="0">
            <a:spAutoFit/>
          </a:bodyPr>
          <a:lstStyle/>
          <a:p>
            <a:r>
              <a:rPr lang="fr-FR" sz="1200" dirty="0">
                <a:latin typeface="Marianne" panose="02000000000000000000" pitchFamily="2" charset="0"/>
              </a:rPr>
              <a:t>Source : CNAM, site </a:t>
            </a:r>
            <a:r>
              <a:rPr lang="fr-FR" sz="1200" dirty="0" err="1">
                <a:latin typeface="Marianne" panose="02000000000000000000" pitchFamily="2" charset="0"/>
              </a:rPr>
              <a:t>améli</a:t>
            </a:r>
            <a:endParaRPr lang="fr-FR" sz="1200" dirty="0">
              <a:latin typeface="Marianne" panose="02000000000000000000" pitchFamily="2" charset="0"/>
            </a:endParaRPr>
          </a:p>
        </p:txBody>
      </p:sp>
      <p:pic>
        <p:nvPicPr>
          <p:cNvPr id="4" name="Image 3">
            <a:extLst>
              <a:ext uri="{FF2B5EF4-FFF2-40B4-BE49-F238E27FC236}">
                <a16:creationId xmlns:a16="http://schemas.microsoft.com/office/drawing/2014/main" id="{7474FF38-FB6D-543C-EE3D-91E420B10BC6}"/>
              </a:ext>
            </a:extLst>
          </p:cNvPr>
          <p:cNvPicPr>
            <a:picLocks noChangeAspect="1"/>
          </p:cNvPicPr>
          <p:nvPr/>
        </p:nvPicPr>
        <p:blipFill>
          <a:blip r:embed="rId3"/>
          <a:stretch>
            <a:fillRect/>
          </a:stretch>
        </p:blipFill>
        <p:spPr>
          <a:xfrm>
            <a:off x="2454867" y="2303135"/>
            <a:ext cx="3465872" cy="1530764"/>
          </a:xfrm>
          <a:prstGeom prst="rect">
            <a:avLst/>
          </a:prstGeom>
        </p:spPr>
      </p:pic>
      <p:pic>
        <p:nvPicPr>
          <p:cNvPr id="9" name="Image 8">
            <a:extLst>
              <a:ext uri="{FF2B5EF4-FFF2-40B4-BE49-F238E27FC236}">
                <a16:creationId xmlns:a16="http://schemas.microsoft.com/office/drawing/2014/main" id="{8BB5E768-1984-CA98-5CD2-7145D331696C}"/>
              </a:ext>
            </a:extLst>
          </p:cNvPr>
          <p:cNvPicPr>
            <a:picLocks noChangeAspect="1"/>
          </p:cNvPicPr>
          <p:nvPr/>
        </p:nvPicPr>
        <p:blipFill>
          <a:blip r:embed="rId4"/>
          <a:stretch>
            <a:fillRect/>
          </a:stretch>
        </p:blipFill>
        <p:spPr>
          <a:xfrm>
            <a:off x="2195375" y="4184046"/>
            <a:ext cx="3725364" cy="1435418"/>
          </a:xfrm>
          <a:prstGeom prst="rect">
            <a:avLst/>
          </a:prstGeom>
        </p:spPr>
      </p:pic>
      <p:pic>
        <p:nvPicPr>
          <p:cNvPr id="11" name="Image 10">
            <a:extLst>
              <a:ext uri="{FF2B5EF4-FFF2-40B4-BE49-F238E27FC236}">
                <a16:creationId xmlns:a16="http://schemas.microsoft.com/office/drawing/2014/main" id="{475131B8-0E17-950F-0FD1-6B8700990EF3}"/>
              </a:ext>
            </a:extLst>
          </p:cNvPr>
          <p:cNvPicPr>
            <a:picLocks noChangeAspect="1"/>
          </p:cNvPicPr>
          <p:nvPr/>
        </p:nvPicPr>
        <p:blipFill>
          <a:blip r:embed="rId5"/>
          <a:stretch>
            <a:fillRect/>
          </a:stretch>
        </p:blipFill>
        <p:spPr>
          <a:xfrm>
            <a:off x="6271262" y="1618446"/>
            <a:ext cx="4110695" cy="5239554"/>
          </a:xfrm>
          <a:prstGeom prst="rect">
            <a:avLst/>
          </a:prstGeom>
        </p:spPr>
      </p:pic>
    </p:spTree>
    <p:extLst>
      <p:ext uri="{BB962C8B-B14F-4D97-AF65-F5344CB8AC3E}">
        <p14:creationId xmlns:p14="http://schemas.microsoft.com/office/powerpoint/2010/main" val="17689996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Focus : le FIPU</a:t>
            </a:r>
            <a:endParaRPr lang="fr-FR" sz="2800" dirty="0">
              <a:solidFill>
                <a:schemeClr val="bg1"/>
              </a:solidFill>
            </a:endParaRPr>
          </a:p>
        </p:txBody>
      </p:sp>
      <p:sp>
        <p:nvSpPr>
          <p:cNvPr id="2" name="ZoneTexte 1">
            <a:extLst>
              <a:ext uri="{FF2B5EF4-FFF2-40B4-BE49-F238E27FC236}">
                <a16:creationId xmlns:a16="http://schemas.microsoft.com/office/drawing/2014/main" id="{4634BFB3-35C1-61BF-F9F3-BF9103959619}"/>
              </a:ext>
            </a:extLst>
          </p:cNvPr>
          <p:cNvSpPr txBox="1"/>
          <p:nvPr/>
        </p:nvSpPr>
        <p:spPr>
          <a:xfrm>
            <a:off x="131558" y="6315219"/>
            <a:ext cx="11338040" cy="523220"/>
          </a:xfrm>
          <a:prstGeom prst="rect">
            <a:avLst/>
          </a:prstGeom>
          <a:noFill/>
        </p:spPr>
        <p:txBody>
          <a:bodyPr wrap="none" rtlCol="0">
            <a:spAutoFit/>
          </a:bodyPr>
          <a:lstStyle/>
          <a:p>
            <a:pPr marL="158750" indent="0" algn="l">
              <a:buNone/>
            </a:pPr>
            <a:r>
              <a:rPr lang="fr-FR" sz="1400" b="0" i="0" dirty="0">
                <a:solidFill>
                  <a:srgbClr val="333333"/>
                </a:solidFill>
                <a:effectLst/>
                <a:highlight>
                  <a:srgbClr val="FFFFFF"/>
                </a:highlight>
                <a:latin typeface="opensans-regular"/>
                <a:hlinkClick r:id="rId3"/>
              </a:rPr>
              <a:t>https://travail-emploi.gouv.fr/actualites/l-actualite-du-ministere/article/ouverture-du-fonds-d-investissement-pour-la-prevention-de-l-usure</a:t>
            </a:r>
            <a:endParaRPr lang="fr-FR" sz="1400" b="0" i="0" dirty="0">
              <a:solidFill>
                <a:srgbClr val="333333"/>
              </a:solidFill>
              <a:effectLst/>
              <a:highlight>
                <a:srgbClr val="FFFFFF"/>
              </a:highlight>
              <a:latin typeface="opensans-regular"/>
            </a:endParaRPr>
          </a:p>
          <a:p>
            <a:pPr marL="158750" indent="0" algn="l">
              <a:buNone/>
            </a:pPr>
            <a:r>
              <a:rPr lang="fr-FR" sz="1400" b="0" i="0" dirty="0">
                <a:solidFill>
                  <a:srgbClr val="333333"/>
                </a:solidFill>
                <a:effectLst/>
                <a:highlight>
                  <a:srgbClr val="FFFFFF"/>
                </a:highlight>
                <a:latin typeface="opensans-regular"/>
                <a:hlinkClick r:id="rId4"/>
              </a:rPr>
              <a:t>https://www.ameli.fr/herault/entreprise/actualites/quelles-nouveautes-avec-le-fonds-d-investissement-dans-la-prevention-de-l-usure-professionnelle</a:t>
            </a:r>
            <a:r>
              <a:rPr lang="fr-FR" sz="1400" dirty="0">
                <a:solidFill>
                  <a:srgbClr val="333333"/>
                </a:solidFill>
                <a:highlight>
                  <a:srgbClr val="FFFFFF"/>
                </a:highlight>
                <a:latin typeface="opensans-regular"/>
              </a:rPr>
              <a:t> </a:t>
            </a:r>
            <a:r>
              <a:rPr lang="fr-FR" sz="1400" b="0" i="0" dirty="0">
                <a:solidFill>
                  <a:srgbClr val="333333"/>
                </a:solidFill>
                <a:effectLst/>
                <a:highlight>
                  <a:srgbClr val="FFFFFF"/>
                </a:highlight>
                <a:latin typeface="opensans-regular"/>
              </a:rPr>
              <a:t> </a:t>
            </a:r>
          </a:p>
        </p:txBody>
      </p:sp>
      <p:sp>
        <p:nvSpPr>
          <p:cNvPr id="3" name="ZoneTexte 2">
            <a:extLst>
              <a:ext uri="{FF2B5EF4-FFF2-40B4-BE49-F238E27FC236}">
                <a16:creationId xmlns:a16="http://schemas.microsoft.com/office/drawing/2014/main" id="{193AAAC6-F21E-97D4-B5A8-1B9C31628504}"/>
              </a:ext>
            </a:extLst>
          </p:cNvPr>
          <p:cNvSpPr txBox="1"/>
          <p:nvPr/>
        </p:nvSpPr>
        <p:spPr>
          <a:xfrm>
            <a:off x="1651000" y="2167101"/>
            <a:ext cx="5981700" cy="4247317"/>
          </a:xfrm>
          <a:prstGeom prst="rect">
            <a:avLst/>
          </a:prstGeom>
          <a:noFill/>
        </p:spPr>
        <p:txBody>
          <a:bodyPr wrap="square" rtlCol="0">
            <a:spAutoFit/>
          </a:bodyPr>
          <a:lstStyle/>
          <a:p>
            <a:pPr lvl="0"/>
            <a:r>
              <a:rPr lang="fr-FR" b="1" dirty="0">
                <a:solidFill>
                  <a:srgbClr val="65AECC"/>
                </a:solidFill>
                <a:latin typeface="Marianne" panose="02000000000000000000" pitchFamily="2" charset="0"/>
              </a:rPr>
              <a:t>Le FIPU</a:t>
            </a:r>
            <a:endParaRPr lang="fr-FR" dirty="0">
              <a:solidFill>
                <a:srgbClr val="65AECC"/>
              </a:solidFill>
              <a:latin typeface="Marianne" panose="02000000000000000000" pitchFamily="2" charset="0"/>
            </a:endParaRPr>
          </a:p>
          <a:p>
            <a:pPr marL="285750" lvl="0" indent="-285750">
              <a:buFont typeface="Wingdings" pitchFamily="2" charset="2"/>
              <a:buChar char="Ø"/>
            </a:pPr>
            <a:r>
              <a:rPr lang="fr-FR" dirty="0">
                <a:solidFill>
                  <a:srgbClr val="65AECC"/>
                </a:solidFill>
                <a:latin typeface="Marianne" panose="02000000000000000000" pitchFamily="2" charset="0"/>
              </a:rPr>
              <a:t>Créé en 2023, le Fonds d’Investissement dans la Prévention de l’Usure professionnelle (FIPU) vise à préserver la santé des salariés les plus exposés à des facteurs de risques ergonomiques</a:t>
            </a:r>
          </a:p>
          <a:p>
            <a:pPr marL="285750" lvl="0" indent="-285750">
              <a:buFont typeface="Wingdings" pitchFamily="2" charset="2"/>
              <a:buChar char="Ø"/>
            </a:pPr>
            <a:r>
              <a:rPr lang="fr-FR" dirty="0">
                <a:solidFill>
                  <a:srgbClr val="65AECC"/>
                </a:solidFill>
                <a:latin typeface="Marianne" panose="02000000000000000000" pitchFamily="2" charset="0"/>
              </a:rPr>
              <a:t>Il intervient à 3 niveaux :</a:t>
            </a:r>
          </a:p>
          <a:p>
            <a:pPr marL="742950" lvl="1" indent="-285750">
              <a:buFont typeface="Wingdings" pitchFamily="2" charset="2"/>
              <a:buChar char="Ø"/>
            </a:pPr>
            <a:r>
              <a:rPr lang="fr-FR" dirty="0">
                <a:solidFill>
                  <a:srgbClr val="65AECC"/>
                </a:solidFill>
                <a:latin typeface="Marianne" panose="02000000000000000000" pitchFamily="2" charset="0"/>
              </a:rPr>
              <a:t>Des salariés : accès au dispositif de reconversion, le projet de transition professionnelle</a:t>
            </a:r>
          </a:p>
          <a:p>
            <a:pPr marL="742950" lvl="1" indent="-285750">
              <a:buFont typeface="Wingdings" pitchFamily="2" charset="2"/>
              <a:buChar char="Ø"/>
            </a:pPr>
            <a:r>
              <a:rPr lang="fr-FR" dirty="0">
                <a:solidFill>
                  <a:srgbClr val="65AECC"/>
                </a:solidFill>
                <a:latin typeface="Marianne" panose="02000000000000000000" pitchFamily="2" charset="0"/>
              </a:rPr>
              <a:t>Des entreprises : subventions de prévention des risques ergonomiques </a:t>
            </a:r>
          </a:p>
          <a:p>
            <a:pPr marL="742950" lvl="1" indent="-285750">
              <a:buFont typeface="Wingdings" pitchFamily="2" charset="2"/>
              <a:buChar char="Ø"/>
            </a:pPr>
            <a:r>
              <a:rPr lang="fr-FR" dirty="0">
                <a:solidFill>
                  <a:srgbClr val="65AECC"/>
                </a:solidFill>
                <a:latin typeface="Marianne" panose="02000000000000000000" pitchFamily="2" charset="0"/>
              </a:rPr>
              <a:t>Des secteurs d’activités : négociation de listes de métiers exposés et subvention aux organismes de prévention </a:t>
            </a:r>
          </a:p>
          <a:p>
            <a:pPr marL="742950" lvl="1" indent="-285750">
              <a:buFont typeface="Wingdings" pitchFamily="2" charset="2"/>
              <a:buChar char="Ø"/>
            </a:pPr>
            <a:endParaRPr lang="fr-FR" dirty="0">
              <a:solidFill>
                <a:srgbClr val="65AECC"/>
              </a:solidFill>
              <a:latin typeface="Marianne" panose="02000000000000000000" pitchFamily="2" charset="0"/>
            </a:endParaRPr>
          </a:p>
        </p:txBody>
      </p:sp>
      <p:pic>
        <p:nvPicPr>
          <p:cNvPr id="5" name="Image 4">
            <a:extLst>
              <a:ext uri="{FF2B5EF4-FFF2-40B4-BE49-F238E27FC236}">
                <a16:creationId xmlns:a16="http://schemas.microsoft.com/office/drawing/2014/main" id="{C6072205-34B0-9AB2-78CE-DD38530485A7}"/>
              </a:ext>
            </a:extLst>
          </p:cNvPr>
          <p:cNvPicPr>
            <a:picLocks noChangeAspect="1"/>
          </p:cNvPicPr>
          <p:nvPr/>
        </p:nvPicPr>
        <p:blipFill>
          <a:blip r:embed="rId5"/>
          <a:stretch>
            <a:fillRect/>
          </a:stretch>
        </p:blipFill>
        <p:spPr>
          <a:xfrm>
            <a:off x="7747000" y="804391"/>
            <a:ext cx="3489734" cy="2402147"/>
          </a:xfrm>
          <a:prstGeom prst="rect">
            <a:avLst/>
          </a:prstGeom>
        </p:spPr>
      </p:pic>
      <p:sp>
        <p:nvSpPr>
          <p:cNvPr id="4" name="Rectangle : coins arrondis 3">
            <a:extLst>
              <a:ext uri="{FF2B5EF4-FFF2-40B4-BE49-F238E27FC236}">
                <a16:creationId xmlns:a16="http://schemas.microsoft.com/office/drawing/2014/main" id="{78F3BF9C-48A2-FD34-AD29-D2BF9252B24A}"/>
              </a:ext>
            </a:extLst>
          </p:cNvPr>
          <p:cNvSpPr/>
          <p:nvPr/>
        </p:nvSpPr>
        <p:spPr>
          <a:xfrm>
            <a:off x="8181566" y="3386796"/>
            <a:ext cx="3680234" cy="288621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buFont typeface="Arial" panose="020B0604020202020204" pitchFamily="34" charset="0"/>
              <a:buChar char="•"/>
            </a:pPr>
            <a:r>
              <a:rPr lang="fr-FR" sz="1400" dirty="0">
                <a:solidFill>
                  <a:schemeClr val="bg1"/>
                </a:solidFill>
                <a:latin typeface="Marianne" panose="02000000000000000000" pitchFamily="2" charset="0"/>
              </a:rPr>
              <a:t>F</a:t>
            </a:r>
            <a:r>
              <a:rPr lang="fr-FR" sz="1400" b="0" i="0" dirty="0">
                <a:solidFill>
                  <a:schemeClr val="bg1"/>
                </a:solidFill>
                <a:effectLst/>
                <a:latin typeface="Marianne" panose="02000000000000000000" pitchFamily="2" charset="0"/>
              </a:rPr>
              <a:t>inancement d’équipements, de diagnostics ou de formations ;</a:t>
            </a:r>
          </a:p>
          <a:p>
            <a:pPr algn="l">
              <a:buFont typeface="Arial" panose="020B0604020202020204" pitchFamily="34" charset="0"/>
              <a:buChar char="•"/>
            </a:pPr>
            <a:r>
              <a:rPr lang="fr-FR" sz="1400" dirty="0">
                <a:solidFill>
                  <a:schemeClr val="bg1"/>
                </a:solidFill>
                <a:latin typeface="Marianne" panose="02000000000000000000" pitchFamily="2" charset="0"/>
              </a:rPr>
              <a:t>R</a:t>
            </a:r>
            <a:r>
              <a:rPr lang="fr-FR" sz="1400" b="0" i="0" dirty="0">
                <a:solidFill>
                  <a:schemeClr val="bg1"/>
                </a:solidFill>
                <a:effectLst/>
                <a:latin typeface="Marianne" panose="02000000000000000000" pitchFamily="2" charset="0"/>
              </a:rPr>
              <a:t>éalisation d’actions de sensibilisation aux facteurs de risques ergonomiques ;</a:t>
            </a:r>
          </a:p>
          <a:p>
            <a:pPr algn="l">
              <a:buFont typeface="Arial" panose="020B0604020202020204" pitchFamily="34" charset="0"/>
              <a:buChar char="•"/>
            </a:pPr>
            <a:r>
              <a:rPr lang="fr-FR" sz="1400" b="1" dirty="0">
                <a:solidFill>
                  <a:schemeClr val="bg1"/>
                </a:solidFill>
                <a:latin typeface="Marianne" panose="02000000000000000000" pitchFamily="2" charset="0"/>
              </a:rPr>
              <a:t>A</a:t>
            </a:r>
            <a:r>
              <a:rPr lang="fr-FR" sz="1400" b="1" i="0" dirty="0">
                <a:solidFill>
                  <a:schemeClr val="bg1"/>
                </a:solidFill>
                <a:effectLst/>
                <a:latin typeface="Marianne" panose="02000000000000000000" pitchFamily="2" charset="0"/>
              </a:rPr>
              <a:t>ménagements de postes de travail, proposés par le médecin du travail, dans le cadre de la prévention de la désinsertion professionnelle </a:t>
            </a:r>
            <a:r>
              <a:rPr lang="fr-FR" sz="1400" b="0" i="0" dirty="0">
                <a:solidFill>
                  <a:schemeClr val="bg1"/>
                </a:solidFill>
                <a:effectLst/>
                <a:latin typeface="Marianne" panose="02000000000000000000" pitchFamily="2" charset="0"/>
              </a:rPr>
              <a:t>;</a:t>
            </a:r>
          </a:p>
          <a:p>
            <a:pPr algn="l">
              <a:buFont typeface="Arial" panose="020B0604020202020204" pitchFamily="34" charset="0"/>
              <a:buChar char="•"/>
            </a:pPr>
            <a:r>
              <a:rPr lang="fr-FR" sz="1400" dirty="0">
                <a:solidFill>
                  <a:schemeClr val="bg1"/>
                </a:solidFill>
                <a:latin typeface="Marianne" panose="02000000000000000000" pitchFamily="2" charset="0"/>
              </a:rPr>
              <a:t>P</a:t>
            </a:r>
            <a:r>
              <a:rPr lang="fr-FR" sz="1400" b="0" i="0" dirty="0">
                <a:solidFill>
                  <a:schemeClr val="bg1"/>
                </a:solidFill>
                <a:effectLst/>
                <a:latin typeface="Marianne" panose="02000000000000000000" pitchFamily="2" charset="0"/>
              </a:rPr>
              <a:t>rise en charge des frais de personnel dédiés à la prévention des risques ergonomiques.</a:t>
            </a:r>
          </a:p>
        </p:txBody>
      </p:sp>
      <p:sp>
        <p:nvSpPr>
          <p:cNvPr id="7" name="Flèche vers la droite 6">
            <a:extLst>
              <a:ext uri="{FF2B5EF4-FFF2-40B4-BE49-F238E27FC236}">
                <a16:creationId xmlns:a16="http://schemas.microsoft.com/office/drawing/2014/main" id="{22E6BB7C-C0C4-A54A-97DE-96EB09A4D092}"/>
              </a:ext>
            </a:extLst>
          </p:cNvPr>
          <p:cNvSpPr/>
          <p:nvPr/>
        </p:nvSpPr>
        <p:spPr>
          <a:xfrm>
            <a:off x="6819900" y="4917694"/>
            <a:ext cx="1361666" cy="3302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779989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70;p14">
            <a:extLst>
              <a:ext uri="{FF2B5EF4-FFF2-40B4-BE49-F238E27FC236}">
                <a16:creationId xmlns:a16="http://schemas.microsoft.com/office/drawing/2014/main" id="{7BD45D9B-6599-18C6-8DF6-DEBB073EE884}"/>
              </a:ext>
            </a:extLst>
          </p:cNvPr>
          <p:cNvSpPr txBox="1"/>
          <p:nvPr/>
        </p:nvSpPr>
        <p:spPr>
          <a:xfrm>
            <a:off x="2674327" y="2468717"/>
            <a:ext cx="8786446" cy="3424858"/>
          </a:xfrm>
          <a:prstGeom prst="rect">
            <a:avLst/>
          </a:prstGeom>
          <a:noFill/>
          <a:ln>
            <a:noFill/>
          </a:ln>
        </p:spPr>
        <p:txBody>
          <a:bodyPr spcFirstLastPara="1" wrap="square" lIns="91425" tIns="91425" rIns="91425" bIns="91425" anchor="t" anchorCtr="0">
            <a:noAutofit/>
          </a:bodyPr>
          <a:lstStyle/>
          <a:p>
            <a:pPr marL="342900" indent="-342900">
              <a:buClr>
                <a:srgbClr val="7030A0"/>
              </a:buClr>
              <a:buFont typeface="Arial" panose="020B0604020202020204" pitchFamily="34" charset="0"/>
              <a:buChar char="•"/>
            </a:pPr>
            <a:r>
              <a:rPr lang="fr-FR" sz="2400" dirty="0">
                <a:solidFill>
                  <a:schemeClr val="accent5"/>
                </a:solidFill>
                <a:latin typeface="Marianne" panose="02000000000000000000" pitchFamily="2" charset="0"/>
              </a:rPr>
              <a:t>Présentation de l’</a:t>
            </a:r>
            <a:r>
              <a:rPr lang="fr-FR" sz="2400" dirty="0" err="1">
                <a:solidFill>
                  <a:schemeClr val="accent5"/>
                </a:solidFill>
                <a:latin typeface="Marianne" panose="02000000000000000000" pitchFamily="2" charset="0"/>
              </a:rPr>
              <a:t>animateur.trice</a:t>
            </a:r>
            <a:endParaRPr lang="fr-FR" sz="2400" dirty="0">
              <a:solidFill>
                <a:schemeClr val="accent5"/>
              </a:solidFill>
              <a:latin typeface="Marianne" panose="02000000000000000000" pitchFamily="2" charset="0"/>
            </a:endParaRPr>
          </a:p>
          <a:p>
            <a:pPr marL="342900" indent="-342900">
              <a:buClr>
                <a:srgbClr val="7030A0"/>
              </a:buClr>
              <a:buFont typeface="Arial" panose="020B0604020202020204" pitchFamily="34" charset="0"/>
              <a:buChar char="•"/>
            </a:pPr>
            <a:endParaRPr lang="fr-FR" sz="2400" dirty="0">
              <a:solidFill>
                <a:schemeClr val="accent5"/>
              </a:solidFill>
              <a:latin typeface="Marianne" panose="02000000000000000000" pitchFamily="2" charset="0"/>
            </a:endParaRPr>
          </a:p>
          <a:p>
            <a:pPr marL="342900" indent="-342900">
              <a:buClr>
                <a:srgbClr val="7030A0"/>
              </a:buClr>
              <a:buFont typeface="Arial" panose="020B0604020202020204" pitchFamily="34" charset="0"/>
              <a:buChar char="•"/>
            </a:pPr>
            <a:r>
              <a:rPr lang="fr-FR" sz="2400" dirty="0">
                <a:solidFill>
                  <a:schemeClr val="accent5"/>
                </a:solidFill>
                <a:latin typeface="Marianne" panose="02000000000000000000" pitchFamily="2" charset="0"/>
              </a:rPr>
              <a:t>Présentation des participants</a:t>
            </a:r>
          </a:p>
          <a:p>
            <a:pPr marL="342900" indent="-342900">
              <a:buClr>
                <a:srgbClr val="7030A0"/>
              </a:buClr>
              <a:buFont typeface="Arial" panose="020B0604020202020204" pitchFamily="34" charset="0"/>
              <a:buChar char="•"/>
            </a:pPr>
            <a:endParaRPr lang="fr-FR" sz="2400" dirty="0">
              <a:solidFill>
                <a:schemeClr val="accent5"/>
              </a:solidFill>
              <a:latin typeface="Marianne" panose="02000000000000000000" pitchFamily="2" charset="0"/>
            </a:endParaRPr>
          </a:p>
          <a:p>
            <a:pPr marL="342900" indent="-342900">
              <a:buClr>
                <a:srgbClr val="7030A0"/>
              </a:buClr>
              <a:buFont typeface="Arial" panose="020B0604020202020204" pitchFamily="34" charset="0"/>
              <a:buChar char="•"/>
            </a:pPr>
            <a:r>
              <a:rPr lang="fr-FR" sz="2400" b="1" dirty="0">
                <a:solidFill>
                  <a:schemeClr val="accent5"/>
                </a:solidFill>
                <a:latin typeface="Marianne" panose="02000000000000000000" pitchFamily="2" charset="0"/>
              </a:rPr>
              <a:t>Objectifs de l’atelier :</a:t>
            </a:r>
          </a:p>
          <a:p>
            <a:pPr marL="800100" lvl="1" indent="-342900">
              <a:buFont typeface="Calibri" panose="020F0502020204030204" pitchFamily="34" charset="0"/>
              <a:buChar char="-"/>
            </a:pPr>
            <a:r>
              <a:rPr lang="fr-FR" sz="2400" dirty="0">
                <a:solidFill>
                  <a:schemeClr val="accent5"/>
                </a:solidFill>
                <a:latin typeface="Marianne" panose="02000000000000000000" pitchFamily="2" charset="0"/>
              </a:rPr>
              <a:t>Comprendre la notion et les enjeux de prévention de la désinsertion professionnelle (PDP)</a:t>
            </a:r>
          </a:p>
          <a:p>
            <a:pPr marL="800100" lvl="1" indent="-342900">
              <a:buFont typeface="Calibri" panose="020F0502020204030204" pitchFamily="34" charset="0"/>
              <a:buChar char="-"/>
            </a:pPr>
            <a:r>
              <a:rPr lang="fr-FR" sz="2400" dirty="0">
                <a:solidFill>
                  <a:schemeClr val="accent5"/>
                </a:solidFill>
                <a:latin typeface="Marianne" panose="02000000000000000000" pitchFamily="2" charset="0"/>
              </a:rPr>
              <a:t>Cerner les leviers d’action des acteurs du dialogue social en matière de PDP</a:t>
            </a:r>
          </a:p>
          <a:p>
            <a:pPr marL="1257300" lvl="2" indent="-342900">
              <a:buClr>
                <a:srgbClr val="7030A0"/>
              </a:buClr>
              <a:buFont typeface="Arial" panose="020B0604020202020204" pitchFamily="34" charset="0"/>
              <a:buChar char="•"/>
            </a:pPr>
            <a:endParaRPr lang="fr-FR" sz="2400" dirty="0">
              <a:solidFill>
                <a:schemeClr val="accent5"/>
              </a:solidFill>
              <a:latin typeface="Marianne" panose="02000000000000000000" pitchFamily="2" charset="0"/>
            </a:endParaRPr>
          </a:p>
          <a:p>
            <a:pPr>
              <a:buClr>
                <a:srgbClr val="7030A0"/>
              </a:buClr>
            </a:pPr>
            <a:endParaRPr lang="fr-FR" sz="2400" dirty="0">
              <a:solidFill>
                <a:schemeClr val="accent5"/>
              </a:solidFill>
              <a:latin typeface="Marianne" panose="02000000000000000000" pitchFamily="2" charset="0"/>
            </a:endParaRPr>
          </a:p>
          <a:p>
            <a:pPr lvl="0" algn="l" rtl="0">
              <a:spcBef>
                <a:spcPts val="0"/>
              </a:spcBef>
              <a:spcAft>
                <a:spcPts val="0"/>
              </a:spcAft>
              <a:buClr>
                <a:srgbClr val="7030A0"/>
              </a:buClr>
            </a:pPr>
            <a:endParaRPr sz="2800" dirty="0">
              <a:solidFill>
                <a:schemeClr val="accent5"/>
              </a:solidFill>
              <a:latin typeface="Marianne" panose="02000000000000000000" pitchFamily="2" charset="0"/>
              <a:ea typeface="Work Sans"/>
              <a:cs typeface="Work Sans"/>
              <a:sym typeface="Work Sans"/>
            </a:endParaRPr>
          </a:p>
        </p:txBody>
      </p:sp>
      <p:sp>
        <p:nvSpPr>
          <p:cNvPr id="7" name="ZoneTexte 6">
            <a:extLst>
              <a:ext uri="{FF2B5EF4-FFF2-40B4-BE49-F238E27FC236}">
                <a16:creationId xmlns:a16="http://schemas.microsoft.com/office/drawing/2014/main" id="{DA826C1D-41F1-8D23-954D-03EB563D2AE2}"/>
              </a:ext>
            </a:extLst>
          </p:cNvPr>
          <p:cNvSpPr txBox="1"/>
          <p:nvPr/>
        </p:nvSpPr>
        <p:spPr>
          <a:xfrm>
            <a:off x="2426347" y="364650"/>
            <a:ext cx="7237316" cy="523220"/>
          </a:xfrm>
          <a:prstGeom prst="rect">
            <a:avLst/>
          </a:prstGeom>
          <a:noFill/>
        </p:spPr>
        <p:txBody>
          <a:bodyPr wrap="square">
            <a:spAutoFit/>
          </a:bodyPr>
          <a:lstStyle/>
          <a:p>
            <a:pPr marL="0" lvl="0" indent="0" algn="ctr" rtl="0">
              <a:lnSpc>
                <a:spcPct val="100000"/>
              </a:lnSpc>
              <a:spcBef>
                <a:spcPts val="0"/>
              </a:spcBef>
              <a:spcAft>
                <a:spcPts val="0"/>
              </a:spcAft>
              <a:buNone/>
            </a:pPr>
            <a:r>
              <a:rPr lang="fr-FR" sz="2800" b="1" dirty="0">
                <a:solidFill>
                  <a:schemeClr val="bg1"/>
                </a:solidFill>
                <a:latin typeface="Marianne" panose="02000000000000000000" pitchFamily="2" charset="0"/>
                <a:ea typeface="League Gothic"/>
                <a:cs typeface="League Gothic"/>
                <a:sym typeface="League Gothic"/>
              </a:rPr>
              <a:t>Faire connaissance</a:t>
            </a:r>
            <a:endParaRPr lang="fr" sz="2800" b="1" dirty="0">
              <a:solidFill>
                <a:schemeClr val="bg1"/>
              </a:solidFill>
              <a:latin typeface="Marianne" panose="02000000000000000000" pitchFamily="2" charset="0"/>
              <a:ea typeface="League Gothic"/>
              <a:cs typeface="League Gothic"/>
              <a:sym typeface="League Gothic"/>
            </a:endParaRPr>
          </a:p>
        </p:txBody>
      </p:sp>
    </p:spTree>
    <p:extLst>
      <p:ext uri="{BB962C8B-B14F-4D97-AF65-F5344CB8AC3E}">
        <p14:creationId xmlns:p14="http://schemas.microsoft.com/office/powerpoint/2010/main" val="28900729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729205" y="431642"/>
            <a:ext cx="10463513" cy="954107"/>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Zoom FIPU : subvention PDP « aménagement des postes de travail </a:t>
            </a:r>
            <a:endParaRPr lang="fr-FR" sz="2800" dirty="0">
              <a:solidFill>
                <a:schemeClr val="bg1"/>
              </a:solidFill>
            </a:endParaRPr>
          </a:p>
        </p:txBody>
      </p:sp>
      <p:sp>
        <p:nvSpPr>
          <p:cNvPr id="3" name="ZoneTexte 2">
            <a:extLst>
              <a:ext uri="{FF2B5EF4-FFF2-40B4-BE49-F238E27FC236}">
                <a16:creationId xmlns:a16="http://schemas.microsoft.com/office/drawing/2014/main" id="{193AAAC6-F21E-97D4-B5A8-1B9C31628504}"/>
              </a:ext>
            </a:extLst>
          </p:cNvPr>
          <p:cNvSpPr txBox="1"/>
          <p:nvPr/>
        </p:nvSpPr>
        <p:spPr>
          <a:xfrm>
            <a:off x="1725112" y="2171988"/>
            <a:ext cx="10232426" cy="4524315"/>
          </a:xfrm>
          <a:prstGeom prst="rect">
            <a:avLst/>
          </a:prstGeom>
          <a:noFill/>
        </p:spPr>
        <p:txBody>
          <a:bodyPr wrap="square" rtlCol="0">
            <a:spAutoFit/>
          </a:bodyPr>
          <a:lstStyle/>
          <a:p>
            <a:pPr marL="285750" indent="-285750">
              <a:buFont typeface="Wingdings" pitchFamily="2" charset="2"/>
              <a:buChar char="Ø"/>
            </a:pPr>
            <a:r>
              <a:rPr lang="fr-FR" b="1" dirty="0">
                <a:solidFill>
                  <a:srgbClr val="65AECC"/>
                </a:solidFill>
                <a:latin typeface="Marianne" panose="02000000000000000000" pitchFamily="2" charset="0"/>
              </a:rPr>
              <a:t>Objectif </a:t>
            </a:r>
            <a:r>
              <a:rPr lang="fr-FR" dirty="0">
                <a:solidFill>
                  <a:srgbClr val="65AECC"/>
                </a:solidFill>
                <a:latin typeface="Marianne" panose="02000000000000000000" pitchFamily="2" charset="0"/>
              </a:rPr>
              <a:t>: participer au financement de mesures individuelles d'aménagement, d'adaptation ou de transformation du poste de travail d’un salarié s’inscrivant dans une démarche de prévention de la désinsertion professionnelle.</a:t>
            </a:r>
          </a:p>
          <a:p>
            <a:pPr marL="285750" indent="-285750">
              <a:buFont typeface="Wingdings" pitchFamily="2" charset="2"/>
              <a:buChar char="Ø"/>
            </a:pPr>
            <a:endParaRPr lang="fr-FR" dirty="0">
              <a:solidFill>
                <a:srgbClr val="65AECC"/>
              </a:solidFill>
              <a:latin typeface="Marianne" panose="02000000000000000000" pitchFamily="2" charset="0"/>
            </a:endParaRPr>
          </a:p>
          <a:p>
            <a:pPr marL="285750" indent="-285750">
              <a:buFont typeface="Wingdings" pitchFamily="2" charset="2"/>
              <a:buChar char="Ø"/>
            </a:pPr>
            <a:r>
              <a:rPr lang="fr-FR" b="1" dirty="0">
                <a:solidFill>
                  <a:srgbClr val="65AECC"/>
                </a:solidFill>
                <a:latin typeface="Marianne" panose="02000000000000000000" pitchFamily="2" charset="0"/>
              </a:rPr>
              <a:t>Modalités</a:t>
            </a:r>
            <a:r>
              <a:rPr lang="fr-FR" dirty="0">
                <a:solidFill>
                  <a:srgbClr val="65AECC"/>
                </a:solidFill>
                <a:latin typeface="Marianne" panose="02000000000000000000" pitchFamily="2" charset="0"/>
              </a:rPr>
              <a:t> :</a:t>
            </a:r>
          </a:p>
          <a:p>
            <a:pPr marL="742950" lvl="1" indent="-285750">
              <a:buFont typeface="Wingdings" pitchFamily="2" charset="2"/>
              <a:buChar char="Ø"/>
            </a:pPr>
            <a:r>
              <a:rPr lang="fr-FR" u="sng" dirty="0">
                <a:solidFill>
                  <a:srgbClr val="65AECC"/>
                </a:solidFill>
                <a:latin typeface="Marianne" panose="02000000000000000000" pitchFamily="2" charset="0"/>
              </a:rPr>
              <a:t>1 demande pour 1 salarié </a:t>
            </a:r>
            <a:r>
              <a:rPr lang="fr-FR" dirty="0">
                <a:solidFill>
                  <a:srgbClr val="65AECC"/>
                </a:solidFill>
                <a:latin typeface="Marianne" panose="02000000000000000000" pitchFamily="2" charset="0"/>
              </a:rPr>
              <a:t>pour l’ensemble des dépenses (travaux, équipements, prestations associées).</a:t>
            </a:r>
          </a:p>
          <a:p>
            <a:pPr marL="742950" lvl="1" indent="-285750">
              <a:buFont typeface="Wingdings" pitchFamily="2" charset="2"/>
              <a:buChar char="Ø"/>
            </a:pPr>
            <a:r>
              <a:rPr lang="fr-FR" u="sng" dirty="0">
                <a:solidFill>
                  <a:srgbClr val="65AECC"/>
                </a:solidFill>
                <a:latin typeface="Marianne" panose="02000000000000000000" pitchFamily="2" charset="0"/>
              </a:rPr>
              <a:t>Une copie de l’annexe 4 de l’arrêté du 16 octobre 2017 </a:t>
            </a:r>
            <a:r>
              <a:rPr lang="fr-FR" dirty="0">
                <a:solidFill>
                  <a:srgbClr val="65AECC"/>
                </a:solidFill>
                <a:latin typeface="Marianne" panose="02000000000000000000" pitchFamily="2" charset="0"/>
              </a:rPr>
              <a:t>fixant le modèle d’avis d’aptitude, d’inaptitude, d’attestation de suivi individuel de l’état de santé et de proposition de mesures d’aménagement de poste dûment complétée par le médecin du travail.</a:t>
            </a:r>
          </a:p>
          <a:p>
            <a:pPr marL="742950" lvl="1" indent="-285750">
              <a:buFont typeface="Wingdings" pitchFamily="2" charset="2"/>
              <a:buChar char="Ø"/>
            </a:pPr>
            <a:r>
              <a:rPr lang="fr-FR" u="sng" dirty="0">
                <a:solidFill>
                  <a:srgbClr val="65AECC"/>
                </a:solidFill>
                <a:latin typeface="Marianne" panose="02000000000000000000" pitchFamily="2" charset="0"/>
              </a:rPr>
              <a:t>1 attestation de l’employeur </a:t>
            </a:r>
            <a:r>
              <a:rPr lang="fr-FR" dirty="0">
                <a:solidFill>
                  <a:srgbClr val="65AECC"/>
                </a:solidFill>
                <a:latin typeface="Marianne" panose="02000000000000000000" pitchFamily="2" charset="0"/>
              </a:rPr>
              <a:t>justifiant que le salarié occupe un poste l’exposant aux facteurs de risques ergonomiques</a:t>
            </a:r>
          </a:p>
          <a:p>
            <a:pPr marL="742950" lvl="1" indent="-285750">
              <a:buFont typeface="Wingdings" pitchFamily="2" charset="2"/>
              <a:buChar char="Ø"/>
            </a:pPr>
            <a:endParaRPr lang="fr-FR" dirty="0">
              <a:solidFill>
                <a:srgbClr val="65AECC"/>
              </a:solidFill>
              <a:latin typeface="Marianne" panose="02000000000000000000" pitchFamily="2" charset="0"/>
            </a:endParaRPr>
          </a:p>
          <a:p>
            <a:pPr marL="285750" indent="-285750">
              <a:buFont typeface="Wingdings" pitchFamily="2" charset="2"/>
              <a:buChar char="Ø"/>
            </a:pPr>
            <a:r>
              <a:rPr lang="fr-FR" b="1" dirty="0">
                <a:solidFill>
                  <a:srgbClr val="65AECC"/>
                </a:solidFill>
                <a:latin typeface="Marianne" panose="02000000000000000000" pitchFamily="2" charset="0"/>
              </a:rPr>
              <a:t>Prise en charge (hors accord de branche) </a:t>
            </a:r>
            <a:r>
              <a:rPr lang="fr-FR" dirty="0">
                <a:solidFill>
                  <a:srgbClr val="65AECC"/>
                </a:solidFill>
                <a:latin typeface="Marianne" panose="02000000000000000000" pitchFamily="2" charset="0"/>
              </a:rPr>
              <a:t>:</a:t>
            </a:r>
          </a:p>
          <a:p>
            <a:pPr marL="742950" lvl="1" indent="-285750">
              <a:buFont typeface="Wingdings" pitchFamily="2" charset="2"/>
              <a:buChar char="Ø"/>
            </a:pPr>
            <a:r>
              <a:rPr lang="fr-FR" dirty="0">
                <a:solidFill>
                  <a:srgbClr val="65AECC"/>
                </a:solidFill>
                <a:latin typeface="Marianne" panose="02000000000000000000" pitchFamily="2" charset="0"/>
              </a:rPr>
              <a:t>Prise en charge à 70 %, dans un plafond de 25 000 € par opération pour un salarié</a:t>
            </a:r>
          </a:p>
        </p:txBody>
      </p:sp>
    </p:spTree>
    <p:extLst>
      <p:ext uri="{BB962C8B-B14F-4D97-AF65-F5344CB8AC3E}">
        <p14:creationId xmlns:p14="http://schemas.microsoft.com/office/powerpoint/2010/main" val="293475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Mais également…</a:t>
            </a:r>
            <a:endParaRPr lang="fr-FR" sz="2800" dirty="0">
              <a:solidFill>
                <a:schemeClr val="bg1"/>
              </a:solidFill>
            </a:endParaRPr>
          </a:p>
        </p:txBody>
      </p:sp>
      <p:sp>
        <p:nvSpPr>
          <p:cNvPr id="2" name="ZoneTexte 1">
            <a:extLst>
              <a:ext uri="{FF2B5EF4-FFF2-40B4-BE49-F238E27FC236}">
                <a16:creationId xmlns:a16="http://schemas.microsoft.com/office/drawing/2014/main" id="{4634BFB3-35C1-61BF-F9F3-BF9103959619}"/>
              </a:ext>
            </a:extLst>
          </p:cNvPr>
          <p:cNvSpPr txBox="1"/>
          <p:nvPr/>
        </p:nvSpPr>
        <p:spPr>
          <a:xfrm>
            <a:off x="390273" y="6269052"/>
            <a:ext cx="3972562" cy="307777"/>
          </a:xfrm>
          <a:prstGeom prst="rect">
            <a:avLst/>
          </a:prstGeom>
          <a:noFill/>
        </p:spPr>
        <p:txBody>
          <a:bodyPr wrap="none" rtlCol="0">
            <a:spAutoFit/>
          </a:bodyPr>
          <a:lstStyle/>
          <a:p>
            <a:r>
              <a:rPr lang="fr-FR" sz="1400" dirty="0"/>
              <a:t>https://passeport-</a:t>
            </a:r>
            <a:r>
              <a:rPr lang="fr-FR" sz="1400" dirty="0" err="1"/>
              <a:t>prevention.travail</a:t>
            </a:r>
            <a:r>
              <a:rPr lang="fr-FR" sz="1400" dirty="0"/>
              <a:t>-</a:t>
            </a:r>
            <a:r>
              <a:rPr lang="fr-FR" sz="1400" dirty="0" err="1"/>
              <a:t>emploi.gouv.fr</a:t>
            </a:r>
            <a:r>
              <a:rPr lang="fr-FR" sz="1400" dirty="0"/>
              <a:t>/</a:t>
            </a:r>
          </a:p>
        </p:txBody>
      </p:sp>
      <p:sp>
        <p:nvSpPr>
          <p:cNvPr id="3" name="ZoneTexte 2">
            <a:extLst>
              <a:ext uri="{FF2B5EF4-FFF2-40B4-BE49-F238E27FC236}">
                <a16:creationId xmlns:a16="http://schemas.microsoft.com/office/drawing/2014/main" id="{193AAAC6-F21E-97D4-B5A8-1B9C31628504}"/>
              </a:ext>
            </a:extLst>
          </p:cNvPr>
          <p:cNvSpPr txBox="1"/>
          <p:nvPr/>
        </p:nvSpPr>
        <p:spPr>
          <a:xfrm>
            <a:off x="2081132" y="1867847"/>
            <a:ext cx="3719446" cy="4401205"/>
          </a:xfrm>
          <a:prstGeom prst="rect">
            <a:avLst/>
          </a:prstGeom>
          <a:noFill/>
        </p:spPr>
        <p:txBody>
          <a:bodyPr wrap="square" rtlCol="0">
            <a:spAutoFit/>
          </a:bodyPr>
          <a:lstStyle/>
          <a:p>
            <a:pPr lvl="0"/>
            <a:r>
              <a:rPr lang="fr-FR" sz="2000" b="1" dirty="0">
                <a:solidFill>
                  <a:srgbClr val="65AECC"/>
                </a:solidFill>
                <a:latin typeface="Marianne" panose="02000000000000000000" pitchFamily="2" charset="0"/>
              </a:rPr>
              <a:t>Le passeport de prévention : un nouvel outil pour renforcer la formation en santé au travail</a:t>
            </a:r>
            <a:endParaRPr lang="fr-FR" sz="2000" dirty="0">
              <a:solidFill>
                <a:srgbClr val="65AECC"/>
              </a:solidFill>
              <a:latin typeface="Marianne" panose="02000000000000000000" pitchFamily="2" charset="0"/>
            </a:endParaRPr>
          </a:p>
          <a:p>
            <a:pPr marL="285750" lvl="0" indent="-285750">
              <a:buFont typeface="Wingdings" pitchFamily="2" charset="2"/>
              <a:buChar char="Ø"/>
            </a:pPr>
            <a:r>
              <a:rPr lang="fr-FR" sz="2000" dirty="0">
                <a:solidFill>
                  <a:srgbClr val="65AECC"/>
                </a:solidFill>
                <a:latin typeface="Marianne" panose="02000000000000000000" pitchFamily="2" charset="0"/>
              </a:rPr>
              <a:t>le Passeport de prévention vise à mettre en relation les travailleurs, les employeurs et les organismes de formation afin de d’assurer la traçabilité des formations relatives à la prévention des risques professionnels et de faciliter leur gestion.</a:t>
            </a:r>
          </a:p>
        </p:txBody>
      </p:sp>
      <p:pic>
        <p:nvPicPr>
          <p:cNvPr id="7" name="Image 6">
            <a:extLst>
              <a:ext uri="{FF2B5EF4-FFF2-40B4-BE49-F238E27FC236}">
                <a16:creationId xmlns:a16="http://schemas.microsoft.com/office/drawing/2014/main" id="{6782004C-98A2-A9A4-769F-6B30FE441AB3}"/>
              </a:ext>
            </a:extLst>
          </p:cNvPr>
          <p:cNvPicPr>
            <a:picLocks noChangeAspect="1"/>
          </p:cNvPicPr>
          <p:nvPr/>
        </p:nvPicPr>
        <p:blipFill>
          <a:blip r:embed="rId3"/>
          <a:stretch>
            <a:fillRect/>
          </a:stretch>
        </p:blipFill>
        <p:spPr>
          <a:xfrm>
            <a:off x="5977890" y="2388871"/>
            <a:ext cx="6051593" cy="3880182"/>
          </a:xfrm>
          <a:prstGeom prst="rect">
            <a:avLst/>
          </a:prstGeom>
        </p:spPr>
      </p:pic>
    </p:spTree>
    <p:extLst>
      <p:ext uri="{BB962C8B-B14F-4D97-AF65-F5344CB8AC3E}">
        <p14:creationId xmlns:p14="http://schemas.microsoft.com/office/powerpoint/2010/main" val="16257177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428745" y="2066683"/>
            <a:ext cx="8370277" cy="4401205"/>
          </a:xfrm>
          <a:prstGeom prst="rect">
            <a:avLst/>
          </a:prstGeom>
          <a:solidFill>
            <a:schemeClr val="bg1"/>
          </a:solidFill>
        </p:spPr>
        <p:txBody>
          <a:bodyPr wrap="square" rtlCol="0">
            <a:spAutoFit/>
          </a:bodyPr>
          <a:lstStyle/>
          <a:p>
            <a:pPr marL="342900" lvl="0" indent="-342900" algn="just">
              <a:buFontTx/>
              <a:buChar char="-"/>
            </a:pPr>
            <a:r>
              <a:rPr lang="fr-FR" sz="2400" b="1" dirty="0">
                <a:solidFill>
                  <a:srgbClr val="65AECC"/>
                </a:solidFill>
                <a:latin typeface="Marianne" panose="02000000000000000000" pitchFamily="2" charset="0"/>
              </a:rPr>
              <a:t>La PDP ne concerne que les salariés qui ont des problèmes de santé</a:t>
            </a:r>
          </a:p>
          <a:p>
            <a:pPr marL="342900" lvl="0" indent="-342900" algn="just">
              <a:buFontTx/>
              <a:buChar char="-"/>
            </a:pPr>
            <a:endParaRPr lang="fr-FR" sz="1000" b="1" dirty="0">
              <a:solidFill>
                <a:srgbClr val="65AECC"/>
              </a:solidFill>
              <a:latin typeface="Marianne" panose="02000000000000000000" pitchFamily="2" charset="0"/>
            </a:endParaRPr>
          </a:p>
          <a:p>
            <a:pPr marL="342900" lvl="0" indent="-342900" algn="just">
              <a:buFontTx/>
              <a:buChar char="-"/>
            </a:pPr>
            <a:r>
              <a:rPr lang="fr-FR" sz="2400" b="1" dirty="0">
                <a:solidFill>
                  <a:srgbClr val="65AECC"/>
                </a:solidFill>
                <a:latin typeface="Marianne" panose="02000000000000000000" pitchFamily="2" charset="0"/>
              </a:rPr>
              <a:t>Il est nécessaire que le salarié soit reconnu travailleur handicapé pour pouvoir agir</a:t>
            </a:r>
          </a:p>
          <a:p>
            <a:pPr marL="342900" lvl="0" indent="-342900" algn="just">
              <a:buFontTx/>
              <a:buChar char="-"/>
            </a:pPr>
            <a:endParaRPr lang="fr-FR" sz="1000" b="1" dirty="0">
              <a:solidFill>
                <a:srgbClr val="65AECC"/>
              </a:solidFill>
              <a:latin typeface="Marianne" panose="02000000000000000000" pitchFamily="2" charset="0"/>
            </a:endParaRPr>
          </a:p>
          <a:p>
            <a:pPr marL="342900" lvl="0" indent="-342900" algn="just">
              <a:buFontTx/>
              <a:buChar char="-"/>
            </a:pPr>
            <a:r>
              <a:rPr lang="fr-FR" sz="2400" b="1" dirty="0">
                <a:solidFill>
                  <a:srgbClr val="65AECC"/>
                </a:solidFill>
                <a:latin typeface="Marianne" panose="02000000000000000000" pitchFamily="2" charset="0"/>
              </a:rPr>
              <a:t>L’employeur ne peut rien faire tant que le salarié est en arrêt de travail</a:t>
            </a:r>
          </a:p>
          <a:p>
            <a:pPr marL="342900" lvl="0" indent="-342900" algn="just">
              <a:buFontTx/>
              <a:buChar char="-"/>
            </a:pPr>
            <a:endParaRPr lang="fr-FR" sz="1000" b="1" dirty="0">
              <a:solidFill>
                <a:srgbClr val="65AECC"/>
              </a:solidFill>
              <a:latin typeface="Marianne" panose="02000000000000000000" pitchFamily="2" charset="0"/>
            </a:endParaRPr>
          </a:p>
          <a:p>
            <a:pPr marL="342900" indent="-342900" algn="just">
              <a:buFontTx/>
              <a:buChar char="-"/>
            </a:pPr>
            <a:r>
              <a:rPr lang="fr-FR" sz="2400" b="1" dirty="0">
                <a:solidFill>
                  <a:srgbClr val="65AECC"/>
                </a:solidFill>
                <a:latin typeface="Marianne" panose="02000000000000000000" pitchFamily="2" charset="0"/>
              </a:rPr>
              <a:t>Un salarié doit faire état de son problème de santé auprès de son employeur</a:t>
            </a:r>
          </a:p>
          <a:p>
            <a:pPr marL="342900" indent="-342900" algn="just">
              <a:buFontTx/>
              <a:buChar char="-"/>
            </a:pPr>
            <a:endParaRPr lang="fr-FR" sz="1000" b="1" dirty="0">
              <a:solidFill>
                <a:srgbClr val="65AECC"/>
              </a:solidFill>
              <a:latin typeface="Marianne" panose="02000000000000000000" pitchFamily="2" charset="0"/>
            </a:endParaRPr>
          </a:p>
          <a:p>
            <a:pPr marL="342900" indent="-342900" algn="just">
              <a:buFontTx/>
              <a:buChar char="-"/>
            </a:pPr>
            <a:r>
              <a:rPr lang="fr-FR" sz="2400" b="1" dirty="0">
                <a:solidFill>
                  <a:srgbClr val="65AECC"/>
                </a:solidFill>
                <a:latin typeface="Marianne" panose="02000000000000000000" pitchFamily="2" charset="0"/>
              </a:rPr>
              <a:t>J’ai besoin de connaître la pathologie de la personne pour aménager son poste  </a:t>
            </a: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5" y="435916"/>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Un quizz pour aller plus loin</a:t>
            </a:r>
            <a:endParaRPr lang="fr-FR" sz="2800" dirty="0">
              <a:solidFill>
                <a:schemeClr val="bg1"/>
              </a:solidFill>
            </a:endParaRPr>
          </a:p>
        </p:txBody>
      </p:sp>
      <p:pic>
        <p:nvPicPr>
          <p:cNvPr id="4" name="Image 3">
            <a:extLst>
              <a:ext uri="{FF2B5EF4-FFF2-40B4-BE49-F238E27FC236}">
                <a16:creationId xmlns:a16="http://schemas.microsoft.com/office/drawing/2014/main" id="{FB07C616-9D88-064D-5A4C-CE8A06F2F7C6}"/>
              </a:ext>
            </a:extLst>
          </p:cNvPr>
          <p:cNvPicPr>
            <a:picLocks noChangeAspect="1"/>
          </p:cNvPicPr>
          <p:nvPr/>
        </p:nvPicPr>
        <p:blipFill>
          <a:blip r:embed="rId3"/>
          <a:stretch>
            <a:fillRect/>
          </a:stretch>
        </p:blipFill>
        <p:spPr>
          <a:xfrm>
            <a:off x="8998345" y="2016010"/>
            <a:ext cx="1634197" cy="811861"/>
          </a:xfrm>
          <a:prstGeom prst="rect">
            <a:avLst/>
          </a:prstGeom>
        </p:spPr>
      </p:pic>
      <p:pic>
        <p:nvPicPr>
          <p:cNvPr id="7" name="Image 6">
            <a:extLst>
              <a:ext uri="{FF2B5EF4-FFF2-40B4-BE49-F238E27FC236}">
                <a16:creationId xmlns:a16="http://schemas.microsoft.com/office/drawing/2014/main" id="{636A73CF-24A6-2E05-5B28-CE82D4C0C891}"/>
              </a:ext>
            </a:extLst>
          </p:cNvPr>
          <p:cNvPicPr>
            <a:picLocks noChangeAspect="1"/>
          </p:cNvPicPr>
          <p:nvPr/>
        </p:nvPicPr>
        <p:blipFill>
          <a:blip r:embed="rId3"/>
          <a:stretch>
            <a:fillRect/>
          </a:stretch>
        </p:blipFill>
        <p:spPr>
          <a:xfrm>
            <a:off x="8998343" y="2869840"/>
            <a:ext cx="1634197" cy="811861"/>
          </a:xfrm>
          <a:prstGeom prst="rect">
            <a:avLst/>
          </a:prstGeom>
        </p:spPr>
      </p:pic>
      <p:pic>
        <p:nvPicPr>
          <p:cNvPr id="8" name="Image 7">
            <a:extLst>
              <a:ext uri="{FF2B5EF4-FFF2-40B4-BE49-F238E27FC236}">
                <a16:creationId xmlns:a16="http://schemas.microsoft.com/office/drawing/2014/main" id="{5D01F7CD-B1B8-C3B5-0340-269E9F4B4D18}"/>
              </a:ext>
            </a:extLst>
          </p:cNvPr>
          <p:cNvPicPr>
            <a:picLocks noChangeAspect="1"/>
          </p:cNvPicPr>
          <p:nvPr/>
        </p:nvPicPr>
        <p:blipFill>
          <a:blip r:embed="rId3"/>
          <a:stretch>
            <a:fillRect/>
          </a:stretch>
        </p:blipFill>
        <p:spPr>
          <a:xfrm>
            <a:off x="8998344" y="3681701"/>
            <a:ext cx="1634197" cy="811861"/>
          </a:xfrm>
          <a:prstGeom prst="rect">
            <a:avLst/>
          </a:prstGeom>
        </p:spPr>
      </p:pic>
      <p:pic>
        <p:nvPicPr>
          <p:cNvPr id="9" name="Image 8">
            <a:extLst>
              <a:ext uri="{FF2B5EF4-FFF2-40B4-BE49-F238E27FC236}">
                <a16:creationId xmlns:a16="http://schemas.microsoft.com/office/drawing/2014/main" id="{C4006991-1B86-C4B6-CF8B-F975D942BA54}"/>
              </a:ext>
            </a:extLst>
          </p:cNvPr>
          <p:cNvPicPr>
            <a:picLocks noChangeAspect="1"/>
          </p:cNvPicPr>
          <p:nvPr/>
        </p:nvPicPr>
        <p:blipFill>
          <a:blip r:embed="rId3"/>
          <a:stretch>
            <a:fillRect/>
          </a:stretch>
        </p:blipFill>
        <p:spPr>
          <a:xfrm>
            <a:off x="8998345" y="4645962"/>
            <a:ext cx="1634197" cy="811861"/>
          </a:xfrm>
          <a:prstGeom prst="rect">
            <a:avLst/>
          </a:prstGeom>
        </p:spPr>
      </p:pic>
      <p:pic>
        <p:nvPicPr>
          <p:cNvPr id="10" name="Image 9">
            <a:extLst>
              <a:ext uri="{FF2B5EF4-FFF2-40B4-BE49-F238E27FC236}">
                <a16:creationId xmlns:a16="http://schemas.microsoft.com/office/drawing/2014/main" id="{F1850893-71B6-5D68-E9E0-0D9027835CCD}"/>
              </a:ext>
            </a:extLst>
          </p:cNvPr>
          <p:cNvPicPr>
            <a:picLocks noChangeAspect="1"/>
          </p:cNvPicPr>
          <p:nvPr/>
        </p:nvPicPr>
        <p:blipFill>
          <a:blip r:embed="rId3"/>
          <a:stretch>
            <a:fillRect/>
          </a:stretch>
        </p:blipFill>
        <p:spPr>
          <a:xfrm>
            <a:off x="8998345" y="5610223"/>
            <a:ext cx="1634197" cy="811861"/>
          </a:xfrm>
          <a:prstGeom prst="rect">
            <a:avLst/>
          </a:prstGeom>
        </p:spPr>
      </p:pic>
    </p:spTree>
    <p:extLst>
      <p:ext uri="{BB962C8B-B14F-4D97-AF65-F5344CB8AC3E}">
        <p14:creationId xmlns:p14="http://schemas.microsoft.com/office/powerpoint/2010/main" val="42817786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2376554" y="3273718"/>
            <a:ext cx="8588419" cy="1569660"/>
          </a:xfrm>
          <a:prstGeom prst="rect">
            <a:avLst/>
          </a:prstGeom>
          <a:noFill/>
        </p:spPr>
        <p:txBody>
          <a:bodyPr wrap="square" rtlCol="0">
            <a:spAutoFit/>
          </a:bodyPr>
          <a:lstStyle/>
          <a:p>
            <a:pPr lvl="0" algn="ctr"/>
            <a:r>
              <a:rPr lang="fr-FR" sz="2400" dirty="0">
                <a:solidFill>
                  <a:srgbClr val="65AECC"/>
                </a:solidFill>
                <a:latin typeface="Marianne" panose="02000000000000000000" pitchFamily="2" charset="0"/>
              </a:rPr>
              <a:t>« Avez-vous déjà été confronté à une situation sur le champ de la prévention de la désinsertion et de l’usure professionnelle ? »</a:t>
            </a:r>
          </a:p>
          <a:p>
            <a:pPr algn="ctr"/>
            <a:endParaRPr lang="fr-FR" sz="2400" dirty="0"/>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Question aux participants</a:t>
            </a:r>
            <a:endParaRPr lang="fr-FR" sz="2800" dirty="0">
              <a:solidFill>
                <a:schemeClr val="bg1"/>
              </a:solidFill>
            </a:endParaRPr>
          </a:p>
        </p:txBody>
      </p:sp>
    </p:spTree>
    <p:extLst>
      <p:ext uri="{BB962C8B-B14F-4D97-AF65-F5344CB8AC3E}">
        <p14:creationId xmlns:p14="http://schemas.microsoft.com/office/powerpoint/2010/main" val="24153605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995533" y="267103"/>
            <a:ext cx="7438889" cy="954107"/>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En cas d’inaptitude prononcée par le médecin du travail </a:t>
            </a:r>
            <a:endParaRPr lang="fr-FR" sz="2800" dirty="0">
              <a:solidFill>
                <a:schemeClr val="bg1"/>
              </a:solidFill>
            </a:endParaRPr>
          </a:p>
        </p:txBody>
      </p:sp>
      <p:sp>
        <p:nvSpPr>
          <p:cNvPr id="2" name="Rectangle 3">
            <a:extLst>
              <a:ext uri="{FF2B5EF4-FFF2-40B4-BE49-F238E27FC236}">
                <a16:creationId xmlns:a16="http://schemas.microsoft.com/office/drawing/2014/main" id="{777655C1-C87A-2A5A-3AF5-8CC550197F61}"/>
              </a:ext>
            </a:extLst>
          </p:cNvPr>
          <p:cNvSpPr>
            <a:spLocks noGrp="1" noChangeArrowheads="1"/>
          </p:cNvSpPr>
          <p:nvPr>
            <p:ph idx="1"/>
          </p:nvPr>
        </p:nvSpPr>
        <p:spPr>
          <a:xfrm>
            <a:off x="2008913" y="1780139"/>
            <a:ext cx="9863297" cy="4972929"/>
          </a:xfrm>
        </p:spPr>
        <p:txBody>
          <a:bodyPr>
            <a:normAutofit fontScale="92500" lnSpcReduction="10000"/>
          </a:bodyPr>
          <a:lstStyle/>
          <a:p>
            <a:pPr marL="0" indent="0" algn="ctr">
              <a:spcBef>
                <a:spcPct val="0"/>
              </a:spcBef>
              <a:buNone/>
            </a:pPr>
            <a:r>
              <a:rPr lang="fr-FR" sz="2600" b="1" dirty="0">
                <a:solidFill>
                  <a:srgbClr val="65AECC"/>
                </a:solidFill>
                <a:latin typeface="Marianne" panose="02000000000000000000" pitchFamily="2" charset="0"/>
              </a:rPr>
              <a:t>Obligations de l</a:t>
            </a:r>
            <a:r>
              <a:rPr lang="ja-JP" altLang="fr-FR" sz="2600" b="1" dirty="0">
                <a:solidFill>
                  <a:srgbClr val="65AECC"/>
                </a:solidFill>
                <a:latin typeface="Marianne" panose="02000000000000000000" pitchFamily="2" charset="0"/>
              </a:rPr>
              <a:t>’</a:t>
            </a:r>
            <a:r>
              <a:rPr lang="fr-FR" altLang="ja-JP" sz="2600" b="1" dirty="0">
                <a:solidFill>
                  <a:srgbClr val="65AECC"/>
                </a:solidFill>
                <a:latin typeface="Marianne" panose="02000000000000000000" pitchFamily="2" charset="0"/>
              </a:rPr>
              <a:t>employeur</a:t>
            </a:r>
          </a:p>
          <a:p>
            <a:pPr marL="0" indent="0" algn="ctr">
              <a:spcBef>
                <a:spcPct val="0"/>
              </a:spcBef>
              <a:buNone/>
            </a:pPr>
            <a:endParaRPr lang="fr-FR" altLang="ja-JP" sz="1200" b="1" dirty="0">
              <a:solidFill>
                <a:srgbClr val="65AECC"/>
              </a:solidFill>
              <a:latin typeface="Marianne" panose="02000000000000000000" pitchFamily="2" charset="0"/>
            </a:endParaRPr>
          </a:p>
          <a:p>
            <a:pPr marL="0" indent="0" algn="ctr">
              <a:spcBef>
                <a:spcPct val="0"/>
              </a:spcBef>
              <a:buNone/>
            </a:pPr>
            <a:r>
              <a:rPr lang="fr-FR" sz="2000" dirty="0">
                <a:solidFill>
                  <a:srgbClr val="65AECC"/>
                </a:solidFill>
                <a:latin typeface="Marianne" panose="02000000000000000000" pitchFamily="2" charset="0"/>
              </a:rPr>
              <a:t>Articles L 1226-2 et L 1226-10 du Code du Travail</a:t>
            </a:r>
          </a:p>
          <a:p>
            <a:pPr marL="0" indent="0" algn="ctr">
              <a:spcBef>
                <a:spcPct val="0"/>
              </a:spcBef>
              <a:buNone/>
            </a:pPr>
            <a:endParaRPr lang="fr-FR" sz="2000" dirty="0">
              <a:solidFill>
                <a:srgbClr val="65AECC"/>
              </a:solidFill>
              <a:latin typeface="Marianne" panose="02000000000000000000" pitchFamily="2" charset="0"/>
            </a:endParaRPr>
          </a:p>
          <a:p>
            <a:pPr algn="l"/>
            <a:r>
              <a:rPr lang="fr-FR" sz="2000" dirty="0">
                <a:solidFill>
                  <a:srgbClr val="65AECC"/>
                </a:solidFill>
                <a:latin typeface="Marianne" panose="02000000000000000000" pitchFamily="2" charset="0"/>
              </a:rPr>
              <a:t>Lorsque le salarié victime d'une maladie ou d'un accident non professionnel (Art. L1226-4) ou professionnel (Art. L1226-10 ) est déclaré inapte par le médecin du travail à reprendre l'emploi qu'il occupait précédemment, l'employeur lui propose un autre emploi approprié à ses capacités, au sein de l'entreprise ou des entreprises du groupe.</a:t>
            </a:r>
          </a:p>
          <a:p>
            <a:pPr algn="l"/>
            <a:r>
              <a:rPr lang="fr-FR" sz="2000" dirty="0">
                <a:solidFill>
                  <a:srgbClr val="65AECC"/>
                </a:solidFill>
                <a:latin typeface="Marianne" panose="02000000000000000000" pitchFamily="2" charset="0"/>
              </a:rPr>
              <a:t>Cette proposition prend en compte, </a:t>
            </a:r>
            <a:r>
              <a:rPr lang="fr-FR" sz="2000" b="1" dirty="0">
                <a:solidFill>
                  <a:srgbClr val="65AECC"/>
                </a:solidFill>
                <a:latin typeface="Marianne" panose="02000000000000000000" pitchFamily="2" charset="0"/>
              </a:rPr>
              <a:t>après avis du comité social et économique </a:t>
            </a:r>
            <a:r>
              <a:rPr lang="fr-FR" sz="2000" dirty="0">
                <a:solidFill>
                  <a:srgbClr val="65AECC"/>
                </a:solidFill>
                <a:latin typeface="Marianne" panose="02000000000000000000" pitchFamily="2" charset="0"/>
              </a:rPr>
              <a:t>lorsqu'il existe, les conclusions écrites du médecin du travail et les indications qu'il formule sur les capacités du salarié à exercer l'une des tâches existantes dans l'entreprise. Le médecin du travail formule également des indications sur la capacité du salarié à bénéficier d'une formation le préparant à occuper un poste adapté.</a:t>
            </a:r>
          </a:p>
          <a:p>
            <a:pPr algn="l"/>
            <a:r>
              <a:rPr lang="fr-FR" sz="2000" dirty="0">
                <a:solidFill>
                  <a:srgbClr val="65AECC"/>
                </a:solidFill>
                <a:latin typeface="Marianne" panose="02000000000000000000" pitchFamily="2" charset="0"/>
              </a:rPr>
              <a:t>L'emploi proposé est aussi comparable que possible à l'emploi précédemment occupé, au besoin par la mise en œuvre de mesures telles que mutations, aménagements, adaptations ou transformations de postes existants ou aménagement du temps de travail.</a:t>
            </a:r>
          </a:p>
        </p:txBody>
      </p:sp>
    </p:spTree>
    <p:extLst>
      <p:ext uri="{BB962C8B-B14F-4D97-AF65-F5344CB8AC3E}">
        <p14:creationId xmlns:p14="http://schemas.microsoft.com/office/powerpoint/2010/main" val="9818480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1707146" y="273118"/>
            <a:ext cx="8830705" cy="954107"/>
          </a:xfrm>
          <a:prstGeom prst="rect">
            <a:avLst/>
          </a:prstGeom>
          <a:noFill/>
        </p:spPr>
        <p:txBody>
          <a:bodyPr wrap="square">
            <a:spAutoFit/>
          </a:bodyPr>
          <a:lstStyle/>
          <a:p>
            <a:pPr lvl="0" algn="ctr"/>
            <a:r>
              <a:rPr lang="fr-FR" sz="2800" b="1" dirty="0">
                <a:solidFill>
                  <a:schemeClr val="bg1"/>
                </a:solidFill>
                <a:latin typeface="Marianne" panose="02000000000000000000" pitchFamily="2" charset="0"/>
              </a:rPr>
              <a:t>Enjeu de remonter sur la prévention et d’aller vers </a:t>
            </a:r>
          </a:p>
          <a:p>
            <a:pPr lvl="0" algn="ctr"/>
            <a:r>
              <a:rPr lang="fr-FR" sz="2800" b="1" dirty="0">
                <a:solidFill>
                  <a:schemeClr val="bg1"/>
                </a:solidFill>
                <a:latin typeface="Marianne" panose="02000000000000000000" pitchFamily="2" charset="0"/>
              </a:rPr>
              <a:t>une approche collective</a:t>
            </a:r>
            <a:endParaRPr lang="fr-FR" sz="2800" b="1" dirty="0">
              <a:solidFill>
                <a:schemeClr val="bg1"/>
              </a:solidFill>
            </a:endParaRPr>
          </a:p>
        </p:txBody>
      </p:sp>
      <p:pic>
        <p:nvPicPr>
          <p:cNvPr id="4" name="Image 3">
            <a:extLst>
              <a:ext uri="{FF2B5EF4-FFF2-40B4-BE49-F238E27FC236}">
                <a16:creationId xmlns:a16="http://schemas.microsoft.com/office/drawing/2014/main" id="{8EF5FB15-35C5-6845-BFF8-9AD93A538735}"/>
              </a:ext>
            </a:extLst>
          </p:cNvPr>
          <p:cNvPicPr>
            <a:picLocks noChangeAspect="1"/>
          </p:cNvPicPr>
          <p:nvPr/>
        </p:nvPicPr>
        <p:blipFill>
          <a:blip r:embed="rId3"/>
          <a:stretch>
            <a:fillRect/>
          </a:stretch>
        </p:blipFill>
        <p:spPr>
          <a:xfrm>
            <a:off x="2137401" y="2124264"/>
            <a:ext cx="8482552" cy="4547680"/>
          </a:xfrm>
          <a:prstGeom prst="rect">
            <a:avLst/>
          </a:prstGeom>
        </p:spPr>
      </p:pic>
      <p:sp>
        <p:nvSpPr>
          <p:cNvPr id="7" name="ZoneTexte 6">
            <a:extLst>
              <a:ext uri="{FF2B5EF4-FFF2-40B4-BE49-F238E27FC236}">
                <a16:creationId xmlns:a16="http://schemas.microsoft.com/office/drawing/2014/main" id="{9FB9D216-8460-2D0B-90BE-CAC22D438353}"/>
              </a:ext>
            </a:extLst>
          </p:cNvPr>
          <p:cNvSpPr txBox="1"/>
          <p:nvPr/>
        </p:nvSpPr>
        <p:spPr>
          <a:xfrm>
            <a:off x="619174" y="6299830"/>
            <a:ext cx="1274708" cy="276999"/>
          </a:xfrm>
          <a:prstGeom prst="rect">
            <a:avLst/>
          </a:prstGeom>
          <a:noFill/>
        </p:spPr>
        <p:txBody>
          <a:bodyPr wrap="none" rtlCol="0">
            <a:spAutoFit/>
          </a:bodyPr>
          <a:lstStyle/>
          <a:p>
            <a:r>
              <a:rPr lang="fr-FR" sz="1200" dirty="0">
                <a:latin typeface="Marianne" panose="02000000000000000000" pitchFamily="2" charset="0"/>
              </a:rPr>
              <a:t>Source : </a:t>
            </a:r>
            <a:r>
              <a:rPr lang="fr-FR" sz="1200" dirty="0" err="1">
                <a:latin typeface="Marianne" panose="02000000000000000000" pitchFamily="2" charset="0"/>
              </a:rPr>
              <a:t>Anact</a:t>
            </a:r>
            <a:endParaRPr lang="fr-FR" sz="1200" dirty="0">
              <a:latin typeface="Marianne" panose="02000000000000000000" pitchFamily="2" charset="0"/>
            </a:endParaRPr>
          </a:p>
        </p:txBody>
      </p:sp>
    </p:spTree>
    <p:extLst>
      <p:ext uri="{BB962C8B-B14F-4D97-AF65-F5344CB8AC3E}">
        <p14:creationId xmlns:p14="http://schemas.microsoft.com/office/powerpoint/2010/main" val="1587912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615706" y="267103"/>
            <a:ext cx="7438889" cy="954107"/>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Un cadre réglementaire en matière de santé, sécurité et conditions de travail</a:t>
            </a:r>
            <a:endParaRPr lang="fr-FR" sz="2800" dirty="0">
              <a:solidFill>
                <a:schemeClr val="bg1"/>
              </a:solidFill>
            </a:endParaRPr>
          </a:p>
        </p:txBody>
      </p:sp>
      <p:sp>
        <p:nvSpPr>
          <p:cNvPr id="2" name="Rectangle 3">
            <a:extLst>
              <a:ext uri="{FF2B5EF4-FFF2-40B4-BE49-F238E27FC236}">
                <a16:creationId xmlns:a16="http://schemas.microsoft.com/office/drawing/2014/main" id="{777655C1-C87A-2A5A-3AF5-8CC550197F61}"/>
              </a:ext>
            </a:extLst>
          </p:cNvPr>
          <p:cNvSpPr>
            <a:spLocks noGrp="1" noChangeArrowheads="1"/>
          </p:cNvSpPr>
          <p:nvPr>
            <p:ph idx="1"/>
          </p:nvPr>
        </p:nvSpPr>
        <p:spPr>
          <a:xfrm>
            <a:off x="2053883" y="1885070"/>
            <a:ext cx="9863297" cy="4972929"/>
          </a:xfrm>
        </p:spPr>
        <p:txBody>
          <a:bodyPr>
            <a:normAutofit lnSpcReduction="10000"/>
          </a:bodyPr>
          <a:lstStyle/>
          <a:p>
            <a:pPr marL="0" indent="0" algn="ctr">
              <a:spcBef>
                <a:spcPct val="0"/>
              </a:spcBef>
              <a:buNone/>
            </a:pPr>
            <a:r>
              <a:rPr lang="fr-FR" sz="2600" b="1" dirty="0">
                <a:solidFill>
                  <a:srgbClr val="65AECC"/>
                </a:solidFill>
                <a:latin typeface="Marianne" panose="02000000000000000000" pitchFamily="2" charset="0"/>
              </a:rPr>
              <a:t>Obligations de l</a:t>
            </a:r>
            <a:r>
              <a:rPr lang="ja-JP" altLang="fr-FR" sz="2600" b="1" dirty="0">
                <a:solidFill>
                  <a:srgbClr val="65AECC"/>
                </a:solidFill>
                <a:latin typeface="Marianne" panose="02000000000000000000" pitchFamily="2" charset="0"/>
              </a:rPr>
              <a:t>’</a:t>
            </a:r>
            <a:r>
              <a:rPr lang="fr-FR" altLang="ja-JP" sz="2600" b="1" dirty="0">
                <a:solidFill>
                  <a:srgbClr val="65AECC"/>
                </a:solidFill>
                <a:latin typeface="Marianne" panose="02000000000000000000" pitchFamily="2" charset="0"/>
              </a:rPr>
              <a:t>employeur</a:t>
            </a:r>
          </a:p>
          <a:p>
            <a:pPr marL="0" indent="0" algn="ctr">
              <a:spcBef>
                <a:spcPct val="0"/>
              </a:spcBef>
              <a:buNone/>
            </a:pPr>
            <a:endParaRPr lang="fr-FR" altLang="ja-JP" sz="1200" b="1" dirty="0">
              <a:solidFill>
                <a:srgbClr val="65AECC"/>
              </a:solidFill>
              <a:latin typeface="Marianne" panose="02000000000000000000" pitchFamily="2" charset="0"/>
            </a:endParaRPr>
          </a:p>
          <a:p>
            <a:pPr marL="0" indent="0" algn="ctr">
              <a:spcBef>
                <a:spcPct val="0"/>
              </a:spcBef>
              <a:buNone/>
            </a:pPr>
            <a:r>
              <a:rPr lang="fr-FR" sz="2000" dirty="0">
                <a:solidFill>
                  <a:srgbClr val="65AECC"/>
                </a:solidFill>
                <a:latin typeface="Marianne" panose="02000000000000000000" pitchFamily="2" charset="0"/>
              </a:rPr>
              <a:t>Article L 4121-1 du Code du Travail</a:t>
            </a:r>
          </a:p>
          <a:p>
            <a:pPr marL="0" indent="0" algn="ctr">
              <a:spcBef>
                <a:spcPct val="0"/>
              </a:spcBef>
              <a:buNone/>
            </a:pPr>
            <a:endParaRPr lang="fr-FR" sz="2600" dirty="0">
              <a:solidFill>
                <a:srgbClr val="65AECC"/>
              </a:solidFill>
              <a:latin typeface="Marianne" panose="02000000000000000000" pitchFamily="2" charset="0"/>
            </a:endParaRPr>
          </a:p>
          <a:p>
            <a:pPr marL="0" indent="0" algn="just">
              <a:buNone/>
            </a:pPr>
            <a:r>
              <a:rPr lang="fr-FR" sz="2000" dirty="0">
                <a:solidFill>
                  <a:srgbClr val="65AECC"/>
                </a:solidFill>
                <a:latin typeface="Marianne" panose="02000000000000000000" pitchFamily="2" charset="0"/>
              </a:rPr>
              <a:t>L'employeur prend les mesures nécessaires pour assurer la sécurité et protéger la santé physique et mentale des travailleurs.</a:t>
            </a:r>
          </a:p>
          <a:p>
            <a:pPr marL="0" indent="0" algn="just">
              <a:buNone/>
            </a:pPr>
            <a:r>
              <a:rPr lang="fr-FR" sz="2000" dirty="0">
                <a:solidFill>
                  <a:srgbClr val="65AECC"/>
                </a:solidFill>
                <a:latin typeface="Marianne" panose="02000000000000000000" pitchFamily="2" charset="0"/>
              </a:rPr>
              <a:t>Ces mesures comprennent :</a:t>
            </a:r>
          </a:p>
          <a:p>
            <a:pPr marL="342900" indent="-342900" algn="just">
              <a:buFont typeface="Calibri" panose="020F0502020204030204" pitchFamily="34" charset="0"/>
              <a:buChar char="-"/>
            </a:pPr>
            <a:endParaRPr lang="fr-FR" sz="1200" dirty="0">
              <a:solidFill>
                <a:srgbClr val="65AECC"/>
              </a:solidFill>
              <a:latin typeface="Marianne" panose="02000000000000000000" pitchFamily="2" charset="0"/>
            </a:endParaRPr>
          </a:p>
          <a:p>
            <a:pPr marL="457200" indent="-457200" algn="just">
              <a:buClr>
                <a:srgbClr val="558ED5"/>
              </a:buClr>
              <a:buFont typeface="+mj-lt"/>
              <a:buAutoNum type="arabicPeriod"/>
            </a:pPr>
            <a:r>
              <a:rPr lang="fr-FR" sz="2000" dirty="0">
                <a:solidFill>
                  <a:srgbClr val="65AECC"/>
                </a:solidFill>
                <a:latin typeface="Marianne" panose="02000000000000000000" pitchFamily="2" charset="0"/>
              </a:rPr>
              <a:t>Des actions de prévention des risques professionnels ;</a:t>
            </a:r>
          </a:p>
          <a:p>
            <a:pPr marL="342900" indent="-342900" algn="just">
              <a:buClr>
                <a:srgbClr val="558ED5"/>
              </a:buClr>
              <a:buFont typeface="Calibri" panose="020F0502020204030204" pitchFamily="34" charset="0"/>
              <a:buAutoNum type="arabicPeriod"/>
            </a:pPr>
            <a:r>
              <a:rPr lang="fr-FR" sz="2000" dirty="0">
                <a:solidFill>
                  <a:srgbClr val="65AECC"/>
                </a:solidFill>
                <a:latin typeface="Marianne" panose="02000000000000000000" pitchFamily="2" charset="0"/>
              </a:rPr>
              <a:t> Des actions d'information et de formation ;</a:t>
            </a:r>
          </a:p>
          <a:p>
            <a:pPr marL="342900" indent="-342900" algn="just">
              <a:buClr>
                <a:srgbClr val="558ED5"/>
              </a:buClr>
              <a:buFont typeface="Calibri" panose="020F0502020204030204" pitchFamily="34" charset="0"/>
              <a:buAutoNum type="arabicPeriod"/>
            </a:pPr>
            <a:r>
              <a:rPr lang="fr-FR" sz="2000" dirty="0">
                <a:solidFill>
                  <a:srgbClr val="65AECC"/>
                </a:solidFill>
                <a:latin typeface="Marianne" panose="02000000000000000000" pitchFamily="2" charset="0"/>
              </a:rPr>
              <a:t> La mise en place d'une organisation et de moyens adaptés. </a:t>
            </a:r>
          </a:p>
          <a:p>
            <a:pPr marL="342900" indent="-342900" algn="just">
              <a:buFont typeface="Calibri" panose="020F0502020204030204" pitchFamily="34" charset="0"/>
              <a:buAutoNum type="arabicPeriod"/>
            </a:pPr>
            <a:endParaRPr lang="fr-FR" sz="1400" dirty="0">
              <a:solidFill>
                <a:srgbClr val="65AECC"/>
              </a:solidFill>
              <a:latin typeface="Marianne" panose="02000000000000000000" pitchFamily="2" charset="0"/>
            </a:endParaRPr>
          </a:p>
          <a:p>
            <a:pPr marL="0" indent="0" algn="just">
              <a:buNone/>
            </a:pPr>
            <a:r>
              <a:rPr lang="fr-FR" sz="2000" dirty="0">
                <a:solidFill>
                  <a:srgbClr val="65AECC"/>
                </a:solidFill>
                <a:latin typeface="Marianne" panose="02000000000000000000" pitchFamily="2" charset="0"/>
              </a:rPr>
              <a:t>L'employeur veille à l'adaptation de ces mesures pour tenir compte du changement des circonstances et tendre à l'amélioration des situations existantes.</a:t>
            </a:r>
          </a:p>
        </p:txBody>
      </p:sp>
    </p:spTree>
    <p:extLst>
      <p:ext uri="{BB962C8B-B14F-4D97-AF65-F5344CB8AC3E}">
        <p14:creationId xmlns:p14="http://schemas.microsoft.com/office/powerpoint/2010/main" val="21820057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ext Box 5"/>
          <p:cNvSpPr txBox="1">
            <a:spLocks noChangeArrowheads="1"/>
          </p:cNvSpPr>
          <p:nvPr/>
        </p:nvSpPr>
        <p:spPr bwMode="auto">
          <a:xfrm>
            <a:off x="2575575" y="2768779"/>
            <a:ext cx="8778225" cy="37240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spcBef>
                <a:spcPct val="10000"/>
              </a:spcBef>
              <a:buFont typeface="+mj-lt"/>
              <a:buAutoNum type="arabicPeriod"/>
            </a:pPr>
            <a:r>
              <a:rPr lang="fr-FR" sz="2000" dirty="0">
                <a:solidFill>
                  <a:srgbClr val="65AECC"/>
                </a:solidFill>
                <a:latin typeface="Marianne" panose="02000000000000000000" pitchFamily="2" charset="0"/>
                <a:ea typeface="+mn-ea"/>
                <a:cs typeface="+mn-cs"/>
              </a:rPr>
              <a:t>Éviter les risques</a:t>
            </a:r>
          </a:p>
          <a:p>
            <a:pPr marL="342900" indent="-342900" algn="just" eaLnBrk="1" hangingPunct="1">
              <a:spcBef>
                <a:spcPct val="10000"/>
              </a:spcBef>
              <a:buFont typeface="Calibri" panose="020F0502020204030204" pitchFamily="34" charset="0"/>
              <a:buAutoNum type="arabicPeriod"/>
            </a:pPr>
            <a:r>
              <a:rPr lang="fr-FR" sz="2000" dirty="0">
                <a:solidFill>
                  <a:srgbClr val="65AECC"/>
                </a:solidFill>
                <a:latin typeface="Marianne" panose="02000000000000000000" pitchFamily="2" charset="0"/>
                <a:ea typeface="+mn-ea"/>
                <a:cs typeface="+mn-cs"/>
              </a:rPr>
              <a:t> Évaluer les risques qui ne peuvent être évités</a:t>
            </a:r>
          </a:p>
          <a:p>
            <a:pPr marL="342900" indent="-342900" algn="just" eaLnBrk="1" hangingPunct="1">
              <a:spcBef>
                <a:spcPct val="10000"/>
              </a:spcBef>
              <a:buFont typeface="Calibri" panose="020F0502020204030204" pitchFamily="34" charset="0"/>
              <a:buAutoNum type="arabicPeriod"/>
            </a:pPr>
            <a:r>
              <a:rPr lang="fr-FR" sz="2000" dirty="0">
                <a:solidFill>
                  <a:srgbClr val="65AECC"/>
                </a:solidFill>
                <a:latin typeface="Marianne" panose="02000000000000000000" pitchFamily="2" charset="0"/>
                <a:ea typeface="+mn-ea"/>
                <a:cs typeface="+mn-cs"/>
              </a:rPr>
              <a:t> Combattre les risques à la source</a:t>
            </a:r>
          </a:p>
          <a:p>
            <a:pPr marL="342900" indent="-342900" algn="just" eaLnBrk="1" hangingPunct="1">
              <a:spcBef>
                <a:spcPct val="10000"/>
              </a:spcBef>
              <a:buFont typeface="Calibri" panose="020F0502020204030204" pitchFamily="34" charset="0"/>
              <a:buAutoNum type="arabicPeriod"/>
            </a:pPr>
            <a:r>
              <a:rPr lang="fr-FR" sz="2000" dirty="0">
                <a:solidFill>
                  <a:srgbClr val="65AECC"/>
                </a:solidFill>
                <a:latin typeface="Marianne" panose="02000000000000000000" pitchFamily="2" charset="0"/>
                <a:ea typeface="+mn-ea"/>
                <a:cs typeface="+mn-cs"/>
              </a:rPr>
              <a:t> Adapter le travail à l</a:t>
            </a:r>
            <a:r>
              <a:rPr lang="ja-JP" altLang="fr-FR" sz="2000" dirty="0">
                <a:solidFill>
                  <a:srgbClr val="65AECC"/>
                </a:solidFill>
                <a:latin typeface="Marianne" panose="02000000000000000000" pitchFamily="2" charset="0"/>
                <a:ea typeface="+mn-ea"/>
                <a:cs typeface="+mn-cs"/>
              </a:rPr>
              <a:t>’</a:t>
            </a:r>
            <a:r>
              <a:rPr lang="fr-FR" altLang="ja-JP" sz="2000" dirty="0">
                <a:solidFill>
                  <a:srgbClr val="65AECC"/>
                </a:solidFill>
                <a:latin typeface="Marianne" panose="02000000000000000000" pitchFamily="2" charset="0"/>
                <a:ea typeface="+mn-ea"/>
                <a:cs typeface="+mn-cs"/>
              </a:rPr>
              <a:t>homme</a:t>
            </a:r>
          </a:p>
          <a:p>
            <a:pPr marL="342900" indent="-342900" algn="just" eaLnBrk="1" hangingPunct="1">
              <a:spcBef>
                <a:spcPct val="10000"/>
              </a:spcBef>
              <a:buFont typeface="Calibri" panose="020F0502020204030204" pitchFamily="34" charset="0"/>
              <a:buAutoNum type="arabicPeriod"/>
            </a:pPr>
            <a:r>
              <a:rPr lang="fr-FR" sz="2000" dirty="0">
                <a:solidFill>
                  <a:srgbClr val="65AECC"/>
                </a:solidFill>
                <a:latin typeface="Marianne" panose="02000000000000000000" pitchFamily="2" charset="0"/>
                <a:ea typeface="+mn-ea"/>
                <a:cs typeface="+mn-cs"/>
              </a:rPr>
              <a:t> Tenir compte de l</a:t>
            </a:r>
            <a:r>
              <a:rPr lang="ja-JP" altLang="fr-FR" sz="2000" dirty="0">
                <a:solidFill>
                  <a:srgbClr val="65AECC"/>
                </a:solidFill>
                <a:latin typeface="Marianne" panose="02000000000000000000" pitchFamily="2" charset="0"/>
                <a:ea typeface="+mn-ea"/>
                <a:cs typeface="+mn-cs"/>
              </a:rPr>
              <a:t>’</a:t>
            </a:r>
            <a:r>
              <a:rPr lang="fr-FR" altLang="ja-JP" sz="2000" dirty="0">
                <a:solidFill>
                  <a:srgbClr val="65AECC"/>
                </a:solidFill>
                <a:latin typeface="Marianne" panose="02000000000000000000" pitchFamily="2" charset="0"/>
                <a:ea typeface="+mn-ea"/>
                <a:cs typeface="+mn-cs"/>
              </a:rPr>
              <a:t>état d</a:t>
            </a:r>
            <a:r>
              <a:rPr lang="ja-JP" altLang="fr-FR" sz="2000" dirty="0">
                <a:solidFill>
                  <a:srgbClr val="65AECC"/>
                </a:solidFill>
                <a:latin typeface="Marianne" panose="02000000000000000000" pitchFamily="2" charset="0"/>
                <a:ea typeface="+mn-ea"/>
                <a:cs typeface="+mn-cs"/>
              </a:rPr>
              <a:t>’</a:t>
            </a:r>
            <a:r>
              <a:rPr lang="fr-FR" altLang="ja-JP" sz="2000" dirty="0">
                <a:solidFill>
                  <a:srgbClr val="65AECC"/>
                </a:solidFill>
                <a:latin typeface="Marianne" panose="02000000000000000000" pitchFamily="2" charset="0"/>
                <a:ea typeface="+mn-ea"/>
                <a:cs typeface="+mn-cs"/>
              </a:rPr>
              <a:t>évolution de la technique</a:t>
            </a:r>
          </a:p>
          <a:p>
            <a:pPr marL="342900" indent="-342900" algn="just" eaLnBrk="1" hangingPunct="1">
              <a:spcBef>
                <a:spcPct val="10000"/>
              </a:spcBef>
              <a:buFont typeface="Calibri" panose="020F0502020204030204" pitchFamily="34" charset="0"/>
              <a:buAutoNum type="arabicPeriod"/>
            </a:pPr>
            <a:r>
              <a:rPr lang="fr-FR" sz="2000" dirty="0">
                <a:solidFill>
                  <a:srgbClr val="65AECC"/>
                </a:solidFill>
                <a:latin typeface="Marianne" panose="02000000000000000000" pitchFamily="2" charset="0"/>
                <a:ea typeface="+mn-ea"/>
                <a:cs typeface="+mn-cs"/>
              </a:rPr>
              <a:t> Remplacer ce qui est dangereux par ce qui ne l</a:t>
            </a:r>
            <a:r>
              <a:rPr lang="ja-JP" altLang="fr-FR" sz="2000" dirty="0">
                <a:solidFill>
                  <a:srgbClr val="65AECC"/>
                </a:solidFill>
                <a:latin typeface="Marianne" panose="02000000000000000000" pitchFamily="2" charset="0"/>
                <a:ea typeface="+mn-ea"/>
                <a:cs typeface="+mn-cs"/>
              </a:rPr>
              <a:t>’</a:t>
            </a:r>
            <a:r>
              <a:rPr lang="fr-FR" altLang="ja-JP" sz="2000" dirty="0">
                <a:solidFill>
                  <a:srgbClr val="65AECC"/>
                </a:solidFill>
                <a:latin typeface="Marianne" panose="02000000000000000000" pitchFamily="2" charset="0"/>
                <a:ea typeface="+mn-ea"/>
                <a:cs typeface="+mn-cs"/>
              </a:rPr>
              <a:t>est pas</a:t>
            </a:r>
          </a:p>
          <a:p>
            <a:pPr marL="342900" indent="-342900" algn="just" eaLnBrk="1" hangingPunct="1">
              <a:spcBef>
                <a:spcPct val="10000"/>
              </a:spcBef>
              <a:buFont typeface="Calibri" panose="020F0502020204030204" pitchFamily="34" charset="0"/>
              <a:buAutoNum type="arabicPeriod"/>
            </a:pPr>
            <a:r>
              <a:rPr lang="fr-FR" sz="2000" dirty="0">
                <a:solidFill>
                  <a:srgbClr val="65AECC"/>
                </a:solidFill>
                <a:latin typeface="Marianne" panose="02000000000000000000" pitchFamily="2" charset="0"/>
                <a:ea typeface="+mn-ea"/>
                <a:cs typeface="+mn-cs"/>
              </a:rPr>
              <a:t> Planifier la prévention en y intégrant la technique, l</a:t>
            </a:r>
            <a:r>
              <a:rPr lang="ja-JP" altLang="fr-FR" sz="2000" dirty="0">
                <a:solidFill>
                  <a:srgbClr val="65AECC"/>
                </a:solidFill>
                <a:latin typeface="Marianne" panose="02000000000000000000" pitchFamily="2" charset="0"/>
                <a:ea typeface="+mn-ea"/>
                <a:cs typeface="+mn-cs"/>
              </a:rPr>
              <a:t>’</a:t>
            </a:r>
            <a:r>
              <a:rPr lang="fr-FR" altLang="ja-JP" sz="2000" dirty="0">
                <a:solidFill>
                  <a:srgbClr val="65AECC"/>
                </a:solidFill>
                <a:latin typeface="Marianne" panose="02000000000000000000" pitchFamily="2" charset="0"/>
                <a:ea typeface="+mn-ea"/>
                <a:cs typeface="+mn-cs"/>
              </a:rPr>
              <a:t>organisation du travail, les relations sociales et l</a:t>
            </a:r>
            <a:r>
              <a:rPr lang="ja-JP" altLang="fr-FR" sz="2000" dirty="0">
                <a:solidFill>
                  <a:srgbClr val="65AECC"/>
                </a:solidFill>
                <a:latin typeface="Marianne" panose="02000000000000000000" pitchFamily="2" charset="0"/>
                <a:ea typeface="+mn-ea"/>
                <a:cs typeface="+mn-cs"/>
              </a:rPr>
              <a:t>’</a:t>
            </a:r>
            <a:r>
              <a:rPr lang="fr-FR" altLang="ja-JP" sz="2000" dirty="0">
                <a:solidFill>
                  <a:srgbClr val="65AECC"/>
                </a:solidFill>
                <a:latin typeface="Marianne" panose="02000000000000000000" pitchFamily="2" charset="0"/>
                <a:ea typeface="+mn-ea"/>
                <a:cs typeface="+mn-cs"/>
              </a:rPr>
              <a:t>influence des facteurs ambiants</a:t>
            </a:r>
          </a:p>
          <a:p>
            <a:pPr marL="342900" indent="-342900" algn="just" eaLnBrk="1" hangingPunct="1">
              <a:spcBef>
                <a:spcPct val="10000"/>
              </a:spcBef>
              <a:buFont typeface="Calibri" panose="020F0502020204030204" pitchFamily="34" charset="0"/>
              <a:buAutoNum type="arabicPeriod"/>
            </a:pPr>
            <a:r>
              <a:rPr lang="fr-FR" sz="2000" dirty="0">
                <a:solidFill>
                  <a:srgbClr val="65AECC"/>
                </a:solidFill>
                <a:latin typeface="Marianne" panose="02000000000000000000" pitchFamily="2" charset="0"/>
                <a:ea typeface="+mn-ea"/>
                <a:cs typeface="+mn-cs"/>
              </a:rPr>
              <a:t> Prendre des mesures de protections collectives en leur donnant la priorité sur les mesures de protection individuelles</a:t>
            </a:r>
          </a:p>
          <a:p>
            <a:pPr marL="342900" indent="-342900" algn="just" eaLnBrk="1" hangingPunct="1">
              <a:spcBef>
                <a:spcPct val="10000"/>
              </a:spcBef>
              <a:buFont typeface="Calibri" panose="020F0502020204030204" pitchFamily="34" charset="0"/>
              <a:buAutoNum type="arabicPeriod"/>
            </a:pPr>
            <a:r>
              <a:rPr lang="fr-FR" sz="2000" dirty="0">
                <a:solidFill>
                  <a:srgbClr val="65AECC"/>
                </a:solidFill>
                <a:latin typeface="Marianne" panose="02000000000000000000" pitchFamily="2" charset="0"/>
                <a:ea typeface="+mn-ea"/>
                <a:cs typeface="+mn-cs"/>
              </a:rPr>
              <a:t> Donner les instructions appropriées aux travailleurs</a:t>
            </a:r>
          </a:p>
        </p:txBody>
      </p:sp>
      <p:sp>
        <p:nvSpPr>
          <p:cNvPr id="74754" name="Text Box 6"/>
          <p:cNvSpPr txBox="1">
            <a:spLocks noChangeArrowheads="1"/>
          </p:cNvSpPr>
          <p:nvPr/>
        </p:nvSpPr>
        <p:spPr bwMode="auto">
          <a:xfrm>
            <a:off x="2379851" y="2029678"/>
            <a:ext cx="721062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spcBef>
                <a:spcPct val="10000"/>
              </a:spcBef>
            </a:pPr>
            <a:r>
              <a:rPr lang="fr-FR" b="1" dirty="0">
                <a:solidFill>
                  <a:srgbClr val="65AECC"/>
                </a:solidFill>
                <a:latin typeface="Marianne" panose="02000000000000000000" pitchFamily="2" charset="0"/>
                <a:ea typeface="+mn-ea"/>
                <a:cs typeface="+mn-cs"/>
              </a:rPr>
              <a:t>1991 - 9 principes fondamentaux de prévention</a:t>
            </a:r>
          </a:p>
        </p:txBody>
      </p:sp>
      <p:sp>
        <p:nvSpPr>
          <p:cNvPr id="5" name="ZoneTexte 4">
            <a:extLst>
              <a:ext uri="{FF2B5EF4-FFF2-40B4-BE49-F238E27FC236}">
                <a16:creationId xmlns:a16="http://schemas.microsoft.com/office/drawing/2014/main" id="{5B901DDF-824A-B292-983A-3F1A4A43BAE5}"/>
              </a:ext>
            </a:extLst>
          </p:cNvPr>
          <p:cNvSpPr txBox="1"/>
          <p:nvPr/>
        </p:nvSpPr>
        <p:spPr>
          <a:xfrm>
            <a:off x="2376555" y="365577"/>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logique de la santé au travail</a:t>
            </a:r>
            <a:endParaRPr lang="fr-FR" sz="2800" dirty="0">
              <a:solidFill>
                <a:schemeClr val="bg1"/>
              </a:solidFill>
            </a:endParaRPr>
          </a:p>
        </p:txBody>
      </p:sp>
    </p:spTree>
    <p:extLst>
      <p:ext uri="{BB962C8B-B14F-4D97-AF65-F5344CB8AC3E}">
        <p14:creationId xmlns:p14="http://schemas.microsoft.com/office/powerpoint/2010/main" val="36311308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5B901DDF-824A-B292-983A-3F1A4A43BAE5}"/>
              </a:ext>
            </a:extLst>
          </p:cNvPr>
          <p:cNvSpPr txBox="1"/>
          <p:nvPr/>
        </p:nvSpPr>
        <p:spPr>
          <a:xfrm>
            <a:off x="435213" y="210832"/>
            <a:ext cx="5660787" cy="954107"/>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démarche pour agir en matière de PDUP</a:t>
            </a:r>
            <a:endParaRPr lang="fr-FR" sz="2800" dirty="0">
              <a:solidFill>
                <a:schemeClr val="bg1"/>
              </a:solidFill>
            </a:endParaRPr>
          </a:p>
        </p:txBody>
      </p:sp>
      <p:pic>
        <p:nvPicPr>
          <p:cNvPr id="6" name="Image 5">
            <a:extLst>
              <a:ext uri="{FF2B5EF4-FFF2-40B4-BE49-F238E27FC236}">
                <a16:creationId xmlns:a16="http://schemas.microsoft.com/office/drawing/2014/main" id="{108F2660-7DE5-F261-C272-68D54CD4F7F9}"/>
              </a:ext>
            </a:extLst>
          </p:cNvPr>
          <p:cNvPicPr>
            <a:picLocks noChangeAspect="1"/>
          </p:cNvPicPr>
          <p:nvPr/>
        </p:nvPicPr>
        <p:blipFill>
          <a:blip r:embed="rId3"/>
          <a:stretch>
            <a:fillRect/>
          </a:stretch>
        </p:blipFill>
        <p:spPr>
          <a:xfrm>
            <a:off x="6512899" y="0"/>
            <a:ext cx="5676385" cy="6858000"/>
          </a:xfrm>
          <a:prstGeom prst="rect">
            <a:avLst/>
          </a:prstGeom>
        </p:spPr>
      </p:pic>
      <p:graphicFrame>
        <p:nvGraphicFramePr>
          <p:cNvPr id="7" name="Diagramme 6">
            <a:extLst>
              <a:ext uri="{FF2B5EF4-FFF2-40B4-BE49-F238E27FC236}">
                <a16:creationId xmlns:a16="http://schemas.microsoft.com/office/drawing/2014/main" id="{02567A45-87EC-68E8-41CC-531A1B77BAC1}"/>
              </a:ext>
            </a:extLst>
          </p:cNvPr>
          <p:cNvGraphicFramePr/>
          <p:nvPr>
            <p:extLst>
              <p:ext uri="{D42A27DB-BD31-4B8C-83A1-F6EECF244321}">
                <p14:modId xmlns:p14="http://schemas.microsoft.com/office/powerpoint/2010/main" val="3265404830"/>
              </p:ext>
            </p:extLst>
          </p:nvPr>
        </p:nvGraphicFramePr>
        <p:xfrm>
          <a:off x="2032000" y="2194559"/>
          <a:ext cx="4480899" cy="34092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9576383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PDUP : un objet du dialogue social</a:t>
            </a:r>
            <a:endParaRPr lang="fr-FR" sz="2800" dirty="0">
              <a:solidFill>
                <a:schemeClr val="bg1"/>
              </a:solidFill>
            </a:endParaRPr>
          </a:p>
        </p:txBody>
      </p:sp>
      <p:graphicFrame>
        <p:nvGraphicFramePr>
          <p:cNvPr id="2" name="Diagramme 1">
            <a:extLst>
              <a:ext uri="{FF2B5EF4-FFF2-40B4-BE49-F238E27FC236}">
                <a16:creationId xmlns:a16="http://schemas.microsoft.com/office/drawing/2014/main" id="{AEEF44C1-5DD3-F561-3E62-A1436FFC5918}"/>
              </a:ext>
            </a:extLst>
          </p:cNvPr>
          <p:cNvGraphicFramePr/>
          <p:nvPr>
            <p:extLst>
              <p:ext uri="{D42A27DB-BD31-4B8C-83A1-F6EECF244321}">
                <p14:modId xmlns:p14="http://schemas.microsoft.com/office/powerpoint/2010/main" val="1247332806"/>
              </p:ext>
            </p:extLst>
          </p:nvPr>
        </p:nvGraphicFramePr>
        <p:xfrm>
          <a:off x="3541148" y="1270704"/>
          <a:ext cx="5419188"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0525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2531305" y="3133920"/>
            <a:ext cx="8588419" cy="1938992"/>
          </a:xfrm>
          <a:prstGeom prst="rect">
            <a:avLst/>
          </a:prstGeom>
          <a:noFill/>
        </p:spPr>
        <p:txBody>
          <a:bodyPr wrap="square" rtlCol="0">
            <a:spAutoFit/>
          </a:bodyPr>
          <a:lstStyle/>
          <a:p>
            <a:pPr marL="342900" lvl="0" indent="-342900" algn="just">
              <a:buFont typeface="Calibri" panose="020F0502020204030204" pitchFamily="34" charset="0"/>
              <a:buChar char="-"/>
            </a:pPr>
            <a:r>
              <a:rPr lang="fr-FR" sz="2400" dirty="0">
                <a:solidFill>
                  <a:schemeClr val="accent5"/>
                </a:solidFill>
                <a:latin typeface="Marianne" panose="02000000000000000000" pitchFamily="2" charset="0"/>
              </a:rPr>
              <a:t>Une idée ou un mot sur un post-it</a:t>
            </a:r>
          </a:p>
          <a:p>
            <a:pPr marL="342900" lvl="0" indent="-342900" algn="just">
              <a:buFont typeface="Calibri" panose="020F0502020204030204" pitchFamily="34" charset="0"/>
              <a:buChar char="-"/>
            </a:pPr>
            <a:endParaRPr lang="fr-FR" sz="2400" dirty="0">
              <a:solidFill>
                <a:schemeClr val="accent5"/>
              </a:solidFill>
              <a:latin typeface="Marianne" panose="02000000000000000000" pitchFamily="2" charset="0"/>
            </a:endParaRPr>
          </a:p>
          <a:p>
            <a:pPr marL="342900" lvl="0" indent="-342900" algn="just">
              <a:buFont typeface="Calibri" panose="020F0502020204030204" pitchFamily="34" charset="0"/>
              <a:buChar char="-"/>
            </a:pPr>
            <a:r>
              <a:rPr lang="fr-FR" sz="2400" dirty="0">
                <a:solidFill>
                  <a:schemeClr val="accent5"/>
                </a:solidFill>
                <a:latin typeface="Marianne" panose="02000000000000000000" pitchFamily="2" charset="0"/>
              </a:rPr>
              <a:t>Chacun vient poser son post-it sur une feuille de </a:t>
            </a:r>
            <a:r>
              <a:rPr lang="fr-FR" sz="2400" dirty="0" err="1">
                <a:solidFill>
                  <a:schemeClr val="accent5"/>
                </a:solidFill>
                <a:latin typeface="Marianne" panose="02000000000000000000" pitchFamily="2" charset="0"/>
              </a:rPr>
              <a:t>paper-board</a:t>
            </a:r>
            <a:endParaRPr lang="fr-FR" sz="2400" dirty="0">
              <a:solidFill>
                <a:schemeClr val="accent5"/>
              </a:solidFill>
              <a:latin typeface="Marianne" panose="02000000000000000000" pitchFamily="2" charset="0"/>
            </a:endParaRPr>
          </a:p>
          <a:p>
            <a:endParaRPr lang="fr-FR" sz="2400" dirty="0">
              <a:solidFill>
                <a:schemeClr val="accent5"/>
              </a:solidFill>
            </a:endParaRP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C’est quoi pour vous la PDP ?</a:t>
            </a:r>
            <a:endParaRPr lang="fr-FR" sz="2800" dirty="0">
              <a:solidFill>
                <a:schemeClr val="bg1"/>
              </a:solidFill>
            </a:endParaRPr>
          </a:p>
        </p:txBody>
      </p:sp>
    </p:spTree>
    <p:extLst>
      <p:ext uri="{BB962C8B-B14F-4D97-AF65-F5344CB8AC3E}">
        <p14:creationId xmlns:p14="http://schemas.microsoft.com/office/powerpoint/2010/main" val="7485041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PDUP : un objet du dialogue social</a:t>
            </a:r>
            <a:endParaRPr lang="fr-FR" sz="2800" dirty="0">
              <a:solidFill>
                <a:schemeClr val="bg1"/>
              </a:solidFill>
            </a:endParaRPr>
          </a:p>
        </p:txBody>
      </p:sp>
      <p:pic>
        <p:nvPicPr>
          <p:cNvPr id="3" name="Image 14">
            <a:extLst>
              <a:ext uri="{FF2B5EF4-FFF2-40B4-BE49-F238E27FC236}">
                <a16:creationId xmlns:a16="http://schemas.microsoft.com/office/drawing/2014/main" id="{049231C4-CF92-357E-0913-4143FE06BEB0}"/>
              </a:ext>
            </a:extLst>
          </p:cNvPr>
          <p:cNvPicPr>
            <a:picLocks noChangeAspect="1"/>
          </p:cNvPicPr>
          <p:nvPr/>
        </p:nvPicPr>
        <p:blipFill>
          <a:blip r:embed="rId3"/>
          <a:stretch>
            <a:fillRect/>
          </a:stretch>
        </p:blipFill>
        <p:spPr>
          <a:xfrm>
            <a:off x="6977575" y="2729187"/>
            <a:ext cx="5123778" cy="3847642"/>
          </a:xfrm>
          <a:prstGeom prst="rect">
            <a:avLst/>
          </a:prstGeom>
        </p:spPr>
      </p:pic>
      <p:sp>
        <p:nvSpPr>
          <p:cNvPr id="4" name="ZoneTexte 3">
            <a:extLst>
              <a:ext uri="{FF2B5EF4-FFF2-40B4-BE49-F238E27FC236}">
                <a16:creationId xmlns:a16="http://schemas.microsoft.com/office/drawing/2014/main" id="{AB0288C0-DEBD-9FCF-1686-F514D4248186}"/>
              </a:ext>
            </a:extLst>
          </p:cNvPr>
          <p:cNvSpPr txBox="1"/>
          <p:nvPr/>
        </p:nvSpPr>
        <p:spPr>
          <a:xfrm>
            <a:off x="6977575" y="2076334"/>
            <a:ext cx="4417254" cy="707886"/>
          </a:xfrm>
          <a:prstGeom prst="rect">
            <a:avLst/>
          </a:prstGeom>
          <a:noFill/>
        </p:spPr>
        <p:txBody>
          <a:bodyPr wrap="square" rtlCol="0">
            <a:spAutoFit/>
          </a:bodyPr>
          <a:lstStyle/>
          <a:p>
            <a:pPr lvl="0"/>
            <a:r>
              <a:rPr lang="fr-FR" sz="2000" dirty="0">
                <a:solidFill>
                  <a:srgbClr val="65AECC"/>
                </a:solidFill>
                <a:latin typeface="Marianne" panose="02000000000000000000" pitchFamily="2" charset="0"/>
              </a:rPr>
              <a:t>Peu d’accords sur les conditions de travail </a:t>
            </a:r>
            <a:r>
              <a:rPr lang="fr-FR" sz="1400" dirty="0">
                <a:solidFill>
                  <a:srgbClr val="65AECC"/>
                </a:solidFill>
                <a:latin typeface="Marianne" panose="02000000000000000000" pitchFamily="2" charset="0"/>
              </a:rPr>
              <a:t>(Bilan de la négociation – DGT (2022)</a:t>
            </a:r>
            <a:endParaRPr lang="fr-FR" sz="1200" dirty="0"/>
          </a:p>
        </p:txBody>
      </p:sp>
      <p:sp>
        <p:nvSpPr>
          <p:cNvPr id="5" name="Flèche vers le bas 4">
            <a:extLst>
              <a:ext uri="{FF2B5EF4-FFF2-40B4-BE49-F238E27FC236}">
                <a16:creationId xmlns:a16="http://schemas.microsoft.com/office/drawing/2014/main" id="{8EE7EC5A-88DC-4A7C-D734-67F8DF7E1939}"/>
              </a:ext>
            </a:extLst>
          </p:cNvPr>
          <p:cNvSpPr/>
          <p:nvPr/>
        </p:nvSpPr>
        <p:spPr>
          <a:xfrm>
            <a:off x="10549113" y="4033794"/>
            <a:ext cx="407963" cy="590843"/>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580E60-7395-80C2-AD45-8EA03DDAF4AF}"/>
              </a:ext>
            </a:extLst>
          </p:cNvPr>
          <p:cNvPicPr>
            <a:picLocks noChangeAspect="1"/>
          </p:cNvPicPr>
          <p:nvPr/>
        </p:nvPicPr>
        <p:blipFill>
          <a:blip r:embed="rId4"/>
          <a:stretch>
            <a:fillRect/>
          </a:stretch>
        </p:blipFill>
        <p:spPr>
          <a:xfrm>
            <a:off x="368940" y="2672445"/>
            <a:ext cx="6430750" cy="3904384"/>
          </a:xfrm>
          <a:prstGeom prst="rect">
            <a:avLst/>
          </a:prstGeom>
        </p:spPr>
      </p:pic>
      <p:sp>
        <p:nvSpPr>
          <p:cNvPr id="8" name="ZoneTexte 7">
            <a:extLst>
              <a:ext uri="{FF2B5EF4-FFF2-40B4-BE49-F238E27FC236}">
                <a16:creationId xmlns:a16="http://schemas.microsoft.com/office/drawing/2014/main" id="{E8FFB111-9DFF-6E67-2B06-D60703344797}"/>
              </a:ext>
            </a:extLst>
          </p:cNvPr>
          <p:cNvSpPr txBox="1"/>
          <p:nvPr/>
        </p:nvSpPr>
        <p:spPr>
          <a:xfrm>
            <a:off x="1984432" y="1703757"/>
            <a:ext cx="4993143" cy="707886"/>
          </a:xfrm>
          <a:prstGeom prst="rect">
            <a:avLst/>
          </a:prstGeom>
          <a:noFill/>
        </p:spPr>
        <p:txBody>
          <a:bodyPr wrap="square" rtlCol="0">
            <a:spAutoFit/>
          </a:bodyPr>
          <a:lstStyle/>
          <a:p>
            <a:pPr lvl="0"/>
            <a:r>
              <a:rPr lang="fr-FR" sz="2000" dirty="0">
                <a:solidFill>
                  <a:srgbClr val="65AECC"/>
                </a:solidFill>
                <a:latin typeface="Marianne" panose="02000000000000000000" pitchFamily="2" charset="0"/>
              </a:rPr>
              <a:t>Le principal sujet abordé en réunion de CSE : les questions de SSCT</a:t>
            </a:r>
            <a:endParaRPr lang="fr-FR" sz="2000" dirty="0"/>
          </a:p>
        </p:txBody>
      </p:sp>
    </p:spTree>
    <p:extLst>
      <p:ext uri="{BB962C8B-B14F-4D97-AF65-F5344CB8AC3E}">
        <p14:creationId xmlns:p14="http://schemas.microsoft.com/office/powerpoint/2010/main" val="18494411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DE95DE4-4CE3-9A4A-9D33-BAD66B45D613}"/>
              </a:ext>
            </a:extLst>
          </p:cNvPr>
          <p:cNvSpPr>
            <a:spLocks noGrp="1"/>
          </p:cNvSpPr>
          <p:nvPr>
            <p:ph idx="1"/>
          </p:nvPr>
        </p:nvSpPr>
        <p:spPr>
          <a:xfrm>
            <a:off x="1764254" y="2096269"/>
            <a:ext cx="9265548" cy="4480560"/>
          </a:xfrm>
        </p:spPr>
        <p:txBody>
          <a:bodyPr>
            <a:noAutofit/>
          </a:bodyPr>
          <a:lstStyle/>
          <a:p>
            <a:pPr marL="0" indent="0">
              <a:buNone/>
            </a:pPr>
            <a:r>
              <a:rPr lang="fr-FR" sz="2000" b="1" dirty="0">
                <a:solidFill>
                  <a:srgbClr val="65AECC"/>
                </a:solidFill>
                <a:latin typeface="Marianne" panose="02000000000000000000" pitchFamily="2" charset="0"/>
              </a:rPr>
              <a:t>Le comité social et économique (CSE) est l'instance unique de représentation du personnel dans les entreprises de plus de 11 salariés. Elle est composée de l’employeur et d’une délégation élue du personnel.</a:t>
            </a:r>
          </a:p>
          <a:p>
            <a:pPr marL="0" indent="0">
              <a:buNone/>
            </a:pPr>
            <a:endParaRPr lang="fr-FR" sz="1600" dirty="0">
              <a:solidFill>
                <a:srgbClr val="65AECC"/>
              </a:solidFill>
              <a:latin typeface="Marianne" panose="02000000000000000000" pitchFamily="2" charset="0"/>
            </a:endParaRPr>
          </a:p>
          <a:p>
            <a:pPr marL="0" indent="0">
              <a:buNone/>
            </a:pPr>
            <a:r>
              <a:rPr lang="fr-FR" sz="1800" dirty="0">
                <a:solidFill>
                  <a:srgbClr val="65AECC"/>
                </a:solidFill>
                <a:latin typeface="Marianne" panose="02000000000000000000" pitchFamily="2" charset="0"/>
              </a:rPr>
              <a:t>Les membres du CSE sont élus par les salariés de l'entreprise pour une durée maximale de 4 ans. Ses compétences, sa composition et son fonctionnement varient selon la taille de l'entreprise.</a:t>
            </a:r>
          </a:p>
          <a:p>
            <a:pPr marL="0" indent="0">
              <a:buNone/>
            </a:pPr>
            <a:endParaRPr lang="fr-FR" sz="1600" dirty="0">
              <a:solidFill>
                <a:srgbClr val="65AECC"/>
              </a:solidFill>
              <a:latin typeface="Marianne" panose="02000000000000000000" pitchFamily="2" charset="0"/>
            </a:endParaRPr>
          </a:p>
          <a:p>
            <a:pPr marL="0" indent="0">
              <a:buNone/>
            </a:pPr>
            <a:r>
              <a:rPr lang="fr-FR" sz="2000" dirty="0">
                <a:solidFill>
                  <a:srgbClr val="65AECC"/>
                </a:solidFill>
                <a:latin typeface="Marianne" panose="02000000000000000000" pitchFamily="2" charset="0"/>
              </a:rPr>
              <a:t>Missions du CSE :</a:t>
            </a:r>
          </a:p>
          <a:p>
            <a:pPr>
              <a:buFont typeface="Wingdings" panose="05000000000000000000" pitchFamily="2" charset="2"/>
              <a:buChar char="ü"/>
            </a:pPr>
            <a:r>
              <a:rPr lang="fr-FR" sz="1800" dirty="0">
                <a:solidFill>
                  <a:srgbClr val="65AECC"/>
                </a:solidFill>
                <a:latin typeface="Marianne" panose="02000000000000000000" pitchFamily="2" charset="0"/>
              </a:rPr>
              <a:t>Présenter les réclamations collectives ou individuelles des salariés à l'employeur </a:t>
            </a:r>
          </a:p>
          <a:p>
            <a:pPr>
              <a:buFont typeface="Wingdings" panose="05000000000000000000" pitchFamily="2" charset="2"/>
              <a:buChar char="ü"/>
            </a:pPr>
            <a:r>
              <a:rPr lang="fr-FR" sz="1800" dirty="0">
                <a:solidFill>
                  <a:srgbClr val="65AECC"/>
                </a:solidFill>
                <a:latin typeface="Marianne" panose="02000000000000000000" pitchFamily="2" charset="0"/>
              </a:rPr>
              <a:t> Veiller à l'application de la réglementation du travail dans l'entreprise (droit d’alerte et possibilité de saisir l’inspection du travail) </a:t>
            </a:r>
          </a:p>
          <a:p>
            <a:pPr>
              <a:buFont typeface="Wingdings" panose="05000000000000000000" pitchFamily="2" charset="2"/>
              <a:buChar char="ü"/>
            </a:pPr>
            <a:r>
              <a:rPr lang="fr-FR" sz="1800" dirty="0">
                <a:solidFill>
                  <a:srgbClr val="65AECC"/>
                </a:solidFill>
                <a:latin typeface="Marianne" panose="02000000000000000000" pitchFamily="2" charset="0"/>
              </a:rPr>
              <a:t>Promouvoir l’amélioration de la santé, la sécurité et des conditions de travail (SSCT) dans l’entreprise et réaliser des enquêtes en matière d’accidents du travail ou de maladies professionnelles (compétence générale en la matière ) </a:t>
            </a:r>
          </a:p>
        </p:txBody>
      </p:sp>
      <p:sp>
        <p:nvSpPr>
          <p:cNvPr id="4" name="ZoneTexte 3">
            <a:extLst>
              <a:ext uri="{FF2B5EF4-FFF2-40B4-BE49-F238E27FC236}">
                <a16:creationId xmlns:a16="http://schemas.microsoft.com/office/drawing/2014/main" id="{2548FE43-551D-DC9B-115A-D71D695FD00D}"/>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Rôle et missions du CSE</a:t>
            </a:r>
            <a:endParaRPr lang="fr-FR" sz="2800" dirty="0">
              <a:solidFill>
                <a:schemeClr val="bg1"/>
              </a:solidFill>
            </a:endParaRPr>
          </a:p>
        </p:txBody>
      </p:sp>
    </p:spTree>
    <p:extLst>
      <p:ext uri="{BB962C8B-B14F-4D97-AF65-F5344CB8AC3E}">
        <p14:creationId xmlns:p14="http://schemas.microsoft.com/office/powerpoint/2010/main" val="1829219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2011680" y="2366353"/>
            <a:ext cx="9819249" cy="4278094"/>
          </a:xfrm>
          <a:prstGeom prst="rect">
            <a:avLst/>
          </a:prstGeom>
          <a:noFill/>
        </p:spPr>
        <p:txBody>
          <a:bodyPr wrap="square" rtlCol="0">
            <a:spAutoFit/>
          </a:bodyPr>
          <a:lstStyle/>
          <a:p>
            <a:pPr algn="just"/>
            <a:r>
              <a:rPr lang="fr-FR" sz="2400" b="1" dirty="0">
                <a:solidFill>
                  <a:srgbClr val="65AECC"/>
                </a:solidFill>
                <a:latin typeface="Marianne" panose="02000000000000000000" pitchFamily="2" charset="0"/>
              </a:rPr>
              <a:t>Dans les domaines de la santé, de la sécurité et des conditions de travail, le CSE est informé et consulté notamment sur :</a:t>
            </a:r>
          </a:p>
          <a:p>
            <a:pPr marL="342900" indent="-342900" algn="just">
              <a:buFont typeface="Calibri" panose="020F0502020204030204" pitchFamily="34" charset="0"/>
              <a:buChar char="-"/>
            </a:pPr>
            <a:endParaRPr lang="fr-FR" sz="2400" dirty="0">
              <a:solidFill>
                <a:srgbClr val="65AECC"/>
              </a:solidFill>
              <a:latin typeface="Marianne" panose="02000000000000000000" pitchFamily="2" charset="0"/>
            </a:endParaRPr>
          </a:p>
          <a:p>
            <a:pPr marL="800100" lvl="1" indent="-342900" algn="just">
              <a:buFont typeface="Wingdings" panose="05000000000000000000" pitchFamily="2" charset="2"/>
              <a:buChar char="§"/>
            </a:pPr>
            <a:r>
              <a:rPr lang="fr-FR" sz="2000" dirty="0">
                <a:solidFill>
                  <a:srgbClr val="65AECC"/>
                </a:solidFill>
                <a:latin typeface="Marianne" panose="02000000000000000000" pitchFamily="2" charset="0"/>
              </a:rPr>
              <a:t>Les conditions d’emploi, de travail, notamment la durée du travail, et la formation professionnelle ;</a:t>
            </a:r>
          </a:p>
          <a:p>
            <a:pPr marL="800100" lvl="1" indent="-342900" algn="just">
              <a:buFont typeface="Wingdings" panose="05000000000000000000" pitchFamily="2" charset="2"/>
              <a:buChar char="§"/>
            </a:pPr>
            <a:r>
              <a:rPr lang="fr-FR" sz="2000" dirty="0">
                <a:solidFill>
                  <a:srgbClr val="65AECC"/>
                </a:solidFill>
                <a:latin typeface="Marianne" panose="02000000000000000000" pitchFamily="2" charset="0"/>
              </a:rPr>
              <a:t>L’introduction de nouvelles technologies, tout aménagement important modifiant les conditions de santé et de sécurité ou les conditions de travail ;</a:t>
            </a:r>
          </a:p>
          <a:p>
            <a:pPr marL="800100" lvl="1" indent="-342900" algn="just">
              <a:buFont typeface="Wingdings" panose="05000000000000000000" pitchFamily="2" charset="2"/>
              <a:buChar char="§"/>
            </a:pPr>
            <a:r>
              <a:rPr lang="fr-FR" sz="2000" b="1" dirty="0">
                <a:solidFill>
                  <a:srgbClr val="65AECC"/>
                </a:solidFill>
                <a:latin typeface="Marianne" panose="02000000000000000000" pitchFamily="2" charset="0"/>
              </a:rPr>
              <a:t>Les mesures prises en vue de faciliter la mise, la remise ou le maintien au travail des accidentés du travail, des invalides de guerre, des invalides civils, des personnes atteintes de maladies chroniques évolutives et des travailleurs handicapés, notamment sur l’aménagement des postes de travail.</a:t>
            </a: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PDUP : les attributions du CSE</a:t>
            </a:r>
            <a:endParaRPr lang="fr-FR" sz="2800" dirty="0">
              <a:solidFill>
                <a:schemeClr val="bg1"/>
              </a:solidFill>
            </a:endParaRPr>
          </a:p>
        </p:txBody>
      </p:sp>
    </p:spTree>
    <p:extLst>
      <p:ext uri="{BB962C8B-B14F-4D97-AF65-F5344CB8AC3E}">
        <p14:creationId xmlns:p14="http://schemas.microsoft.com/office/powerpoint/2010/main" val="32722467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Les leviers pour agir sur la PDP</a:t>
            </a:r>
            <a:endParaRPr lang="fr-FR" sz="2800" dirty="0">
              <a:solidFill>
                <a:schemeClr val="bg1"/>
              </a:solidFill>
            </a:endParaRPr>
          </a:p>
        </p:txBody>
      </p:sp>
      <p:graphicFrame>
        <p:nvGraphicFramePr>
          <p:cNvPr id="3" name="Diagramme 2">
            <a:extLst>
              <a:ext uri="{FF2B5EF4-FFF2-40B4-BE49-F238E27FC236}">
                <a16:creationId xmlns:a16="http://schemas.microsoft.com/office/drawing/2014/main" id="{3A6E9B33-9294-CFB3-977A-DDA3510FCE56}"/>
              </a:ext>
            </a:extLst>
          </p:cNvPr>
          <p:cNvGraphicFramePr/>
          <p:nvPr>
            <p:extLst>
              <p:ext uri="{D42A27DB-BD31-4B8C-83A1-F6EECF244321}">
                <p14:modId xmlns:p14="http://schemas.microsoft.com/office/powerpoint/2010/main" val="2337247594"/>
              </p:ext>
            </p:extLst>
          </p:nvPr>
        </p:nvGraphicFramePr>
        <p:xfrm>
          <a:off x="829994" y="1604610"/>
          <a:ext cx="10227212" cy="52663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itre 11">
            <a:extLst>
              <a:ext uri="{FF2B5EF4-FFF2-40B4-BE49-F238E27FC236}">
                <a16:creationId xmlns:a16="http://schemas.microsoft.com/office/drawing/2014/main" id="{39FB311C-D0DC-A46C-05A7-3FD744BED78D}"/>
              </a:ext>
            </a:extLst>
          </p:cNvPr>
          <p:cNvSpPr txBox="1">
            <a:spLocks noGrp="1"/>
          </p:cNvSpPr>
          <p:nvPr>
            <p:ph type="title"/>
          </p:nvPr>
        </p:nvSpPr>
        <p:spPr>
          <a:xfrm>
            <a:off x="541606" y="142672"/>
            <a:ext cx="10515600" cy="1323439"/>
          </a:xfrm>
          <a:prstGeom prst="rect">
            <a:avLst/>
          </a:prstGeom>
          <a:noFill/>
        </p:spPr>
        <p:txBody>
          <a:bodyPr wrap="square">
            <a:spAutoFit/>
          </a:bodyPr>
          <a:lstStyle/>
          <a:p>
            <a:pPr marL="0" lvl="0" indent="0" algn="ctr" rtl="0">
              <a:lnSpc>
                <a:spcPct val="100000"/>
              </a:lnSpc>
              <a:spcBef>
                <a:spcPts val="0"/>
              </a:spcBef>
              <a:spcAft>
                <a:spcPts val="0"/>
              </a:spcAft>
              <a:buNone/>
            </a:pPr>
            <a:r>
              <a:rPr lang="fr" sz="4000" b="1" dirty="0">
                <a:solidFill>
                  <a:schemeClr val="accent1"/>
                </a:solidFill>
                <a:latin typeface="Marianne" panose="02000000000000000000" pitchFamily="2" charset="0"/>
                <a:ea typeface="League Gothic"/>
                <a:cs typeface="League Gothic"/>
                <a:sym typeface="League Gothic"/>
              </a:rPr>
              <a:t>Les leviers du dialogue social </a:t>
            </a:r>
            <a:br>
              <a:rPr lang="fr" sz="4000" b="1" dirty="0">
                <a:solidFill>
                  <a:schemeClr val="accent1"/>
                </a:solidFill>
                <a:latin typeface="Marianne" panose="02000000000000000000" pitchFamily="2" charset="0"/>
                <a:ea typeface="League Gothic"/>
                <a:cs typeface="League Gothic"/>
                <a:sym typeface="League Gothic"/>
              </a:rPr>
            </a:br>
            <a:r>
              <a:rPr lang="fr" sz="4000" b="1" dirty="0">
                <a:solidFill>
                  <a:schemeClr val="accent1"/>
                </a:solidFill>
                <a:latin typeface="Marianne" panose="02000000000000000000" pitchFamily="2" charset="0"/>
                <a:ea typeface="League Gothic"/>
                <a:cs typeface="League Gothic"/>
                <a:sym typeface="League Gothic"/>
              </a:rPr>
              <a:t>pour agir sur la PDUP</a:t>
            </a:r>
            <a:endParaRPr lang="fr-FR" sz="4000" dirty="0">
              <a:solidFill>
                <a:schemeClr val="accent1"/>
              </a:solidFill>
            </a:endParaRPr>
          </a:p>
        </p:txBody>
      </p:sp>
    </p:spTree>
    <p:extLst>
      <p:ext uri="{BB962C8B-B14F-4D97-AF65-F5344CB8AC3E}">
        <p14:creationId xmlns:p14="http://schemas.microsoft.com/office/powerpoint/2010/main" val="10204923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a:extLst>
              <a:ext uri="{FF2B5EF4-FFF2-40B4-BE49-F238E27FC236}">
                <a16:creationId xmlns:a16="http://schemas.microsoft.com/office/drawing/2014/main" id="{F876E62C-36EB-2207-AC06-E7E7A18865BF}"/>
              </a:ext>
            </a:extLst>
          </p:cNvPr>
          <p:cNvGraphicFramePr/>
          <p:nvPr>
            <p:extLst>
              <p:ext uri="{D42A27DB-BD31-4B8C-83A1-F6EECF244321}">
                <p14:modId xmlns:p14="http://schemas.microsoft.com/office/powerpoint/2010/main" val="2108747100"/>
              </p:ext>
            </p:extLst>
          </p:nvPr>
        </p:nvGraphicFramePr>
        <p:xfrm>
          <a:off x="269826" y="869113"/>
          <a:ext cx="11765964" cy="58860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re 11">
            <a:extLst>
              <a:ext uri="{FF2B5EF4-FFF2-40B4-BE49-F238E27FC236}">
                <a16:creationId xmlns:a16="http://schemas.microsoft.com/office/drawing/2014/main" id="{CF892498-59CB-2D15-A101-676ABC3ED206}"/>
              </a:ext>
            </a:extLst>
          </p:cNvPr>
          <p:cNvSpPr txBox="1">
            <a:spLocks noGrp="1"/>
          </p:cNvSpPr>
          <p:nvPr>
            <p:ph type="title"/>
          </p:nvPr>
        </p:nvSpPr>
        <p:spPr>
          <a:xfrm>
            <a:off x="-126609" y="284338"/>
            <a:ext cx="10958732" cy="584775"/>
          </a:xfrm>
          <a:prstGeom prst="rect">
            <a:avLst/>
          </a:prstGeom>
          <a:noFill/>
        </p:spPr>
        <p:txBody>
          <a:bodyPr wrap="square">
            <a:spAutoFit/>
          </a:bodyPr>
          <a:lstStyle/>
          <a:p>
            <a:pPr marL="0" lvl="0" indent="0" algn="ctr" rtl="0">
              <a:lnSpc>
                <a:spcPct val="100000"/>
              </a:lnSpc>
              <a:spcBef>
                <a:spcPts val="0"/>
              </a:spcBef>
              <a:spcAft>
                <a:spcPts val="0"/>
              </a:spcAft>
              <a:buNone/>
            </a:pPr>
            <a:r>
              <a:rPr lang="fr" sz="3200" b="1" dirty="0">
                <a:solidFill>
                  <a:schemeClr val="accent1"/>
                </a:solidFill>
                <a:latin typeface="Marianne" panose="02000000000000000000" pitchFamily="2" charset="0"/>
                <a:ea typeface="League Gothic"/>
                <a:cs typeface="League Gothic"/>
                <a:sym typeface="League Gothic"/>
              </a:rPr>
              <a:t>Les leviers du dialogue social pour agir sur la PDUP</a:t>
            </a:r>
            <a:endParaRPr lang="fr-FR" sz="3200" dirty="0">
              <a:solidFill>
                <a:schemeClr val="accent1"/>
              </a:solidFill>
            </a:endParaRPr>
          </a:p>
        </p:txBody>
      </p:sp>
    </p:spTree>
    <p:extLst>
      <p:ext uri="{BB962C8B-B14F-4D97-AF65-F5344CB8AC3E}">
        <p14:creationId xmlns:p14="http://schemas.microsoft.com/office/powerpoint/2010/main" val="31346190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a:extLst>
              <a:ext uri="{FF2B5EF4-FFF2-40B4-BE49-F238E27FC236}">
                <a16:creationId xmlns:a16="http://schemas.microsoft.com/office/drawing/2014/main" id="{F876E62C-36EB-2207-AC06-E7E7A18865BF}"/>
              </a:ext>
            </a:extLst>
          </p:cNvPr>
          <p:cNvGraphicFramePr/>
          <p:nvPr>
            <p:extLst>
              <p:ext uri="{D42A27DB-BD31-4B8C-83A1-F6EECF244321}">
                <p14:modId xmlns:p14="http://schemas.microsoft.com/office/powerpoint/2010/main" val="1921126494"/>
              </p:ext>
            </p:extLst>
          </p:nvPr>
        </p:nvGraphicFramePr>
        <p:xfrm>
          <a:off x="182880" y="872199"/>
          <a:ext cx="11802794" cy="60781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re 11">
            <a:extLst>
              <a:ext uri="{FF2B5EF4-FFF2-40B4-BE49-F238E27FC236}">
                <a16:creationId xmlns:a16="http://schemas.microsoft.com/office/drawing/2014/main" id="{CF892498-59CB-2D15-A101-676ABC3ED206}"/>
              </a:ext>
            </a:extLst>
          </p:cNvPr>
          <p:cNvSpPr txBox="1">
            <a:spLocks noGrp="1"/>
          </p:cNvSpPr>
          <p:nvPr>
            <p:ph type="title"/>
          </p:nvPr>
        </p:nvSpPr>
        <p:spPr>
          <a:xfrm>
            <a:off x="182880" y="215758"/>
            <a:ext cx="10283483" cy="584775"/>
          </a:xfrm>
          <a:prstGeom prst="rect">
            <a:avLst/>
          </a:prstGeom>
          <a:noFill/>
        </p:spPr>
        <p:txBody>
          <a:bodyPr wrap="square">
            <a:spAutoFit/>
          </a:bodyPr>
          <a:lstStyle/>
          <a:p>
            <a:pPr marL="0" lvl="0" indent="0" algn="ctr" rtl="0">
              <a:lnSpc>
                <a:spcPct val="100000"/>
              </a:lnSpc>
              <a:spcBef>
                <a:spcPts val="0"/>
              </a:spcBef>
              <a:spcAft>
                <a:spcPts val="0"/>
              </a:spcAft>
              <a:buNone/>
            </a:pPr>
            <a:r>
              <a:rPr lang="fr" sz="3200" b="1" dirty="0">
                <a:solidFill>
                  <a:schemeClr val="accent1"/>
                </a:solidFill>
                <a:latin typeface="Marianne" panose="02000000000000000000" pitchFamily="2" charset="0"/>
                <a:ea typeface="League Gothic"/>
                <a:cs typeface="League Gothic"/>
                <a:sym typeface="League Gothic"/>
              </a:rPr>
              <a:t>Les leviers du dialogue social pour agir sur la PDUP</a:t>
            </a:r>
            <a:endParaRPr lang="fr-FR" sz="3200" dirty="0">
              <a:solidFill>
                <a:schemeClr val="accent1"/>
              </a:solidFill>
            </a:endParaRPr>
          </a:p>
        </p:txBody>
      </p:sp>
    </p:spTree>
    <p:extLst>
      <p:ext uri="{BB962C8B-B14F-4D97-AF65-F5344CB8AC3E}">
        <p14:creationId xmlns:p14="http://schemas.microsoft.com/office/powerpoint/2010/main" val="1280249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a:extLst>
              <a:ext uri="{FF2B5EF4-FFF2-40B4-BE49-F238E27FC236}">
                <a16:creationId xmlns:a16="http://schemas.microsoft.com/office/drawing/2014/main" id="{F876E62C-36EB-2207-AC06-E7E7A18865BF}"/>
              </a:ext>
            </a:extLst>
          </p:cNvPr>
          <p:cNvGraphicFramePr/>
          <p:nvPr>
            <p:extLst>
              <p:ext uri="{D42A27DB-BD31-4B8C-83A1-F6EECF244321}">
                <p14:modId xmlns:p14="http://schemas.microsoft.com/office/powerpoint/2010/main" val="529547483"/>
              </p:ext>
            </p:extLst>
          </p:nvPr>
        </p:nvGraphicFramePr>
        <p:xfrm>
          <a:off x="415436" y="801860"/>
          <a:ext cx="11556170" cy="60376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re 11">
            <a:extLst>
              <a:ext uri="{FF2B5EF4-FFF2-40B4-BE49-F238E27FC236}">
                <a16:creationId xmlns:a16="http://schemas.microsoft.com/office/drawing/2014/main" id="{CF892498-59CB-2D15-A101-676ABC3ED206}"/>
              </a:ext>
            </a:extLst>
          </p:cNvPr>
          <p:cNvSpPr txBox="1">
            <a:spLocks noGrp="1"/>
          </p:cNvSpPr>
          <p:nvPr>
            <p:ph type="title"/>
          </p:nvPr>
        </p:nvSpPr>
        <p:spPr>
          <a:xfrm>
            <a:off x="0" y="183226"/>
            <a:ext cx="10813659" cy="584775"/>
          </a:xfrm>
          <a:prstGeom prst="rect">
            <a:avLst/>
          </a:prstGeom>
          <a:noFill/>
        </p:spPr>
        <p:txBody>
          <a:bodyPr wrap="square">
            <a:spAutoFit/>
          </a:bodyPr>
          <a:lstStyle/>
          <a:p>
            <a:pPr marL="0" lvl="0" indent="0" algn="ctr" rtl="0">
              <a:lnSpc>
                <a:spcPct val="100000"/>
              </a:lnSpc>
              <a:spcBef>
                <a:spcPts val="0"/>
              </a:spcBef>
              <a:spcAft>
                <a:spcPts val="0"/>
              </a:spcAft>
              <a:buNone/>
            </a:pPr>
            <a:r>
              <a:rPr lang="fr" sz="3200" b="1" dirty="0">
                <a:solidFill>
                  <a:schemeClr val="accent1"/>
                </a:solidFill>
                <a:latin typeface="Marianne" panose="02000000000000000000" pitchFamily="2" charset="0"/>
                <a:ea typeface="League Gothic"/>
                <a:cs typeface="League Gothic"/>
                <a:sym typeface="League Gothic"/>
              </a:rPr>
              <a:t>Les leviers du dialogue social pour agir sur la PDUP</a:t>
            </a:r>
            <a:endParaRPr lang="fr-FR" sz="3200" dirty="0">
              <a:solidFill>
                <a:schemeClr val="accent1"/>
              </a:solidFill>
            </a:endParaRPr>
          </a:p>
        </p:txBody>
      </p:sp>
    </p:spTree>
    <p:extLst>
      <p:ext uri="{BB962C8B-B14F-4D97-AF65-F5344CB8AC3E}">
        <p14:creationId xmlns:p14="http://schemas.microsoft.com/office/powerpoint/2010/main" val="3776473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a:extLst>
              <a:ext uri="{FF2B5EF4-FFF2-40B4-BE49-F238E27FC236}">
                <a16:creationId xmlns:a16="http://schemas.microsoft.com/office/drawing/2014/main" id="{F876E62C-36EB-2207-AC06-E7E7A18865BF}"/>
              </a:ext>
            </a:extLst>
          </p:cNvPr>
          <p:cNvGraphicFramePr/>
          <p:nvPr>
            <p:extLst>
              <p:ext uri="{D42A27DB-BD31-4B8C-83A1-F6EECF244321}">
                <p14:modId xmlns:p14="http://schemas.microsoft.com/office/powerpoint/2010/main" val="1790721370"/>
              </p:ext>
            </p:extLst>
          </p:nvPr>
        </p:nvGraphicFramePr>
        <p:xfrm>
          <a:off x="258737" y="1153551"/>
          <a:ext cx="11674525" cy="55444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re 11">
            <a:extLst>
              <a:ext uri="{FF2B5EF4-FFF2-40B4-BE49-F238E27FC236}">
                <a16:creationId xmlns:a16="http://schemas.microsoft.com/office/drawing/2014/main" id="{CF892498-59CB-2D15-A101-676ABC3ED206}"/>
              </a:ext>
            </a:extLst>
          </p:cNvPr>
          <p:cNvSpPr txBox="1">
            <a:spLocks noGrp="1"/>
          </p:cNvSpPr>
          <p:nvPr>
            <p:ph type="title"/>
          </p:nvPr>
        </p:nvSpPr>
        <p:spPr>
          <a:xfrm>
            <a:off x="0" y="327867"/>
            <a:ext cx="10480431" cy="584775"/>
          </a:xfrm>
          <a:prstGeom prst="rect">
            <a:avLst/>
          </a:prstGeom>
          <a:noFill/>
        </p:spPr>
        <p:txBody>
          <a:bodyPr wrap="square">
            <a:spAutoFit/>
          </a:bodyPr>
          <a:lstStyle/>
          <a:p>
            <a:pPr marL="0" lvl="0" indent="0" algn="ctr" rtl="0">
              <a:lnSpc>
                <a:spcPct val="100000"/>
              </a:lnSpc>
              <a:spcBef>
                <a:spcPts val="0"/>
              </a:spcBef>
              <a:spcAft>
                <a:spcPts val="0"/>
              </a:spcAft>
              <a:buNone/>
            </a:pPr>
            <a:r>
              <a:rPr lang="fr" sz="3200" b="1" dirty="0">
                <a:solidFill>
                  <a:schemeClr val="accent1"/>
                </a:solidFill>
                <a:latin typeface="Marianne" panose="02000000000000000000" pitchFamily="2" charset="0"/>
                <a:ea typeface="League Gothic"/>
                <a:cs typeface="League Gothic"/>
                <a:sym typeface="League Gothic"/>
              </a:rPr>
              <a:t>Les leviers du dialogue social pour agir sur la PDUP</a:t>
            </a:r>
            <a:endParaRPr lang="fr-FR" sz="3200" dirty="0">
              <a:solidFill>
                <a:schemeClr val="accent1"/>
              </a:solidFill>
            </a:endParaRPr>
          </a:p>
        </p:txBody>
      </p:sp>
    </p:spTree>
    <p:extLst>
      <p:ext uri="{BB962C8B-B14F-4D97-AF65-F5344CB8AC3E}">
        <p14:creationId xmlns:p14="http://schemas.microsoft.com/office/powerpoint/2010/main" val="35929995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a:extLst>
              <a:ext uri="{FF2B5EF4-FFF2-40B4-BE49-F238E27FC236}">
                <a16:creationId xmlns:a16="http://schemas.microsoft.com/office/drawing/2014/main" id="{F876E62C-36EB-2207-AC06-E7E7A18865BF}"/>
              </a:ext>
            </a:extLst>
          </p:cNvPr>
          <p:cNvGraphicFramePr/>
          <p:nvPr>
            <p:extLst>
              <p:ext uri="{D42A27DB-BD31-4B8C-83A1-F6EECF244321}">
                <p14:modId xmlns:p14="http://schemas.microsoft.com/office/powerpoint/2010/main" val="3530506710"/>
              </p:ext>
            </p:extLst>
          </p:nvPr>
        </p:nvGraphicFramePr>
        <p:xfrm>
          <a:off x="311412" y="945705"/>
          <a:ext cx="11788924" cy="57044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re 11">
            <a:extLst>
              <a:ext uri="{FF2B5EF4-FFF2-40B4-BE49-F238E27FC236}">
                <a16:creationId xmlns:a16="http://schemas.microsoft.com/office/drawing/2014/main" id="{CF892498-59CB-2D15-A101-676ABC3ED206}"/>
              </a:ext>
            </a:extLst>
          </p:cNvPr>
          <p:cNvSpPr txBox="1">
            <a:spLocks noGrp="1"/>
          </p:cNvSpPr>
          <p:nvPr>
            <p:ph type="title"/>
          </p:nvPr>
        </p:nvSpPr>
        <p:spPr>
          <a:xfrm>
            <a:off x="0" y="207846"/>
            <a:ext cx="10163908" cy="584775"/>
          </a:xfrm>
          <a:prstGeom prst="rect">
            <a:avLst/>
          </a:prstGeom>
          <a:noFill/>
        </p:spPr>
        <p:txBody>
          <a:bodyPr wrap="square">
            <a:spAutoFit/>
          </a:bodyPr>
          <a:lstStyle/>
          <a:p>
            <a:pPr marL="0" lvl="0" indent="0" algn="ctr" rtl="0">
              <a:lnSpc>
                <a:spcPct val="100000"/>
              </a:lnSpc>
              <a:spcBef>
                <a:spcPts val="0"/>
              </a:spcBef>
              <a:spcAft>
                <a:spcPts val="0"/>
              </a:spcAft>
              <a:buNone/>
            </a:pPr>
            <a:r>
              <a:rPr lang="fr" sz="3200" b="1" dirty="0">
                <a:solidFill>
                  <a:schemeClr val="accent1"/>
                </a:solidFill>
                <a:latin typeface="Marianne" panose="02000000000000000000" pitchFamily="2" charset="0"/>
                <a:ea typeface="League Gothic"/>
                <a:cs typeface="League Gothic"/>
                <a:sym typeface="League Gothic"/>
              </a:rPr>
              <a:t>Les leviers du dialogue social pour agir sur la PDUP</a:t>
            </a:r>
            <a:endParaRPr lang="fr-FR" sz="3200" dirty="0">
              <a:solidFill>
                <a:schemeClr val="accent1"/>
              </a:solidFill>
            </a:endParaRPr>
          </a:p>
        </p:txBody>
      </p:sp>
    </p:spTree>
    <p:extLst>
      <p:ext uri="{BB962C8B-B14F-4D97-AF65-F5344CB8AC3E}">
        <p14:creationId xmlns:p14="http://schemas.microsoft.com/office/powerpoint/2010/main" val="39692411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a:extLst>
              <a:ext uri="{FF2B5EF4-FFF2-40B4-BE49-F238E27FC236}">
                <a16:creationId xmlns:a16="http://schemas.microsoft.com/office/drawing/2014/main" id="{F876E62C-36EB-2207-AC06-E7E7A18865BF}"/>
              </a:ext>
            </a:extLst>
          </p:cNvPr>
          <p:cNvGraphicFramePr/>
          <p:nvPr>
            <p:extLst>
              <p:ext uri="{D42A27DB-BD31-4B8C-83A1-F6EECF244321}">
                <p14:modId xmlns:p14="http://schemas.microsoft.com/office/powerpoint/2010/main" val="3293693584"/>
              </p:ext>
            </p:extLst>
          </p:nvPr>
        </p:nvGraphicFramePr>
        <p:xfrm>
          <a:off x="211015" y="858129"/>
          <a:ext cx="11790486" cy="59119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re 11">
            <a:extLst>
              <a:ext uri="{FF2B5EF4-FFF2-40B4-BE49-F238E27FC236}">
                <a16:creationId xmlns:a16="http://schemas.microsoft.com/office/drawing/2014/main" id="{CF892498-59CB-2D15-A101-676ABC3ED206}"/>
              </a:ext>
            </a:extLst>
          </p:cNvPr>
          <p:cNvSpPr txBox="1">
            <a:spLocks noGrp="1"/>
          </p:cNvSpPr>
          <p:nvPr>
            <p:ph type="title"/>
          </p:nvPr>
        </p:nvSpPr>
        <p:spPr>
          <a:xfrm>
            <a:off x="0" y="192897"/>
            <a:ext cx="10227212" cy="584775"/>
          </a:xfrm>
          <a:prstGeom prst="rect">
            <a:avLst/>
          </a:prstGeom>
          <a:noFill/>
        </p:spPr>
        <p:txBody>
          <a:bodyPr wrap="square">
            <a:spAutoFit/>
          </a:bodyPr>
          <a:lstStyle/>
          <a:p>
            <a:pPr marL="0" lvl="0" indent="0" algn="ctr" rtl="0">
              <a:lnSpc>
                <a:spcPct val="100000"/>
              </a:lnSpc>
              <a:spcBef>
                <a:spcPts val="0"/>
              </a:spcBef>
              <a:spcAft>
                <a:spcPts val="0"/>
              </a:spcAft>
              <a:buNone/>
            </a:pPr>
            <a:r>
              <a:rPr lang="fr" sz="3200" b="1" dirty="0">
                <a:solidFill>
                  <a:schemeClr val="accent1"/>
                </a:solidFill>
                <a:latin typeface="Marianne" panose="02000000000000000000" pitchFamily="2" charset="0"/>
                <a:ea typeface="League Gothic"/>
                <a:cs typeface="League Gothic"/>
                <a:sym typeface="League Gothic"/>
              </a:rPr>
              <a:t>Les leviers du dialogue social pour agir sur la PDUP</a:t>
            </a:r>
            <a:endParaRPr lang="fr-FR" sz="3200" dirty="0">
              <a:solidFill>
                <a:schemeClr val="accent1"/>
              </a:solidFill>
            </a:endParaRPr>
          </a:p>
        </p:txBody>
      </p:sp>
    </p:spTree>
    <p:extLst>
      <p:ext uri="{BB962C8B-B14F-4D97-AF65-F5344CB8AC3E}">
        <p14:creationId xmlns:p14="http://schemas.microsoft.com/office/powerpoint/2010/main" val="914216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PDP, de quoi parle-t-on ?</a:t>
            </a:r>
            <a:endParaRPr lang="fr-FR" sz="2800" dirty="0">
              <a:solidFill>
                <a:schemeClr val="bg1"/>
              </a:solidFill>
            </a:endParaRPr>
          </a:p>
        </p:txBody>
      </p:sp>
      <p:pic>
        <p:nvPicPr>
          <p:cNvPr id="11" name="Image 10">
            <a:extLst>
              <a:ext uri="{FF2B5EF4-FFF2-40B4-BE49-F238E27FC236}">
                <a16:creationId xmlns:a16="http://schemas.microsoft.com/office/drawing/2014/main" id="{3AE1766C-EE9B-1DED-ECA2-E6B4EC3226D7}"/>
              </a:ext>
            </a:extLst>
          </p:cNvPr>
          <p:cNvPicPr>
            <a:picLocks noChangeAspect="1"/>
          </p:cNvPicPr>
          <p:nvPr/>
        </p:nvPicPr>
        <p:blipFill>
          <a:blip r:embed="rId3"/>
          <a:stretch>
            <a:fillRect/>
          </a:stretch>
        </p:blipFill>
        <p:spPr>
          <a:xfrm>
            <a:off x="3838887" y="1618938"/>
            <a:ext cx="5502403" cy="5215430"/>
          </a:xfrm>
          <a:prstGeom prst="rect">
            <a:avLst/>
          </a:prstGeom>
        </p:spPr>
      </p:pic>
    </p:spTree>
    <p:extLst>
      <p:ext uri="{BB962C8B-B14F-4D97-AF65-F5344CB8AC3E}">
        <p14:creationId xmlns:p14="http://schemas.microsoft.com/office/powerpoint/2010/main" val="29209938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a:extLst>
              <a:ext uri="{FF2B5EF4-FFF2-40B4-BE49-F238E27FC236}">
                <a16:creationId xmlns:a16="http://schemas.microsoft.com/office/drawing/2014/main" id="{F876E62C-36EB-2207-AC06-E7E7A18865BF}"/>
              </a:ext>
            </a:extLst>
          </p:cNvPr>
          <p:cNvGraphicFramePr/>
          <p:nvPr>
            <p:extLst>
              <p:ext uri="{D42A27DB-BD31-4B8C-83A1-F6EECF244321}">
                <p14:modId xmlns:p14="http://schemas.microsoft.com/office/powerpoint/2010/main" val="4165200740"/>
              </p:ext>
            </p:extLst>
          </p:nvPr>
        </p:nvGraphicFramePr>
        <p:xfrm>
          <a:off x="188888" y="885818"/>
          <a:ext cx="11814223" cy="60003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re 11">
            <a:extLst>
              <a:ext uri="{FF2B5EF4-FFF2-40B4-BE49-F238E27FC236}">
                <a16:creationId xmlns:a16="http://schemas.microsoft.com/office/drawing/2014/main" id="{CF892498-59CB-2D15-A101-676ABC3ED206}"/>
              </a:ext>
            </a:extLst>
          </p:cNvPr>
          <p:cNvSpPr txBox="1">
            <a:spLocks noGrp="1"/>
          </p:cNvSpPr>
          <p:nvPr>
            <p:ph type="title"/>
          </p:nvPr>
        </p:nvSpPr>
        <p:spPr>
          <a:xfrm>
            <a:off x="0" y="272907"/>
            <a:ext cx="10452295" cy="584775"/>
          </a:xfrm>
          <a:prstGeom prst="rect">
            <a:avLst/>
          </a:prstGeom>
          <a:noFill/>
        </p:spPr>
        <p:txBody>
          <a:bodyPr wrap="square">
            <a:spAutoFit/>
          </a:bodyPr>
          <a:lstStyle/>
          <a:p>
            <a:pPr marL="0" lvl="0" indent="0" algn="ctr" rtl="0">
              <a:lnSpc>
                <a:spcPct val="100000"/>
              </a:lnSpc>
              <a:spcBef>
                <a:spcPts val="0"/>
              </a:spcBef>
              <a:spcAft>
                <a:spcPts val="0"/>
              </a:spcAft>
              <a:buNone/>
            </a:pPr>
            <a:r>
              <a:rPr lang="fr" sz="3200" b="1" dirty="0">
                <a:solidFill>
                  <a:schemeClr val="accent1"/>
                </a:solidFill>
                <a:latin typeface="Marianne" panose="02000000000000000000" pitchFamily="2" charset="0"/>
                <a:ea typeface="League Gothic"/>
                <a:cs typeface="League Gothic"/>
                <a:sym typeface="League Gothic"/>
              </a:rPr>
              <a:t>Les leviers du dialogue social pour agir sur la PDUP</a:t>
            </a:r>
            <a:endParaRPr lang="fr-FR" sz="3200" dirty="0">
              <a:solidFill>
                <a:schemeClr val="accent1"/>
              </a:solidFill>
            </a:endParaRPr>
          </a:p>
        </p:txBody>
      </p:sp>
    </p:spTree>
    <p:extLst>
      <p:ext uri="{BB962C8B-B14F-4D97-AF65-F5344CB8AC3E}">
        <p14:creationId xmlns:p14="http://schemas.microsoft.com/office/powerpoint/2010/main" val="34162605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2050319" y="2063897"/>
            <a:ext cx="8588419" cy="2677656"/>
          </a:xfrm>
          <a:prstGeom prst="rect">
            <a:avLst/>
          </a:prstGeom>
          <a:noFill/>
        </p:spPr>
        <p:txBody>
          <a:bodyPr wrap="square" rtlCol="0">
            <a:spAutoFit/>
          </a:bodyPr>
          <a:lstStyle/>
          <a:p>
            <a:pPr lvl="0" algn="just"/>
            <a:r>
              <a:rPr lang="fr-FR" sz="2400" b="1" dirty="0">
                <a:solidFill>
                  <a:srgbClr val="65AECC"/>
                </a:solidFill>
                <a:latin typeface="Marianne" panose="02000000000000000000" pitchFamily="2" charset="0"/>
              </a:rPr>
              <a:t>Consigne</a:t>
            </a:r>
            <a:r>
              <a:rPr lang="fr-FR" sz="2400" dirty="0">
                <a:solidFill>
                  <a:srgbClr val="65AECC"/>
                </a:solidFill>
                <a:latin typeface="Marianne" panose="02000000000000000000" pitchFamily="2" charset="0"/>
              </a:rPr>
              <a:t> : « Quels sont selon vous les freins et les conditions de réussite pour agir en matière de PDUP ? » </a:t>
            </a:r>
          </a:p>
          <a:p>
            <a:pPr lvl="0" algn="just"/>
            <a:endParaRPr lang="fr-FR" sz="2400" dirty="0">
              <a:solidFill>
                <a:srgbClr val="65AECC"/>
              </a:solidFill>
              <a:latin typeface="Marianne" panose="02000000000000000000" pitchFamily="2" charset="0"/>
            </a:endParaRPr>
          </a:p>
          <a:p>
            <a:pPr marL="342900" lvl="0" indent="-342900" algn="just">
              <a:buFontTx/>
              <a:buChar char="-"/>
            </a:pPr>
            <a:r>
              <a:rPr lang="fr-FR" sz="2400" dirty="0">
                <a:solidFill>
                  <a:srgbClr val="65AECC"/>
                </a:solidFill>
                <a:latin typeface="Marianne" panose="02000000000000000000" pitchFamily="2" charset="0"/>
              </a:rPr>
              <a:t>Travail en 2 sous-groupes</a:t>
            </a:r>
          </a:p>
          <a:p>
            <a:pPr marL="342900" lvl="0" indent="-342900" algn="just">
              <a:buFontTx/>
              <a:buChar char="-"/>
            </a:pPr>
            <a:r>
              <a:rPr lang="fr-FR" sz="2400" dirty="0">
                <a:solidFill>
                  <a:srgbClr val="65AECC"/>
                </a:solidFill>
                <a:latin typeface="Marianne" panose="02000000000000000000" pitchFamily="2" charset="0"/>
              </a:rPr>
              <a:t>Restitution de 3 freins et de 3 conditions de réussite</a:t>
            </a:r>
          </a:p>
          <a:p>
            <a:pPr marL="342900" lvl="0" indent="-342900" algn="just">
              <a:buFontTx/>
              <a:buChar char="-"/>
            </a:pPr>
            <a:endParaRPr lang="fr-FR" sz="2400" dirty="0">
              <a:solidFill>
                <a:srgbClr val="65AECC"/>
              </a:solidFill>
              <a:latin typeface="Marianne" panose="02000000000000000000" pitchFamily="2" charset="0"/>
            </a:endParaRPr>
          </a:p>
          <a:p>
            <a:pPr marL="342900" indent="-342900">
              <a:buFont typeface="Arial" panose="020B0604020202020204" pitchFamily="34" charset="0"/>
              <a:buChar char="•"/>
            </a:pPr>
            <a:endParaRPr lang="fr-FR" sz="2400" dirty="0"/>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Travail en sous-groupes</a:t>
            </a:r>
            <a:endParaRPr lang="fr-FR" sz="2800" dirty="0">
              <a:solidFill>
                <a:schemeClr val="bg1"/>
              </a:solidFill>
            </a:endParaRPr>
          </a:p>
        </p:txBody>
      </p:sp>
      <p:sp>
        <p:nvSpPr>
          <p:cNvPr id="2" name="Carré corné 1">
            <a:extLst>
              <a:ext uri="{FF2B5EF4-FFF2-40B4-BE49-F238E27FC236}">
                <a16:creationId xmlns:a16="http://schemas.microsoft.com/office/drawing/2014/main" id="{44668DD2-0675-7017-814F-CCC8458DA19A}"/>
              </a:ext>
            </a:extLst>
          </p:cNvPr>
          <p:cNvSpPr/>
          <p:nvPr/>
        </p:nvSpPr>
        <p:spPr>
          <a:xfrm>
            <a:off x="3390313" y="4135901"/>
            <a:ext cx="2546253" cy="2440927"/>
          </a:xfrm>
          <a:prstGeom prst="foldedCorne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600" dirty="0"/>
              <a:t>Freins</a:t>
            </a:r>
          </a:p>
        </p:txBody>
      </p:sp>
      <p:sp>
        <p:nvSpPr>
          <p:cNvPr id="3" name="Carré corné 2">
            <a:extLst>
              <a:ext uri="{FF2B5EF4-FFF2-40B4-BE49-F238E27FC236}">
                <a16:creationId xmlns:a16="http://schemas.microsoft.com/office/drawing/2014/main" id="{27B07B4E-5216-2E43-15B9-31AF118DAE1B}"/>
              </a:ext>
            </a:extLst>
          </p:cNvPr>
          <p:cNvSpPr/>
          <p:nvPr/>
        </p:nvSpPr>
        <p:spPr>
          <a:xfrm>
            <a:off x="6545040" y="4135901"/>
            <a:ext cx="2546253" cy="2440928"/>
          </a:xfrm>
          <a:prstGeom prst="foldedCorne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600" dirty="0"/>
              <a:t>Conditions de réussite</a:t>
            </a:r>
          </a:p>
        </p:txBody>
      </p:sp>
    </p:spTree>
    <p:extLst>
      <p:ext uri="{BB962C8B-B14F-4D97-AF65-F5344CB8AC3E}">
        <p14:creationId xmlns:p14="http://schemas.microsoft.com/office/powerpoint/2010/main" val="40549326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2067066" y="1912479"/>
            <a:ext cx="9706708" cy="4893647"/>
          </a:xfrm>
          <a:prstGeom prst="rect">
            <a:avLst/>
          </a:prstGeom>
          <a:noFill/>
        </p:spPr>
        <p:txBody>
          <a:bodyPr wrap="square" rtlCol="0">
            <a:spAutoFit/>
          </a:bodyPr>
          <a:lstStyle/>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Un engagement de la direction</a:t>
            </a:r>
          </a:p>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Une démarche participative</a:t>
            </a:r>
          </a:p>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Une approche collective en complément des traitements individuels</a:t>
            </a:r>
          </a:p>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Une approche préventive (le plus en amont possible)</a:t>
            </a:r>
          </a:p>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Se doter d’indicateurs</a:t>
            </a:r>
          </a:p>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Se former en amont et mobiliser les ressources existantes</a:t>
            </a:r>
          </a:p>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La nécessité d’aller sur le terrain au plus proche des situations</a:t>
            </a:r>
          </a:p>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Information/communication</a:t>
            </a:r>
          </a:p>
          <a:p>
            <a:pPr marL="342900" lvl="0" indent="-342900" algn="just">
              <a:buFont typeface="Arial" panose="020B0604020202020204" pitchFamily="34" charset="0"/>
              <a:buChar char="•"/>
            </a:pPr>
            <a:r>
              <a:rPr lang="fr-FR" sz="2400" dirty="0">
                <a:solidFill>
                  <a:srgbClr val="65AECC"/>
                </a:solidFill>
                <a:latin typeface="Marianne" panose="02000000000000000000" pitchFamily="2" charset="0"/>
              </a:rPr>
              <a:t>S’appuyer sur des compétences des acteurs experts du maintien dans l’emploi</a:t>
            </a:r>
          </a:p>
          <a:p>
            <a:pPr lvl="0" algn="just"/>
            <a:endParaRPr lang="fr-FR" sz="2400" dirty="0">
              <a:solidFill>
                <a:srgbClr val="65AECC"/>
              </a:solidFill>
              <a:latin typeface="Marianne" panose="02000000000000000000" pitchFamily="2" charset="0"/>
            </a:endParaRPr>
          </a:p>
          <a:p>
            <a:pPr lvl="0" algn="just"/>
            <a:r>
              <a:rPr lang="fr-FR" sz="2400" dirty="0">
                <a:solidFill>
                  <a:srgbClr val="65AECC"/>
                </a:solidFill>
                <a:latin typeface="Marianne" panose="02000000000000000000" pitchFamily="2" charset="0"/>
              </a:rPr>
              <a:t>… en conclusion </a:t>
            </a:r>
            <a:r>
              <a:rPr lang="fr-FR" sz="2400">
                <a:solidFill>
                  <a:srgbClr val="65AECC"/>
                </a:solidFill>
                <a:latin typeface="Marianne" panose="02000000000000000000" pitchFamily="2" charset="0"/>
              </a:rPr>
              <a:t>la PDUP </a:t>
            </a:r>
            <a:r>
              <a:rPr lang="fr-FR" sz="2400" dirty="0">
                <a:solidFill>
                  <a:srgbClr val="65AECC"/>
                </a:solidFill>
                <a:latin typeface="Marianne" panose="02000000000000000000" pitchFamily="2" charset="0"/>
              </a:rPr>
              <a:t>est l’affaire de tous </a:t>
            </a: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5" y="351510"/>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Les principales conditions de réussite</a:t>
            </a:r>
            <a:endParaRPr lang="fr-FR" sz="2800" dirty="0">
              <a:solidFill>
                <a:schemeClr val="bg1"/>
              </a:solidFill>
            </a:endParaRPr>
          </a:p>
        </p:txBody>
      </p:sp>
    </p:spTree>
    <p:extLst>
      <p:ext uri="{BB962C8B-B14F-4D97-AF65-F5344CB8AC3E}">
        <p14:creationId xmlns:p14="http://schemas.microsoft.com/office/powerpoint/2010/main" val="18962835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376555" y="351510"/>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Les principales conditions de réussite</a:t>
            </a:r>
            <a:endParaRPr lang="fr-FR" sz="2800" dirty="0">
              <a:solidFill>
                <a:schemeClr val="bg1"/>
              </a:solidFill>
            </a:endParaRPr>
          </a:p>
        </p:txBody>
      </p:sp>
      <p:sp>
        <p:nvSpPr>
          <p:cNvPr id="2" name="Titre 1">
            <a:extLst>
              <a:ext uri="{FF2B5EF4-FFF2-40B4-BE49-F238E27FC236}">
                <a16:creationId xmlns:a16="http://schemas.microsoft.com/office/drawing/2014/main" id="{CCD0D4CA-A774-2507-A9DB-6E436D78A418}"/>
              </a:ext>
            </a:extLst>
          </p:cNvPr>
          <p:cNvSpPr>
            <a:spLocks noGrp="1"/>
          </p:cNvSpPr>
          <p:nvPr>
            <p:ph type="title"/>
          </p:nvPr>
        </p:nvSpPr>
        <p:spPr>
          <a:xfrm>
            <a:off x="838200" y="365126"/>
            <a:ext cx="10515600" cy="523220"/>
          </a:xfrm>
        </p:spPr>
        <p:txBody>
          <a:bodyPr>
            <a:normAutofit fontScale="90000"/>
          </a:bodyPr>
          <a:lstStyle/>
          <a:p>
            <a:r>
              <a:rPr lang="fr-FR" b="1" dirty="0">
                <a:solidFill>
                  <a:schemeClr val="accent1"/>
                </a:solidFill>
                <a:latin typeface="Marianne" panose="02000000000000000000" pitchFamily="2" charset="0"/>
              </a:rPr>
              <a:t>Votre feuille de route</a:t>
            </a:r>
          </a:p>
        </p:txBody>
      </p:sp>
      <p:graphicFrame>
        <p:nvGraphicFramePr>
          <p:cNvPr id="7" name="Diagramme 6">
            <a:extLst>
              <a:ext uri="{FF2B5EF4-FFF2-40B4-BE49-F238E27FC236}">
                <a16:creationId xmlns:a16="http://schemas.microsoft.com/office/drawing/2014/main" id="{6660A1A8-E9F5-4261-7CFD-AD606B4AD69D}"/>
              </a:ext>
            </a:extLst>
          </p:cNvPr>
          <p:cNvGraphicFramePr/>
          <p:nvPr>
            <p:extLst>
              <p:ext uri="{D42A27DB-BD31-4B8C-83A1-F6EECF244321}">
                <p14:modId xmlns:p14="http://schemas.microsoft.com/office/powerpoint/2010/main" val="3323151452"/>
              </p:ext>
            </p:extLst>
          </p:nvPr>
        </p:nvGraphicFramePr>
        <p:xfrm>
          <a:off x="581463" y="2321168"/>
          <a:ext cx="11029071" cy="43539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222038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3123027" y="3287785"/>
            <a:ext cx="8588419" cy="830997"/>
          </a:xfrm>
          <a:prstGeom prst="rect">
            <a:avLst/>
          </a:prstGeom>
          <a:noFill/>
        </p:spPr>
        <p:txBody>
          <a:bodyPr wrap="square" rtlCol="0">
            <a:spAutoFit/>
          </a:bodyPr>
          <a:lstStyle/>
          <a:p>
            <a:pPr lvl="0" algn="just"/>
            <a:r>
              <a:rPr lang="fr-FR" sz="2400" dirty="0">
                <a:solidFill>
                  <a:srgbClr val="65AECC"/>
                </a:solidFill>
                <a:latin typeface="Marianne" panose="02000000000000000000" pitchFamily="2" charset="0"/>
              </a:rPr>
              <a:t>Ce que vous retenez de l’atelier en 1 mot</a:t>
            </a:r>
          </a:p>
          <a:p>
            <a:endParaRPr lang="fr-FR" sz="2400" dirty="0"/>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En conclusion</a:t>
            </a:r>
            <a:endParaRPr lang="fr-FR" sz="2800" dirty="0">
              <a:solidFill>
                <a:schemeClr val="bg1"/>
              </a:solidFill>
            </a:endParaRPr>
          </a:p>
        </p:txBody>
      </p:sp>
    </p:spTree>
    <p:extLst>
      <p:ext uri="{BB962C8B-B14F-4D97-AF65-F5344CB8AC3E}">
        <p14:creationId xmlns:p14="http://schemas.microsoft.com/office/powerpoint/2010/main" val="217118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PDP, de quoi parle-t-on ?</a:t>
            </a:r>
            <a:endParaRPr lang="fr-FR" sz="2800" dirty="0">
              <a:solidFill>
                <a:schemeClr val="bg1"/>
              </a:solidFill>
            </a:endParaRPr>
          </a:p>
        </p:txBody>
      </p:sp>
      <p:sp>
        <p:nvSpPr>
          <p:cNvPr id="3" name="Espace réservé du contenu 5">
            <a:extLst>
              <a:ext uri="{FF2B5EF4-FFF2-40B4-BE49-F238E27FC236}">
                <a16:creationId xmlns:a16="http://schemas.microsoft.com/office/drawing/2014/main" id="{96E9B61D-2323-AD3D-040F-AB24860EDD4C}"/>
              </a:ext>
            </a:extLst>
          </p:cNvPr>
          <p:cNvSpPr txBox="1">
            <a:spLocks/>
          </p:cNvSpPr>
          <p:nvPr/>
        </p:nvSpPr>
        <p:spPr>
          <a:xfrm>
            <a:off x="2317108" y="2004596"/>
            <a:ext cx="7905417" cy="3919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fr-FR" sz="2000" dirty="0">
                <a:solidFill>
                  <a:schemeClr val="accent5"/>
                </a:solidFill>
                <a:latin typeface="Marianne" panose="02000000000000000000" pitchFamily="2" charset="0"/>
              </a:rPr>
              <a:t>La désinsertion professionnelle est un </a:t>
            </a:r>
            <a:r>
              <a:rPr lang="fr-FR" sz="2000" b="1" dirty="0">
                <a:solidFill>
                  <a:schemeClr val="accent5"/>
                </a:solidFill>
                <a:latin typeface="Marianne" panose="02000000000000000000" pitchFamily="2" charset="0"/>
              </a:rPr>
              <a:t>processus d’exclusion </a:t>
            </a:r>
            <a:r>
              <a:rPr lang="fr-FR" sz="2000" dirty="0">
                <a:solidFill>
                  <a:schemeClr val="accent5"/>
                </a:solidFill>
                <a:latin typeface="Marianne" panose="02000000000000000000" pitchFamily="2" charset="0"/>
              </a:rPr>
              <a:t>durable d’un salarié de l’emploi liée à un problème de santé</a:t>
            </a:r>
          </a:p>
          <a:p>
            <a:pPr marL="285750" indent="0" algn="just">
              <a:buFont typeface="Arial" panose="020B0604020202020204" pitchFamily="34" charset="0"/>
              <a:buNone/>
            </a:pPr>
            <a:endParaRPr lang="fr-FR" sz="3200" dirty="0">
              <a:solidFill>
                <a:schemeClr val="accent5"/>
              </a:solidFill>
              <a:latin typeface="Marianne" panose="02000000000000000000" pitchFamily="2" charset="0"/>
            </a:endParaRPr>
          </a:p>
          <a:p>
            <a:endParaRPr lang="fr-FR" dirty="0">
              <a:solidFill>
                <a:schemeClr val="accent5"/>
              </a:solidFill>
            </a:endParaRPr>
          </a:p>
          <a:p>
            <a:endParaRPr lang="fr-FR" dirty="0">
              <a:solidFill>
                <a:schemeClr val="accent5"/>
              </a:solidFill>
            </a:endParaRPr>
          </a:p>
        </p:txBody>
      </p:sp>
      <p:sp>
        <p:nvSpPr>
          <p:cNvPr id="4" name="Triangle 3">
            <a:extLst>
              <a:ext uri="{FF2B5EF4-FFF2-40B4-BE49-F238E27FC236}">
                <a16:creationId xmlns:a16="http://schemas.microsoft.com/office/drawing/2014/main" id="{A440C437-50B3-6CDE-17D7-7702253F74D7}"/>
              </a:ext>
            </a:extLst>
          </p:cNvPr>
          <p:cNvSpPr/>
          <p:nvPr/>
        </p:nvSpPr>
        <p:spPr>
          <a:xfrm>
            <a:off x="4206461" y="3695014"/>
            <a:ext cx="4246179" cy="1890295"/>
          </a:xfrm>
          <a:prstGeom prst="triangle">
            <a:avLst/>
          </a:prstGeom>
          <a:solidFill>
            <a:schemeClr val="accent1"/>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dirty="0">
                <a:solidFill>
                  <a:schemeClr val="bg1"/>
                </a:solidFill>
                <a:latin typeface="Marianne" panose="02000000000000000000" pitchFamily="2" charset="0"/>
              </a:rPr>
              <a:t>Désinsertion professionnelle</a:t>
            </a:r>
          </a:p>
          <a:p>
            <a:pPr algn="ctr"/>
            <a:endParaRPr lang="fr-FR" dirty="0">
              <a:solidFill>
                <a:schemeClr val="bg1"/>
              </a:solidFill>
              <a:latin typeface="Marianne" panose="02000000000000000000" pitchFamily="2" charset="0"/>
            </a:endParaRPr>
          </a:p>
        </p:txBody>
      </p:sp>
      <p:sp>
        <p:nvSpPr>
          <p:cNvPr id="7" name="ZoneTexte 6">
            <a:extLst>
              <a:ext uri="{FF2B5EF4-FFF2-40B4-BE49-F238E27FC236}">
                <a16:creationId xmlns:a16="http://schemas.microsoft.com/office/drawing/2014/main" id="{110F69CD-11DE-E437-3697-52682E1A36A7}"/>
              </a:ext>
            </a:extLst>
          </p:cNvPr>
          <p:cNvSpPr txBox="1"/>
          <p:nvPr/>
        </p:nvSpPr>
        <p:spPr>
          <a:xfrm>
            <a:off x="4944811" y="3011234"/>
            <a:ext cx="2769478" cy="646331"/>
          </a:xfrm>
          <a:prstGeom prst="rect">
            <a:avLst/>
          </a:prstGeom>
          <a:noFill/>
        </p:spPr>
        <p:txBody>
          <a:bodyPr wrap="square" rtlCol="0">
            <a:spAutoFit/>
          </a:bodyPr>
          <a:lstStyle/>
          <a:p>
            <a:pPr algn="ctr"/>
            <a:r>
              <a:rPr lang="fr-FR" dirty="0">
                <a:solidFill>
                  <a:schemeClr val="accent5"/>
                </a:solidFill>
                <a:latin typeface="Marianne" panose="02000000000000000000" pitchFamily="2" charset="0"/>
              </a:rPr>
              <a:t>Problème de santé individuelle</a:t>
            </a:r>
          </a:p>
        </p:txBody>
      </p:sp>
      <p:sp>
        <p:nvSpPr>
          <p:cNvPr id="8" name="ZoneTexte 7">
            <a:extLst>
              <a:ext uri="{FF2B5EF4-FFF2-40B4-BE49-F238E27FC236}">
                <a16:creationId xmlns:a16="http://schemas.microsoft.com/office/drawing/2014/main" id="{DA2F2655-88B8-FEB4-3EAF-743813CE5B83}"/>
              </a:ext>
            </a:extLst>
          </p:cNvPr>
          <p:cNvSpPr txBox="1"/>
          <p:nvPr/>
        </p:nvSpPr>
        <p:spPr>
          <a:xfrm>
            <a:off x="3129151" y="5739155"/>
            <a:ext cx="2154621" cy="369332"/>
          </a:xfrm>
          <a:prstGeom prst="rect">
            <a:avLst/>
          </a:prstGeom>
          <a:noFill/>
        </p:spPr>
        <p:txBody>
          <a:bodyPr wrap="square" rtlCol="0">
            <a:spAutoFit/>
          </a:bodyPr>
          <a:lstStyle/>
          <a:p>
            <a:pPr algn="ctr"/>
            <a:r>
              <a:rPr lang="fr-FR" dirty="0">
                <a:solidFill>
                  <a:schemeClr val="accent5"/>
                </a:solidFill>
                <a:latin typeface="Marianne" panose="02000000000000000000" pitchFamily="2" charset="0"/>
              </a:rPr>
              <a:t>Vieillir </a:t>
            </a:r>
            <a:r>
              <a:rPr lang="fr-FR" b="1" dirty="0">
                <a:solidFill>
                  <a:schemeClr val="accent5"/>
                </a:solidFill>
                <a:latin typeface="Marianne" panose="02000000000000000000" pitchFamily="2" charset="0"/>
              </a:rPr>
              <a:t>au travail</a:t>
            </a:r>
          </a:p>
        </p:txBody>
      </p:sp>
      <p:sp>
        <p:nvSpPr>
          <p:cNvPr id="9" name="ZoneTexte 8">
            <a:extLst>
              <a:ext uri="{FF2B5EF4-FFF2-40B4-BE49-F238E27FC236}">
                <a16:creationId xmlns:a16="http://schemas.microsoft.com/office/drawing/2014/main" id="{275C010E-F6B3-CBCC-024C-4B2F7B768B06}"/>
              </a:ext>
            </a:extLst>
          </p:cNvPr>
          <p:cNvSpPr txBox="1"/>
          <p:nvPr/>
        </p:nvSpPr>
        <p:spPr>
          <a:xfrm>
            <a:off x="7406861" y="5690379"/>
            <a:ext cx="3200178" cy="830997"/>
          </a:xfrm>
          <a:prstGeom prst="rect">
            <a:avLst/>
          </a:prstGeom>
          <a:noFill/>
        </p:spPr>
        <p:txBody>
          <a:bodyPr wrap="square" rtlCol="0">
            <a:spAutoFit/>
          </a:bodyPr>
          <a:lstStyle/>
          <a:p>
            <a:pPr algn="ctr"/>
            <a:r>
              <a:rPr lang="fr-FR" sz="1600" dirty="0">
                <a:solidFill>
                  <a:schemeClr val="accent5"/>
                </a:solidFill>
                <a:latin typeface="Marianne" panose="02000000000000000000" pitchFamily="2" charset="0"/>
              </a:rPr>
              <a:t>Usure professionnelle :  </a:t>
            </a:r>
            <a:r>
              <a:rPr lang="fr-FR" sz="1600" b="1" dirty="0">
                <a:solidFill>
                  <a:schemeClr val="accent5"/>
                </a:solidFill>
                <a:latin typeface="Marianne" panose="02000000000000000000" pitchFamily="2" charset="0"/>
              </a:rPr>
              <a:t>processus de détérioration de la santé lié au travail</a:t>
            </a:r>
          </a:p>
        </p:txBody>
      </p:sp>
    </p:spTree>
    <p:extLst>
      <p:ext uri="{BB962C8B-B14F-4D97-AF65-F5344CB8AC3E}">
        <p14:creationId xmlns:p14="http://schemas.microsoft.com/office/powerpoint/2010/main" val="3538762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1439595" y="2102852"/>
            <a:ext cx="10588282" cy="4755148"/>
          </a:xfrm>
          <a:prstGeom prst="rect">
            <a:avLst/>
          </a:prstGeom>
          <a:noFill/>
        </p:spPr>
        <p:txBody>
          <a:bodyPr wrap="square" rtlCol="0">
            <a:spAutoFit/>
          </a:bodyPr>
          <a:lstStyle/>
          <a:p>
            <a:pPr algn="just"/>
            <a:endParaRPr lang="fr-FR" sz="2000" dirty="0">
              <a:solidFill>
                <a:schemeClr val="accent5"/>
              </a:solidFill>
              <a:latin typeface="Marianne" panose="02000000000000000000" pitchFamily="2" charset="0"/>
            </a:endParaRPr>
          </a:p>
          <a:p>
            <a:pPr marL="342900" indent="-342900" algn="just">
              <a:buFont typeface="Wingdings" pitchFamily="2" charset="2"/>
              <a:buChar char="ü"/>
            </a:pPr>
            <a:r>
              <a:rPr lang="fr-FR" sz="2000" dirty="0">
                <a:solidFill>
                  <a:schemeClr val="accent5"/>
                </a:solidFill>
                <a:effectLst/>
                <a:latin typeface="Marianne" panose="02000000000000000000" pitchFamily="2" charset="0"/>
              </a:rPr>
              <a:t>La prévention de la désinsertion professionnelle (PDP) renvoie aux </a:t>
            </a:r>
            <a:r>
              <a:rPr lang="fr-FR" sz="2000" b="1" dirty="0">
                <a:solidFill>
                  <a:schemeClr val="accent5"/>
                </a:solidFill>
                <a:effectLst/>
                <a:latin typeface="Marianne" panose="02000000000000000000" pitchFamily="2" charset="0"/>
              </a:rPr>
              <a:t>dispositifs et accompagnements à destination des salariés potentiellement vulnérables du fait d’un état de santé </a:t>
            </a:r>
            <a:r>
              <a:rPr lang="fr-FR" sz="2000" dirty="0">
                <a:solidFill>
                  <a:schemeClr val="accent5"/>
                </a:solidFill>
                <a:effectLst/>
                <a:latin typeface="Marianne" panose="02000000000000000000" pitchFamily="2" charset="0"/>
              </a:rPr>
              <a:t>difficilement compatible avec la poursuite de leur activité (maladies liées ou non au travail, situation de handicap) et pouvant entrainer une exclusion durable de l’emploi.</a:t>
            </a:r>
          </a:p>
          <a:p>
            <a:pPr marL="342900" indent="-342900" algn="just">
              <a:buFont typeface="Wingdings" pitchFamily="2" charset="2"/>
              <a:buChar char="ü"/>
            </a:pPr>
            <a:endParaRPr lang="fr-FR" sz="1100" dirty="0">
              <a:solidFill>
                <a:schemeClr val="accent5"/>
              </a:solidFill>
              <a:effectLst/>
              <a:latin typeface="Marianne" panose="02000000000000000000" pitchFamily="2" charset="0"/>
            </a:endParaRPr>
          </a:p>
          <a:p>
            <a:pPr marL="342900" indent="-342900" algn="just">
              <a:buFont typeface="Wingdings" pitchFamily="2" charset="2"/>
              <a:buChar char="ü"/>
            </a:pPr>
            <a:r>
              <a:rPr lang="fr-FR" sz="2000" dirty="0">
                <a:solidFill>
                  <a:schemeClr val="accent5"/>
                </a:solidFill>
                <a:effectLst/>
                <a:latin typeface="Marianne" panose="02000000000000000000" pitchFamily="2" charset="0"/>
              </a:rPr>
              <a:t>La PDP a pour objectif de </a:t>
            </a:r>
            <a:r>
              <a:rPr lang="fr-FR" sz="2000" b="1" dirty="0">
                <a:solidFill>
                  <a:schemeClr val="accent5"/>
                </a:solidFill>
                <a:effectLst/>
                <a:latin typeface="Marianne" panose="02000000000000000000" pitchFamily="2" charset="0"/>
              </a:rPr>
              <a:t>repérer le plus en amont possible </a:t>
            </a:r>
            <a:r>
              <a:rPr lang="fr-FR" sz="2000" dirty="0">
                <a:solidFill>
                  <a:schemeClr val="accent5"/>
                </a:solidFill>
                <a:effectLst/>
                <a:latin typeface="Marianne" panose="02000000000000000000" pitchFamily="2" charset="0"/>
              </a:rPr>
              <a:t>ce risque et de mettre en place des actions qui permettront de maintenir en emploi le salarié concerné ou de favoriser son retour à l’emploi. Ces dispositifs visent ainsi à limiter les conséquences de l’usure professionnelle et constituent plus largement un levier d’amélioration des conditions de travail, de motivation et d’inclusion des travailleurs.</a:t>
            </a:r>
          </a:p>
          <a:p>
            <a:pPr marL="342900" indent="-342900" algn="just">
              <a:buFont typeface="Wingdings" pitchFamily="2" charset="2"/>
              <a:buChar char="ü"/>
            </a:pPr>
            <a:endParaRPr lang="fr-FR" sz="1200" dirty="0">
              <a:solidFill>
                <a:schemeClr val="accent5"/>
              </a:solidFill>
              <a:effectLst/>
              <a:latin typeface="Marianne" panose="02000000000000000000" pitchFamily="2" charset="0"/>
            </a:endParaRPr>
          </a:p>
          <a:p>
            <a:pPr marL="342900" indent="-342900" algn="just">
              <a:buFont typeface="Wingdings" pitchFamily="2" charset="2"/>
              <a:buChar char="ü"/>
            </a:pPr>
            <a:r>
              <a:rPr lang="fr-FR" sz="2000" dirty="0">
                <a:solidFill>
                  <a:schemeClr val="accent5"/>
                </a:solidFill>
                <a:effectLst/>
                <a:latin typeface="Marianne" panose="02000000000000000000" pitchFamily="2" charset="0"/>
              </a:rPr>
              <a:t>On parle de PDP mais il est plus juste de parler de PDUP (prévention de la désinsertion et de l’usure professionnelle)</a:t>
            </a: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PDP, de quoi parle-t-on ?</a:t>
            </a:r>
            <a:endParaRPr lang="fr-FR" sz="2800" dirty="0">
              <a:solidFill>
                <a:schemeClr val="bg1"/>
              </a:solidFill>
            </a:endParaRPr>
          </a:p>
        </p:txBody>
      </p:sp>
    </p:spTree>
    <p:extLst>
      <p:ext uri="{BB962C8B-B14F-4D97-AF65-F5344CB8AC3E}">
        <p14:creationId xmlns:p14="http://schemas.microsoft.com/office/powerpoint/2010/main" val="1843026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2193674" y="3348987"/>
            <a:ext cx="5190106" cy="2062103"/>
          </a:xfrm>
          <a:prstGeom prst="rect">
            <a:avLst/>
          </a:prstGeom>
          <a:noFill/>
        </p:spPr>
        <p:txBody>
          <a:bodyPr wrap="square" rtlCol="0">
            <a:spAutoFit/>
          </a:bodyPr>
          <a:lstStyle/>
          <a:p>
            <a:pPr lvl="0" algn="just"/>
            <a:r>
              <a:rPr lang="fr-FR" sz="2400" b="1" dirty="0">
                <a:solidFill>
                  <a:schemeClr val="accent5"/>
                </a:solidFill>
                <a:latin typeface="Marianne" panose="02000000000000000000" pitchFamily="2" charset="0"/>
              </a:rPr>
              <a:t>Quel public est visé par la PDP ?</a:t>
            </a:r>
          </a:p>
          <a:p>
            <a:pPr marL="342900" lvl="0" indent="-342900" algn="just">
              <a:buFontTx/>
              <a:buChar char="-"/>
            </a:pPr>
            <a:r>
              <a:rPr lang="fr-FR" sz="2000" dirty="0">
                <a:solidFill>
                  <a:schemeClr val="accent5"/>
                </a:solidFill>
                <a:latin typeface="Marianne" panose="02000000000000000000" pitchFamily="2" charset="0"/>
              </a:rPr>
              <a:t>Les salariés, </a:t>
            </a:r>
          </a:p>
          <a:p>
            <a:pPr marL="342900" lvl="0" indent="-342900" algn="just">
              <a:buFontTx/>
              <a:buChar char="-"/>
            </a:pPr>
            <a:r>
              <a:rPr lang="fr-FR" sz="2000" dirty="0">
                <a:solidFill>
                  <a:schemeClr val="accent5"/>
                </a:solidFill>
                <a:latin typeface="Marianne" panose="02000000000000000000" pitchFamily="2" charset="0"/>
              </a:rPr>
              <a:t>Les agents de la fonction publique,</a:t>
            </a:r>
          </a:p>
          <a:p>
            <a:pPr marL="342900" lvl="0" indent="-342900" algn="just">
              <a:buFontTx/>
              <a:buChar char="-"/>
            </a:pPr>
            <a:r>
              <a:rPr lang="fr-FR" sz="2000" dirty="0">
                <a:solidFill>
                  <a:schemeClr val="accent5"/>
                </a:solidFill>
                <a:latin typeface="Marianne" panose="02000000000000000000" pitchFamily="2" charset="0"/>
              </a:rPr>
              <a:t>Les travailleurs indépendants, </a:t>
            </a:r>
          </a:p>
          <a:p>
            <a:pPr marL="342900" lvl="0" indent="-342900" algn="just">
              <a:buFontTx/>
              <a:buChar char="-"/>
            </a:pPr>
            <a:r>
              <a:rPr lang="fr-FR" sz="2000" dirty="0">
                <a:solidFill>
                  <a:schemeClr val="accent5"/>
                </a:solidFill>
                <a:latin typeface="Marianne" panose="02000000000000000000" pitchFamily="2" charset="0"/>
              </a:rPr>
              <a:t>Les exploitants agricoles.</a:t>
            </a:r>
          </a:p>
          <a:p>
            <a:pPr marL="342900" lvl="0" indent="-342900" algn="just">
              <a:buFontTx/>
              <a:buChar char="-"/>
            </a:pPr>
            <a:endParaRPr lang="fr-FR" sz="2400" dirty="0">
              <a:solidFill>
                <a:schemeClr val="accent5"/>
              </a:solidFill>
              <a:latin typeface="Marianne" panose="02000000000000000000" pitchFamily="2" charset="0"/>
            </a:endParaRP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La PDUP, de quoi parle-t-on ?</a:t>
            </a:r>
            <a:endParaRPr lang="fr-FR" sz="2800" dirty="0">
              <a:solidFill>
                <a:schemeClr val="bg1"/>
              </a:solidFill>
            </a:endParaRPr>
          </a:p>
        </p:txBody>
      </p:sp>
      <p:graphicFrame>
        <p:nvGraphicFramePr>
          <p:cNvPr id="3" name="Diagramme 2">
            <a:extLst>
              <a:ext uri="{FF2B5EF4-FFF2-40B4-BE49-F238E27FC236}">
                <a16:creationId xmlns:a16="http://schemas.microsoft.com/office/drawing/2014/main" id="{87832470-6A23-6900-E805-D377A7601DB2}"/>
              </a:ext>
            </a:extLst>
          </p:cNvPr>
          <p:cNvGraphicFramePr/>
          <p:nvPr>
            <p:extLst>
              <p:ext uri="{D42A27DB-BD31-4B8C-83A1-F6EECF244321}">
                <p14:modId xmlns:p14="http://schemas.microsoft.com/office/powerpoint/2010/main" val="1267838078"/>
              </p:ext>
            </p:extLst>
          </p:nvPr>
        </p:nvGraphicFramePr>
        <p:xfrm>
          <a:off x="7665227" y="2759841"/>
          <a:ext cx="3970215" cy="42533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ZoneTexte 3">
            <a:extLst>
              <a:ext uri="{FF2B5EF4-FFF2-40B4-BE49-F238E27FC236}">
                <a16:creationId xmlns:a16="http://schemas.microsoft.com/office/drawing/2014/main" id="{4D065A4C-4C11-08CB-5863-67CDFC67873A}"/>
              </a:ext>
            </a:extLst>
          </p:cNvPr>
          <p:cNvSpPr txBox="1"/>
          <p:nvPr/>
        </p:nvSpPr>
        <p:spPr>
          <a:xfrm>
            <a:off x="7665227" y="2298176"/>
            <a:ext cx="4356821" cy="461665"/>
          </a:xfrm>
          <a:prstGeom prst="rect">
            <a:avLst/>
          </a:prstGeom>
          <a:noFill/>
        </p:spPr>
        <p:txBody>
          <a:bodyPr wrap="square" rtlCol="0">
            <a:spAutoFit/>
          </a:bodyPr>
          <a:lstStyle/>
          <a:p>
            <a:pPr lvl="0" algn="just"/>
            <a:r>
              <a:rPr lang="fr-FR" sz="2400" b="1" dirty="0">
                <a:solidFill>
                  <a:schemeClr val="accent5"/>
                </a:solidFill>
                <a:latin typeface="Marianne" panose="02000000000000000000" pitchFamily="2" charset="0"/>
              </a:rPr>
              <a:t>Dans quelles situations ?</a:t>
            </a:r>
            <a:endParaRPr lang="fr-FR" sz="2400" dirty="0">
              <a:solidFill>
                <a:schemeClr val="accent5"/>
              </a:solidFill>
              <a:effectLst/>
              <a:latin typeface="Marianne" panose="02000000000000000000" pitchFamily="2" charset="0"/>
            </a:endParaRPr>
          </a:p>
        </p:txBody>
      </p:sp>
    </p:spTree>
    <p:extLst>
      <p:ext uri="{BB962C8B-B14F-4D97-AF65-F5344CB8AC3E}">
        <p14:creationId xmlns:p14="http://schemas.microsoft.com/office/powerpoint/2010/main" val="23678118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5236707" y="2111200"/>
            <a:ext cx="6773586" cy="4832092"/>
          </a:xfrm>
          <a:prstGeom prst="rect">
            <a:avLst/>
          </a:prstGeom>
          <a:solidFill>
            <a:schemeClr val="bg1"/>
          </a:solidFill>
        </p:spPr>
        <p:txBody>
          <a:bodyPr wrap="square" rtlCol="0">
            <a:spAutoFit/>
          </a:bodyPr>
          <a:lstStyle/>
          <a:p>
            <a:pPr lvl="0" algn="just"/>
            <a:r>
              <a:rPr lang="fr-FR" sz="2400" b="1" dirty="0">
                <a:solidFill>
                  <a:schemeClr val="accent5"/>
                </a:solidFill>
                <a:latin typeface="Marianne" panose="02000000000000000000" pitchFamily="2" charset="0"/>
              </a:rPr>
              <a:t>Un contexte qui concerne toutes les entreprises</a:t>
            </a:r>
          </a:p>
          <a:p>
            <a:pPr lvl="0" algn="just"/>
            <a:endParaRPr lang="fr-FR" sz="1050" b="1" dirty="0">
              <a:solidFill>
                <a:schemeClr val="accent5"/>
              </a:solidFill>
              <a:latin typeface="Marianne" panose="02000000000000000000" pitchFamily="2" charset="0"/>
            </a:endParaRPr>
          </a:p>
          <a:p>
            <a:pPr marL="285750" indent="-285750" algn="just">
              <a:buFont typeface="Arial" panose="020B0604020202020204" pitchFamily="34" charset="0"/>
              <a:buChar char="•"/>
            </a:pPr>
            <a:r>
              <a:rPr lang="fr-FR" dirty="0">
                <a:solidFill>
                  <a:schemeClr val="accent5"/>
                </a:solidFill>
                <a:latin typeface="Marianne" panose="02000000000000000000" pitchFamily="2" charset="0"/>
              </a:rPr>
              <a:t>Enjeu très important pour les entreprises de maintenir durablement leurs activités par la </a:t>
            </a:r>
            <a:r>
              <a:rPr lang="fr-FR" b="1" dirty="0">
                <a:solidFill>
                  <a:schemeClr val="accent5"/>
                </a:solidFill>
                <a:latin typeface="Marianne" panose="02000000000000000000" pitchFamily="2" charset="0"/>
              </a:rPr>
              <a:t>préservation des compétences</a:t>
            </a:r>
          </a:p>
          <a:p>
            <a:pPr marL="742950" lvl="1" indent="-285750" algn="just">
              <a:buFont typeface="Arial" panose="020B0604020202020204" pitchFamily="34" charset="0"/>
              <a:buChar char="•"/>
            </a:pPr>
            <a:r>
              <a:rPr lang="fr-FR" dirty="0">
                <a:solidFill>
                  <a:schemeClr val="accent5"/>
                </a:solidFill>
                <a:latin typeface="Marianne" panose="02000000000000000000" pitchFamily="2" charset="0"/>
              </a:rPr>
              <a:t>Dans un contexte d’allongement de la vie professionnelle</a:t>
            </a:r>
          </a:p>
          <a:p>
            <a:pPr marL="742950" lvl="1" indent="-285750" algn="just">
              <a:buFont typeface="Arial" panose="020B0604020202020204" pitchFamily="34" charset="0"/>
              <a:buChar char="•"/>
            </a:pPr>
            <a:r>
              <a:rPr lang="fr-FR" dirty="0">
                <a:solidFill>
                  <a:schemeClr val="accent5"/>
                </a:solidFill>
                <a:latin typeface="Marianne" panose="02000000000000000000" pitchFamily="2" charset="0"/>
              </a:rPr>
              <a:t>Dans un contexte de mutation du travail avec l’apparition de contraintes qui peuvent rendre difficilement tenable le travail pour les salariés les plus fragiles</a:t>
            </a:r>
          </a:p>
          <a:p>
            <a:pPr marL="742950" lvl="1" indent="-285750" algn="just">
              <a:buFont typeface="Arial" panose="020B0604020202020204" pitchFamily="34" charset="0"/>
              <a:buChar char="•"/>
            </a:pPr>
            <a:r>
              <a:rPr lang="fr-FR" dirty="0">
                <a:solidFill>
                  <a:schemeClr val="accent5"/>
                </a:solidFill>
                <a:latin typeface="Marianne" panose="02000000000000000000" pitchFamily="2" charset="0"/>
              </a:rPr>
              <a:t>Dans un contexte de métier en tension, de difficultés de recrutement </a:t>
            </a:r>
          </a:p>
          <a:p>
            <a:pPr marL="742950" lvl="1" indent="-285750" algn="just">
              <a:buFont typeface="Arial" panose="020B0604020202020204" pitchFamily="34" charset="0"/>
              <a:buChar char="•"/>
            </a:pPr>
            <a:endParaRPr lang="fr-FR" sz="1100" dirty="0">
              <a:solidFill>
                <a:schemeClr val="accent5"/>
              </a:solidFill>
              <a:latin typeface="Marianne" panose="02000000000000000000" pitchFamily="2" charset="0"/>
            </a:endParaRPr>
          </a:p>
          <a:p>
            <a:pPr marL="285750" indent="-285750" algn="just">
              <a:buFont typeface="Arial" panose="020B0604020202020204" pitchFamily="34" charset="0"/>
              <a:buChar char="•"/>
            </a:pPr>
            <a:r>
              <a:rPr lang="fr-FR" dirty="0">
                <a:solidFill>
                  <a:schemeClr val="accent5"/>
                </a:solidFill>
                <a:latin typeface="Marianne" panose="02000000000000000000" pitchFamily="2" charset="0"/>
              </a:rPr>
              <a:t>Des priorités d’actions nationales : Plan Santé Travail, loi du 2 aout 2021 sur la santé au travail</a:t>
            </a: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Pourquoi parler de PDUP ?</a:t>
            </a:r>
            <a:endParaRPr lang="fr-FR" sz="2800" dirty="0">
              <a:solidFill>
                <a:schemeClr val="bg1"/>
              </a:solidFill>
            </a:endParaRPr>
          </a:p>
        </p:txBody>
      </p:sp>
      <p:pic>
        <p:nvPicPr>
          <p:cNvPr id="4" name="Image 3">
            <a:extLst>
              <a:ext uri="{FF2B5EF4-FFF2-40B4-BE49-F238E27FC236}">
                <a16:creationId xmlns:a16="http://schemas.microsoft.com/office/drawing/2014/main" id="{40AF7329-0CFA-72BF-9314-CF46DEE85508}"/>
              </a:ext>
            </a:extLst>
          </p:cNvPr>
          <p:cNvPicPr>
            <a:picLocks noChangeAspect="1"/>
          </p:cNvPicPr>
          <p:nvPr/>
        </p:nvPicPr>
        <p:blipFill>
          <a:blip r:embed="rId3"/>
          <a:stretch>
            <a:fillRect/>
          </a:stretch>
        </p:blipFill>
        <p:spPr>
          <a:xfrm>
            <a:off x="1" y="1505244"/>
            <a:ext cx="5093752" cy="5352756"/>
          </a:xfrm>
          <a:prstGeom prst="rect">
            <a:avLst/>
          </a:prstGeom>
        </p:spPr>
      </p:pic>
    </p:spTree>
    <p:extLst>
      <p:ext uri="{BB962C8B-B14F-4D97-AF65-F5344CB8AC3E}">
        <p14:creationId xmlns:p14="http://schemas.microsoft.com/office/powerpoint/2010/main" val="2882290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8F015683-E8F6-942E-24E4-587E84E43D96}"/>
              </a:ext>
            </a:extLst>
          </p:cNvPr>
          <p:cNvSpPr txBox="1"/>
          <p:nvPr/>
        </p:nvSpPr>
        <p:spPr>
          <a:xfrm>
            <a:off x="2260213" y="1760557"/>
            <a:ext cx="7555230" cy="461665"/>
          </a:xfrm>
          <a:prstGeom prst="rect">
            <a:avLst/>
          </a:prstGeom>
          <a:noFill/>
        </p:spPr>
        <p:txBody>
          <a:bodyPr wrap="square" rtlCol="0">
            <a:spAutoFit/>
          </a:bodyPr>
          <a:lstStyle/>
          <a:p>
            <a:pPr lvl="0" algn="just"/>
            <a:r>
              <a:rPr lang="fr-FR" sz="2400" b="1" dirty="0">
                <a:solidFill>
                  <a:srgbClr val="65AECC"/>
                </a:solidFill>
                <a:latin typeface="Marianne" panose="02000000000000000000" pitchFamily="2" charset="0"/>
              </a:rPr>
              <a:t>Plusieurs niveaux d’enjeux dans l’entreprise</a:t>
            </a:r>
          </a:p>
        </p:txBody>
      </p:sp>
      <p:sp>
        <p:nvSpPr>
          <p:cNvPr id="6" name="ZoneTexte 5">
            <a:extLst>
              <a:ext uri="{FF2B5EF4-FFF2-40B4-BE49-F238E27FC236}">
                <a16:creationId xmlns:a16="http://schemas.microsoft.com/office/drawing/2014/main" id="{909E6228-F000-E5A6-3ABC-470C0F9C8456}"/>
              </a:ext>
            </a:extLst>
          </p:cNvPr>
          <p:cNvSpPr txBox="1"/>
          <p:nvPr/>
        </p:nvSpPr>
        <p:spPr>
          <a:xfrm>
            <a:off x="2376554" y="281171"/>
            <a:ext cx="7438889" cy="523220"/>
          </a:xfrm>
          <a:prstGeom prst="rect">
            <a:avLst/>
          </a:prstGeom>
          <a:noFill/>
        </p:spPr>
        <p:txBody>
          <a:bodyPr wrap="square">
            <a:spAutoFit/>
          </a:bodyPr>
          <a:lstStyle/>
          <a:p>
            <a:pPr marL="0" lvl="0" indent="0" algn="ctr" rtl="0">
              <a:lnSpc>
                <a:spcPct val="100000"/>
              </a:lnSpc>
              <a:spcBef>
                <a:spcPts val="0"/>
              </a:spcBef>
              <a:spcAft>
                <a:spcPts val="0"/>
              </a:spcAft>
              <a:buNone/>
            </a:pPr>
            <a:r>
              <a:rPr lang="fr" sz="2800" b="1" dirty="0">
                <a:solidFill>
                  <a:schemeClr val="bg1"/>
                </a:solidFill>
                <a:latin typeface="Marianne" panose="02000000000000000000" pitchFamily="2" charset="0"/>
                <a:ea typeface="League Gothic"/>
                <a:cs typeface="League Gothic"/>
                <a:sym typeface="League Gothic"/>
              </a:rPr>
              <a:t>Pourquoi parler de PDUP ?</a:t>
            </a:r>
            <a:endParaRPr lang="fr-FR" sz="2800" dirty="0">
              <a:solidFill>
                <a:schemeClr val="bg1"/>
              </a:solidFill>
            </a:endParaRPr>
          </a:p>
        </p:txBody>
      </p:sp>
      <p:pic>
        <p:nvPicPr>
          <p:cNvPr id="3" name="Image 2">
            <a:extLst>
              <a:ext uri="{FF2B5EF4-FFF2-40B4-BE49-F238E27FC236}">
                <a16:creationId xmlns:a16="http://schemas.microsoft.com/office/drawing/2014/main" id="{CCEA2E13-26FD-F493-5BC8-E48630B3977B}"/>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4700"/>
                    </a14:imgEffect>
                    <a14:imgEffect>
                      <a14:saturation sat="300000"/>
                    </a14:imgEffect>
                  </a14:imgLayer>
                </a14:imgProps>
              </a:ext>
            </a:extLst>
          </a:blip>
          <a:srcRect l="2182" r="1734"/>
          <a:stretch/>
        </p:blipFill>
        <p:spPr>
          <a:xfrm>
            <a:off x="1" y="2348831"/>
            <a:ext cx="12192000" cy="4631405"/>
          </a:xfrm>
          <a:prstGeom prst="rect">
            <a:avLst/>
          </a:prstGeom>
          <a:noFill/>
        </p:spPr>
      </p:pic>
    </p:spTree>
    <p:extLst>
      <p:ext uri="{BB962C8B-B14F-4D97-AF65-F5344CB8AC3E}">
        <p14:creationId xmlns:p14="http://schemas.microsoft.com/office/powerpoint/2010/main" val="3824062511"/>
      </p:ext>
    </p:extLst>
  </p:cSld>
  <p:clrMapOvr>
    <a:masterClrMapping/>
  </p:clrMapOvr>
</p:sld>
</file>

<file path=ppt/theme/theme1.xml><?xml version="1.0" encoding="utf-8"?>
<a:theme xmlns:a="http://schemas.openxmlformats.org/drawingml/2006/main" name="2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c8ed0d54-54d7-4498-9042-bf1d68447b7b}" enabled="1" method="Privileged" siteId="{7512341a-42c3-44bb-beee-e013048f1248}" contentBits="0" removed="0"/>
</clbl:labelList>
</file>

<file path=docProps/app.xml><?xml version="1.0" encoding="utf-8"?>
<Properties xmlns="http://schemas.openxmlformats.org/officeDocument/2006/extended-properties" xmlns:vt="http://schemas.openxmlformats.org/officeDocument/2006/docPropsVTypes">
  <TotalTime>19664</TotalTime>
  <Words>5466</Words>
  <Application>Microsoft Macintosh PowerPoint</Application>
  <PresentationFormat>Grand écran</PresentationFormat>
  <Paragraphs>462</Paragraphs>
  <Slides>44</Slides>
  <Notes>40</Notes>
  <HiddenSlides>0</HiddenSlides>
  <MMClips>0</MMClips>
  <ScaleCrop>false</ScaleCrop>
  <HeadingPairs>
    <vt:vector size="6" baseType="variant">
      <vt:variant>
        <vt:lpstr>Polices utilisées</vt:lpstr>
      </vt:variant>
      <vt:variant>
        <vt:i4>13</vt:i4>
      </vt:variant>
      <vt:variant>
        <vt:lpstr>Thème</vt:lpstr>
      </vt:variant>
      <vt:variant>
        <vt:i4>3</vt:i4>
      </vt:variant>
      <vt:variant>
        <vt:lpstr>Titres des diapositives</vt:lpstr>
      </vt:variant>
      <vt:variant>
        <vt:i4>44</vt:i4>
      </vt:variant>
    </vt:vector>
  </HeadingPairs>
  <TitlesOfParts>
    <vt:vector size="60" baseType="lpstr">
      <vt:lpstr>Aptos</vt:lpstr>
      <vt:lpstr>Arial</vt:lpstr>
      <vt:lpstr>Calibri</vt:lpstr>
      <vt:lpstr>Calibri Light</vt:lpstr>
      <vt:lpstr>Courier New</vt:lpstr>
      <vt:lpstr>Fieldwork 05 Geo Demibold</vt:lpstr>
      <vt:lpstr>Helvetica</vt:lpstr>
      <vt:lpstr>Marianne</vt:lpstr>
      <vt:lpstr>opensans-regular</vt:lpstr>
      <vt:lpstr>robotoslab</vt:lpstr>
      <vt:lpstr>Segoe UI</vt:lpstr>
      <vt:lpstr>sourcesanspro</vt:lpstr>
      <vt:lpstr>Wingdings</vt:lpstr>
      <vt:lpstr>2_Thème Office</vt:lpstr>
      <vt:lpstr>Thème Office</vt:lpstr>
      <vt:lpstr>1_Thème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leviers du dialogue social  pour agir sur la PDUP</vt:lpstr>
      <vt:lpstr>Les leviers du dialogue social pour agir sur la PDUP</vt:lpstr>
      <vt:lpstr>Les leviers du dialogue social pour agir sur la PDUP</vt:lpstr>
      <vt:lpstr>Les leviers du dialogue social pour agir sur la PDUP</vt:lpstr>
      <vt:lpstr>Les leviers du dialogue social pour agir sur la PDUP</vt:lpstr>
      <vt:lpstr>Les leviers du dialogue social pour agir sur la PDUP</vt:lpstr>
      <vt:lpstr>Les leviers du dialogue social pour agir sur la PDUP</vt:lpstr>
      <vt:lpstr>Les leviers du dialogue social pour agir sur la PDUP</vt:lpstr>
      <vt:lpstr>Présentation PowerPoint</vt:lpstr>
      <vt:lpstr>Présentation PowerPoint</vt:lpstr>
      <vt:lpstr>Votre feuille de route</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c.levrat</dc:creator>
  <cp:lastModifiedBy>c.levrat</cp:lastModifiedBy>
  <cp:revision>89</cp:revision>
  <dcterms:created xsi:type="dcterms:W3CDTF">2024-03-22T15:20:09Z</dcterms:created>
  <dcterms:modified xsi:type="dcterms:W3CDTF">2025-01-30T09:50:01Z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Text">
    <vt:lpwstr>Restreint, diffusion restreinte à l’interne de la Branche Retraite</vt:lpwstr>
  </property>
</Properties>
</file>