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62.xml" ContentType="application/vnd.openxmlformats-officedocument.presentationml.notesSlid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charts/chartEx5.xml" ContentType="application/vnd.ms-office.chartex+xml"/>
  <Override PartName="/ppt/charts/style5.xml" ContentType="application/vnd.ms-office.chartstyle+xml"/>
  <Override PartName="/ppt/charts/colors5.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1" r:id="rId1"/>
    <p:sldMasterId id="2147484785" r:id="rId2"/>
  </p:sldMasterIdLst>
  <p:notesMasterIdLst>
    <p:notesMasterId r:id="rId83"/>
  </p:notesMasterIdLst>
  <p:handoutMasterIdLst>
    <p:handoutMasterId r:id="rId84"/>
  </p:handoutMasterIdLst>
  <p:sldIdLst>
    <p:sldId id="2147374502" r:id="rId3"/>
    <p:sldId id="865" r:id="rId4"/>
    <p:sldId id="884" r:id="rId5"/>
    <p:sldId id="1707" r:id="rId6"/>
    <p:sldId id="2147374728" r:id="rId7"/>
    <p:sldId id="2147374769" r:id="rId8"/>
    <p:sldId id="2147374683" r:id="rId9"/>
    <p:sldId id="2147374757" r:id="rId10"/>
    <p:sldId id="2147374758" r:id="rId11"/>
    <p:sldId id="2147374736" r:id="rId12"/>
    <p:sldId id="2147374684" r:id="rId13"/>
    <p:sldId id="2147374729" r:id="rId14"/>
    <p:sldId id="2147374700" r:id="rId15"/>
    <p:sldId id="2147374759" r:id="rId16"/>
    <p:sldId id="2147374686" r:id="rId17"/>
    <p:sldId id="2147374773" r:id="rId18"/>
    <p:sldId id="2147374702" r:id="rId19"/>
    <p:sldId id="2147374707" r:id="rId20"/>
    <p:sldId id="2147374760" r:id="rId21"/>
    <p:sldId id="2147374708" r:id="rId22"/>
    <p:sldId id="2147374761" r:id="rId23"/>
    <p:sldId id="2147374711" r:id="rId24"/>
    <p:sldId id="2147374714" r:id="rId25"/>
    <p:sldId id="2147374709" r:id="rId26"/>
    <p:sldId id="2147374762" r:id="rId27"/>
    <p:sldId id="2147374727" r:id="rId28"/>
    <p:sldId id="2147374774" r:id="rId29"/>
    <p:sldId id="2147374739" r:id="rId30"/>
    <p:sldId id="2147374740" r:id="rId31"/>
    <p:sldId id="2147374742" r:id="rId32"/>
    <p:sldId id="2147374743" r:id="rId33"/>
    <p:sldId id="2147374744" r:id="rId34"/>
    <p:sldId id="2147374745" r:id="rId35"/>
    <p:sldId id="2147374746" r:id="rId36"/>
    <p:sldId id="2147374748" r:id="rId37"/>
    <p:sldId id="2147374749" r:id="rId38"/>
    <p:sldId id="2147374750" r:id="rId39"/>
    <p:sldId id="2147374751" r:id="rId40"/>
    <p:sldId id="2147374752" r:id="rId41"/>
    <p:sldId id="2147374753" r:id="rId42"/>
    <p:sldId id="2147374775" r:id="rId43"/>
    <p:sldId id="2147374703" r:id="rId44"/>
    <p:sldId id="2147374715" r:id="rId45"/>
    <p:sldId id="2147374716" r:id="rId46"/>
    <p:sldId id="2147374717" r:id="rId47"/>
    <p:sldId id="2147374766" r:id="rId48"/>
    <p:sldId id="2147374778" r:id="rId49"/>
    <p:sldId id="2147374776" r:id="rId50"/>
    <p:sldId id="2147374704" r:id="rId51"/>
    <p:sldId id="2147374688" r:id="rId52"/>
    <p:sldId id="2147374732" r:id="rId53"/>
    <p:sldId id="2147374777" r:id="rId54"/>
    <p:sldId id="2147374706" r:id="rId55"/>
    <p:sldId id="2147374721" r:id="rId56"/>
    <p:sldId id="2147374719" r:id="rId57"/>
    <p:sldId id="2147374720" r:id="rId58"/>
    <p:sldId id="2147374770" r:id="rId59"/>
    <p:sldId id="2147374724" r:id="rId60"/>
    <p:sldId id="2147374726" r:id="rId61"/>
    <p:sldId id="2147374725" r:id="rId62"/>
    <p:sldId id="2147374722" r:id="rId63"/>
    <p:sldId id="2147374723" r:id="rId64"/>
    <p:sldId id="2147374690" r:id="rId65"/>
    <p:sldId id="2147374754" r:id="rId66"/>
    <p:sldId id="2147374764" r:id="rId67"/>
    <p:sldId id="2147374765" r:id="rId68"/>
    <p:sldId id="2147374734" r:id="rId69"/>
    <p:sldId id="2147374731" r:id="rId70"/>
    <p:sldId id="2147374771" r:id="rId71"/>
    <p:sldId id="2147374772" r:id="rId72"/>
    <p:sldId id="2147374691" r:id="rId73"/>
    <p:sldId id="2147374763" r:id="rId74"/>
    <p:sldId id="2147374692" r:id="rId75"/>
    <p:sldId id="2147374735" r:id="rId76"/>
    <p:sldId id="2147374730" r:id="rId77"/>
    <p:sldId id="2147374693" r:id="rId78"/>
    <p:sldId id="2147374767" r:id="rId79"/>
    <p:sldId id="2147374768" r:id="rId80"/>
    <p:sldId id="2147374694" r:id="rId81"/>
    <p:sldId id="2147374695" r:id="rId82"/>
  </p:sldIdLst>
  <p:sldSz cx="12192000" cy="6858000"/>
  <p:notesSz cx="9926638" cy="6797675"/>
  <p:defaultTextStyle>
    <a:defPPr>
      <a:defRPr lang="fr-FR"/>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CUN Hélène" initials="DH" lastIdx="1" clrIdx="0">
    <p:extLst>
      <p:ext uri="{19B8F6BF-5375-455C-9EA6-DF929625EA0E}">
        <p15:presenceInfo xmlns:p15="http://schemas.microsoft.com/office/powerpoint/2012/main" userId="S-1-5-21-145378604-1838602531-1689483907-23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3E0"/>
    <a:srgbClr val="60C9B6"/>
    <a:srgbClr val="98A9E1"/>
    <a:srgbClr val="FFF7BE"/>
    <a:srgbClr val="FED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70" autoAdjust="0"/>
    <p:restoredTop sz="87671" autoAdjust="0"/>
  </p:normalViewPr>
  <p:slideViewPr>
    <p:cSldViewPr snapToGrid="0">
      <p:cViewPr varScale="1">
        <p:scale>
          <a:sx n="106" d="100"/>
          <a:sy n="106" d="100"/>
        </p:scale>
        <p:origin x="1064" y="184"/>
      </p:cViewPr>
      <p:guideLst>
        <p:guide orient="horz" pos="2160"/>
        <p:guide pos="3840"/>
      </p:guideLst>
    </p:cSldViewPr>
  </p:slideViewPr>
  <p:notesTextViewPr>
    <p:cViewPr>
      <p:scale>
        <a:sx n="1" d="1"/>
        <a:sy n="1" d="1"/>
      </p:scale>
      <p:origin x="0" y="0"/>
    </p:cViewPr>
  </p:notesTextViewPr>
  <p:sorterViewPr>
    <p:cViewPr>
      <p:scale>
        <a:sx n="100" d="100"/>
        <a:sy n="100" d="100"/>
      </p:scale>
      <p:origin x="0" y="-186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file:///C:\SERVEUR\ETUDES%20ET%20SCHEMAS\ETUDES\2025%20SPF%20-%20Maladies%20&#224;%20caract&#232;re%20professionnel\Plaquettes\2024\Resultats_MCP_202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SERVEUR\ETUDES%20ET%20SCHEMAS\ETUDES\2025%20SPF%20-%20Maladies%20&#224;%20caract&#232;re%20professionnel\Plaquettes\2024\Resultats_MCP_202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SERVEUR\ETUDES%20ET%20SCHEMAS\ETUDES\2025%20SPF%20-%20Maladies%20&#224;%20caract&#232;re%20professionnel\Plaquettes\2024\Resultats_MCP_2024.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Feuille_de_calcul_Microsoft_Excel.xlsx"/><Relationship Id="rId1" Type="http://schemas.openxmlformats.org/officeDocument/2006/relationships/themeOverride" Target="../theme/themeOverride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s.riviere\AppData\Local\Microsoft\Windows\INetCache\Content.Outlook\DUQDJQ89\CarteOccitanie.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s.riviere\AppData\Local\Microsoft\Windows\INetCache\Content.Outlook\DUQDJQ89\CarteOccitanie.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s.riviere\AppData\Local\Microsoft\Windows\INetCache\Content.Outlook\DUQDJQ89\CarteOccitanie.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s.riviere\AppData\Local\Microsoft\Windows\INetCache\Content.Outlook\DUQDJQ89\CarteOccitanie.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s.riviere\AppData\Local\Microsoft\Windows\INetCache\Content.Outlook\DUQDJQ89\CarteOccitani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Taux de signalement des MCP en 2024 selon le</a:t>
            </a:r>
            <a:r>
              <a:rPr lang="en-US" baseline="0"/>
              <a:t> sexe</a:t>
            </a:r>
            <a:endParaRPr lang="en-US"/>
          </a:p>
        </c:rich>
      </c:tx>
      <c:overlay val="0"/>
    </c:title>
    <c:autoTitleDeleted val="0"/>
    <c:plotArea>
      <c:layout/>
      <c:barChart>
        <c:barDir val="col"/>
        <c:grouping val="clustered"/>
        <c:varyColors val="0"/>
        <c:ser>
          <c:idx val="1"/>
          <c:order val="0"/>
          <c:tx>
            <c:strRef>
              <c:f>Signalement!$B$94</c:f>
              <c:strCache>
                <c:ptCount val="1"/>
                <c:pt idx="0">
                  <c:v>Taux de signalement</c:v>
                </c:pt>
              </c:strCache>
            </c:strRef>
          </c:tx>
          <c:spPr>
            <a:solidFill>
              <a:schemeClr val="accent5"/>
            </a:solidFill>
            <a:ln>
              <a:noFill/>
            </a:ln>
            <a:effectLst/>
          </c:spPr>
          <c:invertIfNegative val="0"/>
          <c:dLbls>
            <c:spPr>
              <a:noFill/>
              <a:ln>
                <a:noFill/>
              </a:ln>
              <a:effectLst/>
            </c:spPr>
            <c:txPr>
              <a:bodyPr/>
              <a:lstStyle/>
              <a:p>
                <a:pPr>
                  <a:defRPr sz="1400">
                    <a:solidFill>
                      <a:schemeClr val="bg1"/>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Signalement!$D$95:$D$97</c:f>
                <c:numCache>
                  <c:formatCode>General</c:formatCode>
                  <c:ptCount val="3"/>
                  <c:pt idx="0">
                    <c:v>0.96782099999999982</c:v>
                  </c:pt>
                  <c:pt idx="1">
                    <c:v>1.7429269999999999</c:v>
                  </c:pt>
                  <c:pt idx="2">
                    <c:v>1.5954579999999998</c:v>
                  </c:pt>
                </c:numCache>
              </c:numRef>
            </c:plus>
            <c:minus>
              <c:numRef>
                <c:f>Signalement!$C$95:$C$97</c:f>
                <c:numCache>
                  <c:formatCode>General</c:formatCode>
                  <c:ptCount val="3"/>
                  <c:pt idx="0">
                    <c:v>0.84759700000000038</c:v>
                  </c:pt>
                  <c:pt idx="1">
                    <c:v>0.96727199999999991</c:v>
                  </c:pt>
                  <c:pt idx="2">
                    <c:v>1.8965070000000006</c:v>
                  </c:pt>
                </c:numCache>
              </c:numRef>
            </c:minus>
          </c:errBars>
          <c:cat>
            <c:strRef>
              <c:f>Signalement!$A$95:$A$97</c:f>
              <c:strCache>
                <c:ptCount val="3"/>
                <c:pt idx="0">
                  <c:v>Ensemble</c:v>
                </c:pt>
                <c:pt idx="1">
                  <c:v>Hommes</c:v>
                </c:pt>
                <c:pt idx="2">
                  <c:v>Femmes</c:v>
                </c:pt>
              </c:strCache>
            </c:strRef>
          </c:cat>
          <c:val>
            <c:numRef>
              <c:f>Signalement!$B$95:$B$97</c:f>
              <c:numCache>
                <c:formatCode>0.0</c:formatCode>
                <c:ptCount val="3"/>
                <c:pt idx="0">
                  <c:v>6.3599040000000002</c:v>
                </c:pt>
                <c:pt idx="1">
                  <c:v>4.8355139999999999</c:v>
                </c:pt>
                <c:pt idx="2">
                  <c:v>7.9259940000000002</c:v>
                </c:pt>
              </c:numCache>
            </c:numRef>
          </c:val>
          <c:extLst>
            <c:ext xmlns:c16="http://schemas.microsoft.com/office/drawing/2014/chart" uri="{C3380CC4-5D6E-409C-BE32-E72D297353CC}">
              <c16:uniqueId val="{00000000-E387-45EE-A02B-A66268E556FF}"/>
            </c:ext>
          </c:extLst>
        </c:ser>
        <c:dLbls>
          <c:showLegendKey val="0"/>
          <c:showVal val="0"/>
          <c:showCatName val="0"/>
          <c:showSerName val="0"/>
          <c:showPercent val="0"/>
          <c:showBubbleSize val="0"/>
        </c:dLbls>
        <c:gapWidth val="100"/>
        <c:overlap val="-15"/>
        <c:axId val="1828647152"/>
        <c:axId val="1828641872"/>
      </c:barChart>
      <c:catAx>
        <c:axId val="18286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a:pPr>
            <a:endParaRPr lang="fr-FR"/>
          </a:p>
        </c:txPr>
        <c:crossAx val="1828641872"/>
        <c:crosses val="autoZero"/>
        <c:auto val="1"/>
        <c:lblAlgn val="ctr"/>
        <c:lblOffset val="100"/>
        <c:noMultiLvlLbl val="0"/>
      </c:catAx>
      <c:valAx>
        <c:axId val="1828641872"/>
        <c:scaling>
          <c:orientation val="minMax"/>
        </c:scaling>
        <c:delete val="0"/>
        <c:axPos val="l"/>
        <c:numFmt formatCode="0&quot; %&quot;" sourceLinked="0"/>
        <c:majorTickMark val="none"/>
        <c:minorTickMark val="none"/>
        <c:tickLblPos val="nextTo"/>
        <c:spPr>
          <a:noFill/>
          <a:ln>
            <a:solidFill>
              <a:srgbClr val="D9D9D9"/>
            </a:solidFill>
          </a:ln>
          <a:effectLst/>
        </c:spPr>
        <c:txPr>
          <a:bodyPr rot="-60000000" vert="horz"/>
          <a:lstStyle/>
          <a:p>
            <a:pPr>
              <a:defRPr sz="1100"/>
            </a:pPr>
            <a:endParaRPr lang="fr-FR"/>
          </a:p>
        </c:txPr>
        <c:crossAx val="1828647152"/>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a:latin typeface="+mn-lt"/>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fr-FR" sz="1800" dirty="0"/>
              <a:t>Prévalence</a:t>
            </a:r>
            <a:r>
              <a:rPr lang="fr-FR" sz="1800" baseline="0" dirty="0"/>
              <a:t> des ALM et de la souffrance psychique associées aux MCP selon le sexe</a:t>
            </a:r>
            <a:endParaRPr lang="fr-FR" sz="1800" dirty="0"/>
          </a:p>
        </c:rich>
      </c:tx>
      <c:layout>
        <c:manualLayout>
          <c:xMode val="edge"/>
          <c:yMode val="edge"/>
          <c:x val="0.12947198782562602"/>
          <c:y val="7.8408323383090724E-3"/>
        </c:manualLayout>
      </c:layout>
      <c:overlay val="0"/>
    </c:title>
    <c:autoTitleDeleted val="0"/>
    <c:plotArea>
      <c:layout>
        <c:manualLayout>
          <c:layoutTarget val="inner"/>
          <c:xMode val="edge"/>
          <c:yMode val="edge"/>
          <c:x val="7.7991900152060339E-2"/>
          <c:y val="0.2851548611111111"/>
          <c:w val="0.89571746887279624"/>
          <c:h val="0.51117430555555543"/>
        </c:manualLayout>
      </c:layout>
      <c:barChart>
        <c:barDir val="col"/>
        <c:grouping val="clustered"/>
        <c:varyColors val="0"/>
        <c:ser>
          <c:idx val="1"/>
          <c:order val="0"/>
          <c:tx>
            <c:strRef>
              <c:f>Prévalence!$J$121</c:f>
              <c:strCache>
                <c:ptCount val="1"/>
                <c:pt idx="0">
                  <c:v>Affections de l'appareil locomoteur (ALM)</c:v>
                </c:pt>
              </c:strCache>
            </c:strRef>
          </c:tx>
          <c:spPr>
            <a:solidFill>
              <a:schemeClr val="accent2"/>
            </a:solidFill>
            <a:ln>
              <a:noFill/>
            </a:ln>
            <a:effectLst/>
          </c:spPr>
          <c:invertIfNegative val="0"/>
          <c:dLbls>
            <c:spPr>
              <a:noFill/>
              <a:ln>
                <a:noFill/>
              </a:ln>
              <a:effectLst/>
            </c:spPr>
            <c:txPr>
              <a:bodyPr/>
              <a:lstStyle/>
              <a:p>
                <a:pPr algn="ctr">
                  <a:defRPr sz="1400">
                    <a:solidFill>
                      <a:schemeClr val="bg1"/>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Prévalence!$M$122:$M$124</c:f>
                <c:numCache>
                  <c:formatCode>General</c:formatCode>
                  <c:ptCount val="3"/>
                  <c:pt idx="0">
                    <c:v>0.60664799999999985</c:v>
                  </c:pt>
                  <c:pt idx="1">
                    <c:v>0.97815999999999992</c:v>
                  </c:pt>
                  <c:pt idx="2">
                    <c:v>0.80030500000000027</c:v>
                  </c:pt>
                </c:numCache>
              </c:numRef>
            </c:plus>
            <c:minus>
              <c:numRef>
                <c:f>Prévalence!$L$122:$L$124</c:f>
                <c:numCache>
                  <c:formatCode>General</c:formatCode>
                  <c:ptCount val="3"/>
                  <c:pt idx="0">
                    <c:v>0.49226100000000006</c:v>
                  </c:pt>
                  <c:pt idx="1">
                    <c:v>0.72570800000000002</c:v>
                  </c:pt>
                  <c:pt idx="2">
                    <c:v>0.60047600000000001</c:v>
                  </c:pt>
                </c:numCache>
              </c:numRef>
            </c:minus>
            <c:spPr>
              <a:noFill/>
              <a:ln w="12700" cap="flat" cmpd="sng" algn="ctr">
                <a:solidFill>
                  <a:schemeClr val="tx1">
                    <a:lumMod val="65000"/>
                    <a:lumOff val="35000"/>
                  </a:schemeClr>
                </a:solidFill>
                <a:round/>
              </a:ln>
              <a:effectLst/>
            </c:spPr>
          </c:errBars>
          <c:cat>
            <c:strRef>
              <c:f>Prévalence!$I$122:$I$124</c:f>
              <c:strCache>
                <c:ptCount val="3"/>
                <c:pt idx="0">
                  <c:v>Ensemble</c:v>
                </c:pt>
                <c:pt idx="1">
                  <c:v>Hommes</c:v>
                </c:pt>
                <c:pt idx="2">
                  <c:v>Femmes</c:v>
                </c:pt>
              </c:strCache>
            </c:strRef>
          </c:cat>
          <c:val>
            <c:numRef>
              <c:f>Prévalence!$J$122:$J$124</c:f>
              <c:numCache>
                <c:formatCode>0.0</c:formatCode>
                <c:ptCount val="3"/>
                <c:pt idx="0">
                  <c:v>2.5425680000000002</c:v>
                </c:pt>
                <c:pt idx="1">
                  <c:v>2.7328670000000002</c:v>
                </c:pt>
                <c:pt idx="2">
                  <c:v>2.3470629999999999</c:v>
                </c:pt>
              </c:numCache>
            </c:numRef>
          </c:val>
          <c:extLst>
            <c:ext xmlns:c16="http://schemas.microsoft.com/office/drawing/2014/chart" uri="{C3380CC4-5D6E-409C-BE32-E72D297353CC}">
              <c16:uniqueId val="{00000000-6031-426E-8CA0-1B72BAE49485}"/>
            </c:ext>
          </c:extLst>
        </c:ser>
        <c:ser>
          <c:idx val="2"/>
          <c:order val="1"/>
          <c:tx>
            <c:strRef>
              <c:f>Prévalence!$K$121</c:f>
              <c:strCache>
                <c:ptCount val="1"/>
                <c:pt idx="0">
                  <c:v>Souffrance psychique</c:v>
                </c:pt>
              </c:strCache>
            </c:strRef>
          </c:tx>
          <c:spPr>
            <a:solidFill>
              <a:schemeClr val="accent5"/>
            </a:solidFill>
            <a:ln>
              <a:noFill/>
            </a:ln>
            <a:effectLst/>
          </c:spPr>
          <c:invertIfNegative val="0"/>
          <c:dLbls>
            <c:spPr>
              <a:noFill/>
              <a:ln>
                <a:noFill/>
              </a:ln>
              <a:effectLst/>
            </c:spPr>
            <c:txPr>
              <a:bodyPr rot="0" vert="horz"/>
              <a:lstStyle/>
              <a:p>
                <a:pPr>
                  <a:defRPr sz="1400">
                    <a:solidFill>
                      <a:schemeClr val="bg1"/>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Prévalence!$O$122:$O$124</c:f>
                <c:numCache>
                  <c:formatCode>General</c:formatCode>
                  <c:ptCount val="3"/>
                  <c:pt idx="0">
                    <c:v>0.76958099999999963</c:v>
                  </c:pt>
                  <c:pt idx="1">
                    <c:v>0.80401299999999987</c:v>
                  </c:pt>
                  <c:pt idx="2">
                    <c:v>1.3816309999999996</c:v>
                  </c:pt>
                </c:numCache>
              </c:numRef>
            </c:plus>
            <c:minus>
              <c:numRef>
                <c:f>Prévalence!$N$122:$N$124</c:f>
                <c:numCache>
                  <c:formatCode>General</c:formatCode>
                  <c:ptCount val="3"/>
                  <c:pt idx="0">
                    <c:v>0.6292390000000001</c:v>
                  </c:pt>
                  <c:pt idx="1">
                    <c:v>0.55305099999999996</c:v>
                  </c:pt>
                  <c:pt idx="2">
                    <c:v>1.093353</c:v>
                  </c:pt>
                </c:numCache>
              </c:numRef>
            </c:minus>
            <c:spPr>
              <a:noFill/>
              <a:ln w="12700" cap="flat" cmpd="sng" algn="ctr">
                <a:solidFill>
                  <a:schemeClr val="tx1">
                    <a:lumMod val="65000"/>
                    <a:lumOff val="35000"/>
                  </a:schemeClr>
                </a:solidFill>
                <a:round/>
              </a:ln>
              <a:effectLst/>
            </c:spPr>
          </c:errBars>
          <c:cat>
            <c:strRef>
              <c:f>Prévalence!$I$122:$I$124</c:f>
              <c:strCache>
                <c:ptCount val="3"/>
                <c:pt idx="0">
                  <c:v>Ensemble</c:v>
                </c:pt>
                <c:pt idx="1">
                  <c:v>Hommes</c:v>
                </c:pt>
                <c:pt idx="2">
                  <c:v>Femmes</c:v>
                </c:pt>
              </c:strCache>
            </c:strRef>
          </c:cat>
          <c:val>
            <c:numRef>
              <c:f>Prévalence!$K$122:$K$124</c:f>
              <c:numCache>
                <c:formatCode>0.0</c:formatCode>
                <c:ptCount val="3"/>
                <c:pt idx="0">
                  <c:v>3.3316020000000002</c:v>
                </c:pt>
                <c:pt idx="1">
                  <c:v>1.740434</c:v>
                </c:pt>
                <c:pt idx="2">
                  <c:v>4.9662980000000001</c:v>
                </c:pt>
              </c:numCache>
            </c:numRef>
          </c:val>
          <c:extLst>
            <c:ext xmlns:c16="http://schemas.microsoft.com/office/drawing/2014/chart" uri="{C3380CC4-5D6E-409C-BE32-E72D297353CC}">
              <c16:uniqueId val="{00000001-6031-426E-8CA0-1B72BAE49485}"/>
            </c:ext>
          </c:extLst>
        </c:ser>
        <c:dLbls>
          <c:showLegendKey val="0"/>
          <c:showVal val="0"/>
          <c:showCatName val="0"/>
          <c:showSerName val="0"/>
          <c:showPercent val="0"/>
          <c:showBubbleSize val="0"/>
        </c:dLbls>
        <c:gapWidth val="100"/>
        <c:overlap val="-15"/>
        <c:axId val="1828647152"/>
        <c:axId val="1828641872"/>
      </c:barChart>
      <c:catAx>
        <c:axId val="18286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600"/>
            </a:pPr>
            <a:endParaRPr lang="fr-FR"/>
          </a:p>
        </c:txPr>
        <c:crossAx val="1828641872"/>
        <c:crosses val="autoZero"/>
        <c:auto val="1"/>
        <c:lblAlgn val="ctr"/>
        <c:lblOffset val="100"/>
        <c:noMultiLvlLbl val="0"/>
      </c:catAx>
      <c:valAx>
        <c:axId val="1828641872"/>
        <c:scaling>
          <c:orientation val="minMax"/>
        </c:scaling>
        <c:delete val="0"/>
        <c:axPos val="l"/>
        <c:numFmt formatCode="0&quot; %&quot;" sourceLinked="0"/>
        <c:majorTickMark val="none"/>
        <c:minorTickMark val="none"/>
        <c:tickLblPos val="nextTo"/>
        <c:spPr>
          <a:noFill/>
          <a:ln>
            <a:solidFill>
              <a:srgbClr val="D9D9D9"/>
            </a:solidFill>
          </a:ln>
          <a:effectLst/>
        </c:spPr>
        <c:txPr>
          <a:bodyPr rot="-60000000" vert="horz"/>
          <a:lstStyle/>
          <a:p>
            <a:pPr>
              <a:defRPr sz="1100"/>
            </a:pPr>
            <a:endParaRPr lang="fr-FR"/>
          </a:p>
        </c:txPr>
        <c:crossAx val="1828647152"/>
        <c:crosses val="autoZero"/>
        <c:crossBetween val="between"/>
      </c:valAx>
    </c:plotArea>
    <c:legend>
      <c:legendPos val="t"/>
      <c:layout>
        <c:manualLayout>
          <c:xMode val="edge"/>
          <c:yMode val="edge"/>
          <c:x val="9.206926422461531E-2"/>
          <c:y val="0.30883442968510144"/>
          <c:w val="0.70417617789632969"/>
          <c:h val="0.15165713213222484"/>
        </c:manualLayout>
      </c:layout>
      <c:overlay val="1"/>
      <c:spPr>
        <a:noFill/>
        <a:ln>
          <a:noFill/>
        </a:ln>
        <a:effectLst/>
      </c:spPr>
      <c:txPr>
        <a:bodyPr rot="0" vert="horz"/>
        <a:lstStyle/>
        <a:p>
          <a:pPr>
            <a:defRPr sz="1400"/>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mn-lt"/>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800" b="1" cap="none" baseline="0" dirty="0">
                <a:effectLst/>
              </a:rPr>
              <a:t>Prévalence des ALM et de la souffrance psychique associées aux MCP selon l’âge</a:t>
            </a:r>
          </a:p>
        </c:rich>
      </c:tx>
      <c:overlay val="0"/>
    </c:title>
    <c:autoTitleDeleted val="0"/>
    <c:plotArea>
      <c:layout/>
      <c:barChart>
        <c:barDir val="col"/>
        <c:grouping val="clustered"/>
        <c:varyColors val="0"/>
        <c:ser>
          <c:idx val="1"/>
          <c:order val="0"/>
          <c:tx>
            <c:strRef>
              <c:f>Prévalence!$B$121</c:f>
              <c:strCache>
                <c:ptCount val="1"/>
                <c:pt idx="0">
                  <c:v>ALM</c:v>
                </c:pt>
              </c:strCache>
            </c:strRef>
          </c:tx>
          <c:spPr>
            <a:solidFill>
              <a:schemeClr val="accent2"/>
            </a:solidFill>
            <a:ln>
              <a:noFill/>
            </a:ln>
            <a:effectLst/>
          </c:spPr>
          <c:invertIfNegative val="0"/>
          <c:dLbls>
            <c:spPr>
              <a:noFill/>
              <a:ln>
                <a:noFill/>
              </a:ln>
              <a:effectLst/>
            </c:spPr>
            <c:txPr>
              <a:bodyPr/>
              <a:lstStyle/>
              <a:p>
                <a:pPr algn="ctr">
                  <a:defRPr sz="1400">
                    <a:solidFill>
                      <a:schemeClr val="bg1"/>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Prévalence!$E$122:$E$126</c:f>
                <c:numCache>
                  <c:formatCode>General</c:formatCode>
                  <c:ptCount val="5"/>
                  <c:pt idx="0">
                    <c:v>1.4392881000000002</c:v>
                  </c:pt>
                  <c:pt idx="1">
                    <c:v>1.0955306000000002</c:v>
                  </c:pt>
                  <c:pt idx="2">
                    <c:v>1.1210642999999998</c:v>
                  </c:pt>
                  <c:pt idx="3">
                    <c:v>1.4881924999999998</c:v>
                  </c:pt>
                  <c:pt idx="4">
                    <c:v>2.3094666999999998</c:v>
                  </c:pt>
                </c:numCache>
              </c:numRef>
            </c:plus>
            <c:minus>
              <c:numRef>
                <c:f>Prévalence!$D$122:$D$126</c:f>
                <c:numCache>
                  <c:formatCode>General</c:formatCode>
                  <c:ptCount val="5"/>
                  <c:pt idx="0">
                    <c:v>0.44175520000000001</c:v>
                  </c:pt>
                  <c:pt idx="1">
                    <c:v>0.6349709</c:v>
                  </c:pt>
                  <c:pt idx="2">
                    <c:v>0.69307560000000001</c:v>
                  </c:pt>
                  <c:pt idx="3">
                    <c:v>1.0790123999999999</c:v>
                  </c:pt>
                  <c:pt idx="4">
                    <c:v>1.5170294000000002</c:v>
                  </c:pt>
                </c:numCache>
              </c:numRef>
            </c:minus>
            <c:spPr>
              <a:noFill/>
              <a:ln w="12700" cap="flat" cmpd="sng" algn="ctr">
                <a:solidFill>
                  <a:schemeClr val="tx1">
                    <a:lumMod val="65000"/>
                    <a:lumOff val="35000"/>
                  </a:schemeClr>
                </a:solidFill>
                <a:round/>
              </a:ln>
              <a:effectLst/>
            </c:spPr>
          </c:errBars>
          <c:cat>
            <c:strRef>
              <c:f>Prévalence!$A$122:$A$126</c:f>
              <c:strCache>
                <c:ptCount val="5"/>
                <c:pt idx="0">
                  <c:v>&lt; 25 ans</c:v>
                </c:pt>
                <c:pt idx="1">
                  <c:v>25-34 ans</c:v>
                </c:pt>
                <c:pt idx="2">
                  <c:v>35-44 ans</c:v>
                </c:pt>
                <c:pt idx="3">
                  <c:v>45-54 ans</c:v>
                </c:pt>
                <c:pt idx="4">
                  <c:v>≥ 55 ans</c:v>
                </c:pt>
              </c:strCache>
            </c:strRef>
          </c:cat>
          <c:val>
            <c:numRef>
              <c:f>Prévalence!$B$122:$B$126</c:f>
              <c:numCache>
                <c:formatCode>0.0</c:formatCode>
                <c:ptCount val="5"/>
                <c:pt idx="0">
                  <c:v>0.63332290000000002</c:v>
                </c:pt>
                <c:pt idx="1">
                  <c:v>1.4875934</c:v>
                </c:pt>
                <c:pt idx="2">
                  <c:v>1.7824807</c:v>
                </c:pt>
                <c:pt idx="3">
                  <c:v>3.7706114999999998</c:v>
                </c:pt>
                <c:pt idx="4">
                  <c:v>4.2261163000000002</c:v>
                </c:pt>
              </c:numCache>
            </c:numRef>
          </c:val>
          <c:extLst>
            <c:ext xmlns:c16="http://schemas.microsoft.com/office/drawing/2014/chart" uri="{C3380CC4-5D6E-409C-BE32-E72D297353CC}">
              <c16:uniqueId val="{00000000-31AD-4E46-AEE3-2389CE12A69E}"/>
            </c:ext>
          </c:extLst>
        </c:ser>
        <c:ser>
          <c:idx val="2"/>
          <c:order val="1"/>
          <c:tx>
            <c:strRef>
              <c:f>Prévalence!$C$121</c:f>
              <c:strCache>
                <c:ptCount val="1"/>
                <c:pt idx="0">
                  <c:v>Souffrance psychique</c:v>
                </c:pt>
              </c:strCache>
            </c:strRef>
          </c:tx>
          <c:spPr>
            <a:solidFill>
              <a:schemeClr val="accent5"/>
            </a:solidFill>
            <a:ln>
              <a:noFill/>
            </a:ln>
            <a:effectLst/>
          </c:spPr>
          <c:invertIfNegative val="0"/>
          <c:dLbls>
            <c:spPr>
              <a:noFill/>
              <a:ln>
                <a:noFill/>
              </a:ln>
              <a:effectLst/>
            </c:spPr>
            <c:txPr>
              <a:bodyPr rot="0" vert="horz"/>
              <a:lstStyle/>
              <a:p>
                <a:pPr>
                  <a:defRPr sz="1400">
                    <a:solidFill>
                      <a:schemeClr val="bg1"/>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Prévalence!$G$122:$G$126</c:f>
                <c:numCache>
                  <c:formatCode>General</c:formatCode>
                  <c:ptCount val="5"/>
                  <c:pt idx="0">
                    <c:v>1.50122</c:v>
                  </c:pt>
                  <c:pt idx="1">
                    <c:v>1.9391540000000003</c:v>
                  </c:pt>
                  <c:pt idx="2">
                    <c:v>1.9858470000000001</c:v>
                  </c:pt>
                  <c:pt idx="3">
                    <c:v>1.3947750000000001</c:v>
                  </c:pt>
                  <c:pt idx="4">
                    <c:v>2.3343449999999999</c:v>
                  </c:pt>
                </c:numCache>
              </c:numRef>
            </c:plus>
            <c:minus>
              <c:numRef>
                <c:f>Prévalence!$F$122:$F$126</c:f>
                <c:numCache>
                  <c:formatCode>General</c:formatCode>
                  <c:ptCount val="5"/>
                  <c:pt idx="0">
                    <c:v>0.67449570000000003</c:v>
                  </c:pt>
                  <c:pt idx="1">
                    <c:v>1.3558745999999999</c:v>
                  </c:pt>
                  <c:pt idx="2">
                    <c:v>1.3316525000000001</c:v>
                  </c:pt>
                  <c:pt idx="3">
                    <c:v>0.92464079999999993</c:v>
                  </c:pt>
                  <c:pt idx="4">
                    <c:v>1.4187441000000001</c:v>
                  </c:pt>
                </c:numCache>
              </c:numRef>
            </c:minus>
            <c:spPr>
              <a:noFill/>
              <a:ln w="12700" cap="flat" cmpd="sng" algn="ctr">
                <a:solidFill>
                  <a:schemeClr val="tx1">
                    <a:lumMod val="65000"/>
                    <a:lumOff val="35000"/>
                  </a:schemeClr>
                </a:solidFill>
                <a:round/>
              </a:ln>
              <a:effectLst/>
            </c:spPr>
          </c:errBars>
          <c:cat>
            <c:strRef>
              <c:f>Prévalence!$A$122:$A$126</c:f>
              <c:strCache>
                <c:ptCount val="5"/>
                <c:pt idx="0">
                  <c:v>&lt; 25 ans</c:v>
                </c:pt>
                <c:pt idx="1">
                  <c:v>25-34 ans</c:v>
                </c:pt>
                <c:pt idx="2">
                  <c:v>35-44 ans</c:v>
                </c:pt>
                <c:pt idx="3">
                  <c:v>45-54 ans</c:v>
                </c:pt>
                <c:pt idx="4">
                  <c:v>≥ 55 ans</c:v>
                </c:pt>
              </c:strCache>
            </c:strRef>
          </c:cat>
          <c:val>
            <c:numRef>
              <c:f>Prévalence!$C$122:$C$126</c:f>
              <c:numCache>
                <c:formatCode>0.0</c:formatCode>
                <c:ptCount val="5"/>
                <c:pt idx="0">
                  <c:v>1.209794</c:v>
                </c:pt>
                <c:pt idx="1">
                  <c:v>4.3049239999999998</c:v>
                </c:pt>
                <c:pt idx="2">
                  <c:v>3.8791720000000001</c:v>
                </c:pt>
                <c:pt idx="3">
                  <c:v>2.667986</c:v>
                </c:pt>
                <c:pt idx="4">
                  <c:v>3.4864540000000002</c:v>
                </c:pt>
              </c:numCache>
            </c:numRef>
          </c:val>
          <c:extLst>
            <c:ext xmlns:c16="http://schemas.microsoft.com/office/drawing/2014/chart" uri="{C3380CC4-5D6E-409C-BE32-E72D297353CC}">
              <c16:uniqueId val="{00000001-31AD-4E46-AEE3-2389CE12A69E}"/>
            </c:ext>
          </c:extLst>
        </c:ser>
        <c:dLbls>
          <c:showLegendKey val="0"/>
          <c:showVal val="0"/>
          <c:showCatName val="0"/>
          <c:showSerName val="0"/>
          <c:showPercent val="0"/>
          <c:showBubbleSize val="0"/>
        </c:dLbls>
        <c:gapWidth val="100"/>
        <c:overlap val="-15"/>
        <c:axId val="1828647152"/>
        <c:axId val="1828641872"/>
      </c:barChart>
      <c:catAx>
        <c:axId val="18286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600"/>
            </a:pPr>
            <a:endParaRPr lang="fr-FR"/>
          </a:p>
        </c:txPr>
        <c:crossAx val="1828641872"/>
        <c:crosses val="autoZero"/>
        <c:auto val="1"/>
        <c:lblAlgn val="ctr"/>
        <c:lblOffset val="100"/>
        <c:noMultiLvlLbl val="0"/>
      </c:catAx>
      <c:valAx>
        <c:axId val="1828641872"/>
        <c:scaling>
          <c:orientation val="minMax"/>
        </c:scaling>
        <c:delete val="0"/>
        <c:axPos val="l"/>
        <c:numFmt formatCode="0&quot; %&quot;" sourceLinked="0"/>
        <c:majorTickMark val="none"/>
        <c:minorTickMark val="none"/>
        <c:tickLblPos val="nextTo"/>
        <c:spPr>
          <a:noFill/>
          <a:ln>
            <a:solidFill>
              <a:srgbClr val="D9D9D9"/>
            </a:solidFill>
          </a:ln>
          <a:effectLst/>
        </c:spPr>
        <c:txPr>
          <a:bodyPr rot="-60000000" vert="horz"/>
          <a:lstStyle/>
          <a:p>
            <a:pPr>
              <a:defRPr sz="1100"/>
            </a:pPr>
            <a:endParaRPr lang="fr-FR"/>
          </a:p>
        </c:txPr>
        <c:crossAx val="1828647152"/>
        <c:crosses val="autoZero"/>
        <c:crossBetween val="between"/>
      </c:valAx>
    </c:plotArea>
    <c:legend>
      <c:legendPos val="t"/>
      <c:overlay val="1"/>
      <c:spPr>
        <a:noFill/>
        <a:ln>
          <a:noFill/>
        </a:ln>
        <a:effectLst/>
      </c:spPr>
      <c:txPr>
        <a:bodyPr rot="0" vert="horz"/>
        <a:lstStyle/>
        <a:p>
          <a:pPr>
            <a:defRPr sz="1400"/>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mn-lt"/>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sz="1800" b="1" i="0" u="none" strike="noStrike" kern="1200" baseline="0" dirty="0">
                <a:solidFill>
                  <a:sysClr val="windowText" lastClr="000000"/>
                </a:solidFill>
              </a:rPr>
              <a:t>Prévalence des ALM et de la souffrance psychique associées aux MCP selon le secteur d'activité</a:t>
            </a:r>
            <a:endParaRPr lang="fr-FR"/>
          </a:p>
        </c:rich>
      </c:tx>
      <c:overlay val="0"/>
    </c:title>
    <c:autoTitleDeleted val="0"/>
    <c:plotArea>
      <c:layout/>
      <c:barChart>
        <c:barDir val="bar"/>
        <c:grouping val="clustered"/>
        <c:varyColors val="0"/>
        <c:ser>
          <c:idx val="1"/>
          <c:order val="0"/>
          <c:tx>
            <c:strRef>
              <c:f>Prévalence!$B$187</c:f>
              <c:strCache>
                <c:ptCount val="1"/>
                <c:pt idx="0">
                  <c:v>ALM</c:v>
                </c:pt>
              </c:strCache>
            </c:strRef>
          </c:tx>
          <c:spPr>
            <a:solidFill>
              <a:schemeClr val="accent2"/>
            </a:solidFill>
            <a:ln>
              <a:noFill/>
            </a:ln>
            <a:effectLst/>
          </c:spPr>
          <c:invertIfNegative val="0"/>
          <c:dLbls>
            <c:spPr>
              <a:noFill/>
              <a:ln>
                <a:noFill/>
              </a:ln>
              <a:effectLst/>
            </c:spPr>
            <c:txPr>
              <a:bodyPr/>
              <a:lstStyle/>
              <a:p>
                <a:pPr algn="ctr">
                  <a:defRPr sz="1400"/>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Prévalence!$E$188:$E$197</c:f>
                <c:numCache>
                  <c:formatCode>General</c:formatCode>
                  <c:ptCount val="10"/>
                  <c:pt idx="0">
                    <c:v>1.0768379999999997</c:v>
                  </c:pt>
                  <c:pt idx="1">
                    <c:v>4.5331539999999997</c:v>
                  </c:pt>
                  <c:pt idx="2">
                    <c:v>1.34422</c:v>
                  </c:pt>
                  <c:pt idx="3">
                    <c:v>1.9807459999999999</c:v>
                  </c:pt>
                  <c:pt idx="4">
                    <c:v>4.2897960000000008</c:v>
                  </c:pt>
                  <c:pt idx="5">
                    <c:v>1.5834477999999996</c:v>
                  </c:pt>
                  <c:pt idx="6">
                    <c:v>1.0692220000000001</c:v>
                  </c:pt>
                  <c:pt idx="8">
                    <c:v>2.1596980000000001</c:v>
                  </c:pt>
                  <c:pt idx="9">
                    <c:v>5.3655710000000001</c:v>
                  </c:pt>
                </c:numCache>
              </c:numRef>
            </c:plus>
            <c:minus>
              <c:numRef>
                <c:f>Prévalence!$D$188:$D$197</c:f>
                <c:numCache>
                  <c:formatCode>General</c:formatCode>
                  <c:ptCount val="10"/>
                  <c:pt idx="0">
                    <c:v>0.64492570000000005</c:v>
                  </c:pt>
                  <c:pt idx="1">
                    <c:v>2.066122</c:v>
                  </c:pt>
                  <c:pt idx="2">
                    <c:v>0.92609700000000017</c:v>
                  </c:pt>
                  <c:pt idx="3">
                    <c:v>1.0927709999999999</c:v>
                  </c:pt>
                  <c:pt idx="4">
                    <c:v>2.1006049999999998</c:v>
                  </c:pt>
                  <c:pt idx="5">
                    <c:v>0.5161829</c:v>
                  </c:pt>
                  <c:pt idx="6">
                    <c:v>0.695187</c:v>
                  </c:pt>
                  <c:pt idx="8">
                    <c:v>1.390593</c:v>
                  </c:pt>
                  <c:pt idx="9">
                    <c:v>2.6714590000000005</c:v>
                  </c:pt>
                </c:numCache>
              </c:numRef>
            </c:minus>
            <c:spPr>
              <a:noFill/>
              <a:ln w="12700" cap="flat" cmpd="sng" algn="ctr">
                <a:solidFill>
                  <a:schemeClr val="tx1">
                    <a:lumMod val="65000"/>
                    <a:lumOff val="35000"/>
                  </a:schemeClr>
                </a:solidFill>
                <a:round/>
              </a:ln>
              <a:effectLst/>
            </c:spPr>
          </c:errBars>
          <c:cat>
            <c:strRef>
              <c:f>Prévalence!$A$188:$A$197</c:f>
              <c:strCache>
                <c:ptCount val="10"/>
                <c:pt idx="0">
                  <c:v>Industries manufacturières, extractives et autres</c:v>
                </c:pt>
                <c:pt idx="1">
                  <c:v>Construction</c:v>
                </c:pt>
                <c:pt idx="2">
                  <c:v>Commerce </c:v>
                </c:pt>
                <c:pt idx="3">
                  <c:v>Transports et entreposage</c:v>
                </c:pt>
                <c:pt idx="4">
                  <c:v>Hébergement et restauration</c:v>
                </c:pt>
                <c:pt idx="5">
                  <c:v>Information et communication</c:v>
                </c:pt>
                <c:pt idx="6">
                  <c:v>Activités spécialisées et de services administratifs</c:v>
                </c:pt>
                <c:pt idx="7">
                  <c:v>Administration publique</c:v>
                </c:pt>
                <c:pt idx="8">
                  <c:v>Santé humaine et action sociale</c:v>
                </c:pt>
                <c:pt idx="9">
                  <c:v>Autres activités de services</c:v>
                </c:pt>
              </c:strCache>
            </c:strRef>
          </c:cat>
          <c:val>
            <c:numRef>
              <c:f>Prévalence!$B$188:$B$197</c:f>
              <c:numCache>
                <c:formatCode>0.0</c:formatCode>
                <c:ptCount val="10"/>
                <c:pt idx="0">
                  <c:v>1.5820700000000001</c:v>
                </c:pt>
                <c:pt idx="1">
                  <c:v>3.6525569999999998</c:v>
                </c:pt>
                <c:pt idx="2">
                  <c:v>2.8887450000000001</c:v>
                </c:pt>
                <c:pt idx="3">
                  <c:v>2.37819</c:v>
                </c:pt>
                <c:pt idx="4">
                  <c:v>3.947063</c:v>
                </c:pt>
                <c:pt idx="5">
                  <c:v>0.75997020000000004</c:v>
                </c:pt>
                <c:pt idx="6">
                  <c:v>1.947802</c:v>
                </c:pt>
                <c:pt idx="7">
                  <c:v>0</c:v>
                </c:pt>
                <c:pt idx="8">
                  <c:v>3.7526280000000001</c:v>
                </c:pt>
                <c:pt idx="9">
                  <c:v>5.0381790000000004</c:v>
                </c:pt>
              </c:numCache>
            </c:numRef>
          </c:val>
          <c:extLst>
            <c:ext xmlns:c16="http://schemas.microsoft.com/office/drawing/2014/chart" uri="{C3380CC4-5D6E-409C-BE32-E72D297353CC}">
              <c16:uniqueId val="{00000000-4E77-4707-A3D9-C14E128DF2C1}"/>
            </c:ext>
          </c:extLst>
        </c:ser>
        <c:ser>
          <c:idx val="2"/>
          <c:order val="1"/>
          <c:tx>
            <c:strRef>
              <c:f>Prévalence!$C$187</c:f>
              <c:strCache>
                <c:ptCount val="1"/>
                <c:pt idx="0">
                  <c:v>Souffrance psychique</c:v>
                </c:pt>
              </c:strCache>
            </c:strRef>
          </c:tx>
          <c:spPr>
            <a:solidFill>
              <a:schemeClr val="accent4"/>
            </a:solidFill>
            <a:ln>
              <a:noFill/>
            </a:ln>
            <a:effectLst/>
          </c:spPr>
          <c:invertIfNegative val="0"/>
          <c:dLbls>
            <c:spPr>
              <a:noFill/>
              <a:ln>
                <a:noFill/>
              </a:ln>
              <a:effectLst/>
            </c:spPr>
            <c:txPr>
              <a:bodyPr rot="0" vert="horz"/>
              <a:lstStyle/>
              <a:p>
                <a:pPr>
                  <a:defRPr sz="1400"/>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Prévalence!$G$188:$G$197</c:f>
                <c:numCache>
                  <c:formatCode>General</c:formatCode>
                  <c:ptCount val="10"/>
                  <c:pt idx="0">
                    <c:v>1.5624760000000002</c:v>
                  </c:pt>
                  <c:pt idx="2">
                    <c:v>1.5991479999999996</c:v>
                  </c:pt>
                  <c:pt idx="3">
                    <c:v>1.1918735</c:v>
                  </c:pt>
                  <c:pt idx="4">
                    <c:v>4.2965270000000002</c:v>
                  </c:pt>
                  <c:pt idx="5">
                    <c:v>2.142852</c:v>
                  </c:pt>
                  <c:pt idx="6">
                    <c:v>1.23902</c:v>
                  </c:pt>
                  <c:pt idx="7">
                    <c:v>7.4559119999999997</c:v>
                  </c:pt>
                  <c:pt idx="8">
                    <c:v>2.1978490000000002</c:v>
                  </c:pt>
                  <c:pt idx="9">
                    <c:v>6.4271520000000004</c:v>
                  </c:pt>
                </c:numCache>
              </c:numRef>
            </c:plus>
            <c:minus>
              <c:numRef>
                <c:f>Prévalence!$F$188:$F$197</c:f>
                <c:numCache>
                  <c:formatCode>General</c:formatCode>
                  <c:ptCount val="10"/>
                  <c:pt idx="0">
                    <c:v>1.0210890000000001</c:v>
                  </c:pt>
                  <c:pt idx="2">
                    <c:v>1.0954519999999999</c:v>
                  </c:pt>
                  <c:pt idx="3">
                    <c:v>0.44879560000000002</c:v>
                  </c:pt>
                  <c:pt idx="4">
                    <c:v>1.8492440000000001</c:v>
                  </c:pt>
                  <c:pt idx="5">
                    <c:v>1.2971849999999998</c:v>
                  </c:pt>
                  <c:pt idx="6">
                    <c:v>0.79820399999999991</c:v>
                  </c:pt>
                  <c:pt idx="7">
                    <c:v>4.1443729999999999</c:v>
                  </c:pt>
                  <c:pt idx="8">
                    <c:v>1.374943</c:v>
                  </c:pt>
                  <c:pt idx="9">
                    <c:v>3.4421079999999997</c:v>
                  </c:pt>
                </c:numCache>
              </c:numRef>
            </c:minus>
            <c:spPr>
              <a:noFill/>
              <a:ln w="12700" cap="flat" cmpd="sng" algn="ctr">
                <a:solidFill>
                  <a:schemeClr val="tx1">
                    <a:lumMod val="65000"/>
                    <a:lumOff val="35000"/>
                  </a:schemeClr>
                </a:solidFill>
                <a:round/>
              </a:ln>
              <a:effectLst/>
            </c:spPr>
          </c:errBars>
          <c:cat>
            <c:strRef>
              <c:f>Prévalence!$A$188:$A$197</c:f>
              <c:strCache>
                <c:ptCount val="10"/>
                <c:pt idx="0">
                  <c:v>Industries manufacturières, extractives et autres</c:v>
                </c:pt>
                <c:pt idx="1">
                  <c:v>Construction</c:v>
                </c:pt>
                <c:pt idx="2">
                  <c:v>Commerce </c:v>
                </c:pt>
                <c:pt idx="3">
                  <c:v>Transports et entreposage</c:v>
                </c:pt>
                <c:pt idx="4">
                  <c:v>Hébergement et restauration</c:v>
                </c:pt>
                <c:pt idx="5">
                  <c:v>Information et communication</c:v>
                </c:pt>
                <c:pt idx="6">
                  <c:v>Activités spécialisées et de services administratifs</c:v>
                </c:pt>
                <c:pt idx="7">
                  <c:v>Administration publique</c:v>
                </c:pt>
                <c:pt idx="8">
                  <c:v>Santé humaine et action sociale</c:v>
                </c:pt>
                <c:pt idx="9">
                  <c:v>Autres activités de services</c:v>
                </c:pt>
              </c:strCache>
            </c:strRef>
          </c:cat>
          <c:val>
            <c:numRef>
              <c:f>Prévalence!$C$188:$C$197</c:f>
              <c:numCache>
                <c:formatCode>0.0</c:formatCode>
                <c:ptCount val="10"/>
                <c:pt idx="0">
                  <c:v>2.8601580000000002</c:v>
                </c:pt>
                <c:pt idx="1">
                  <c:v>0</c:v>
                </c:pt>
                <c:pt idx="2">
                  <c:v>3.357056</c:v>
                </c:pt>
                <c:pt idx="3">
                  <c:v>0.71467250000000004</c:v>
                </c:pt>
                <c:pt idx="4">
                  <c:v>3.1412990000000001</c:v>
                </c:pt>
                <c:pt idx="5">
                  <c:v>3.1790379999999998</c:v>
                </c:pt>
                <c:pt idx="6">
                  <c:v>2.193241</c:v>
                </c:pt>
                <c:pt idx="7">
                  <c:v>8.4678079999999998</c:v>
                </c:pt>
                <c:pt idx="8">
                  <c:v>3.5375760000000001</c:v>
                </c:pt>
                <c:pt idx="9">
                  <c:v>6.8649779999999998</c:v>
                </c:pt>
              </c:numCache>
            </c:numRef>
          </c:val>
          <c:extLst>
            <c:ext xmlns:c16="http://schemas.microsoft.com/office/drawing/2014/chart" uri="{C3380CC4-5D6E-409C-BE32-E72D297353CC}">
              <c16:uniqueId val="{00000001-4E77-4707-A3D9-C14E128DF2C1}"/>
            </c:ext>
          </c:extLst>
        </c:ser>
        <c:dLbls>
          <c:showLegendKey val="0"/>
          <c:showVal val="0"/>
          <c:showCatName val="0"/>
          <c:showSerName val="0"/>
          <c:showPercent val="0"/>
          <c:showBubbleSize val="0"/>
        </c:dLbls>
        <c:gapWidth val="60"/>
        <c:axId val="1828647152"/>
        <c:axId val="1828641872"/>
      </c:barChart>
      <c:catAx>
        <c:axId val="18286471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a:pPr>
            <a:endParaRPr lang="fr-FR"/>
          </a:p>
        </c:txPr>
        <c:crossAx val="1828641872"/>
        <c:crosses val="autoZero"/>
        <c:auto val="1"/>
        <c:lblAlgn val="ctr"/>
        <c:lblOffset val="100"/>
        <c:noMultiLvlLbl val="0"/>
      </c:catAx>
      <c:valAx>
        <c:axId val="1828641872"/>
        <c:scaling>
          <c:orientation val="minMax"/>
          <c:max val="16"/>
        </c:scaling>
        <c:delete val="0"/>
        <c:axPos val="t"/>
        <c:numFmt formatCode="0&quot; %&quot;" sourceLinked="0"/>
        <c:majorTickMark val="none"/>
        <c:minorTickMark val="none"/>
        <c:tickLblPos val="nextTo"/>
        <c:spPr>
          <a:noFill/>
          <a:ln>
            <a:solidFill>
              <a:srgbClr val="D9D9D9"/>
            </a:solidFill>
          </a:ln>
          <a:effectLst/>
        </c:spPr>
        <c:txPr>
          <a:bodyPr rot="-60000000" vert="horz"/>
          <a:lstStyle/>
          <a:p>
            <a:pPr>
              <a:defRPr sz="1100"/>
            </a:pPr>
            <a:endParaRPr lang="fr-FR"/>
          </a:p>
        </c:txPr>
        <c:crossAx val="1828647152"/>
        <c:crosses val="autoZero"/>
        <c:crossBetween val="between"/>
      </c:valAx>
    </c:plotArea>
    <c:legend>
      <c:legendPos val="r"/>
      <c:layout>
        <c:manualLayout>
          <c:xMode val="edge"/>
          <c:yMode val="edge"/>
          <c:x val="0.75377950667491822"/>
          <c:y val="0.26050637923423642"/>
          <c:w val="0.23449572906183297"/>
          <c:h val="0.11664610829652464"/>
        </c:manualLayout>
      </c:layout>
      <c:overlay val="1"/>
      <c:spPr>
        <a:noFill/>
        <a:ln>
          <a:noFill/>
        </a:ln>
        <a:effectLst/>
      </c:spPr>
      <c:txPr>
        <a:bodyPr rot="0" vert="horz"/>
        <a:lstStyle/>
        <a:p>
          <a:pPr>
            <a:defRPr sz="1400"/>
          </a:pPr>
          <a:endParaRPr lang="fr-FR"/>
        </a:p>
      </c:txPr>
    </c:legend>
    <c:plotVisOnly val="1"/>
    <c:dispBlanksAs val="gap"/>
    <c:showDLblsOverMax val="0"/>
    <c:extLst/>
  </c:chart>
  <c:spPr>
    <a:solidFill>
      <a:schemeClr val="bg1"/>
    </a:solidFill>
    <a:ln w="9525" cap="flat" cmpd="sng" algn="ctr">
      <a:noFill/>
      <a:round/>
    </a:ln>
    <a:effectLst/>
  </c:spPr>
  <c:txPr>
    <a:bodyPr/>
    <a:lstStyle/>
    <a:p>
      <a:pPr>
        <a:defRPr>
          <a:latin typeface="+mn-lt"/>
        </a:defRPr>
      </a:pPr>
      <a:endParaRPr lang="fr-FR"/>
    </a:p>
  </c:txPr>
  <c:externalData r:id="rId2">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Feuil1!$C$21:$D$33</cx:f>
        <cx:nf>Feuil1!$C$20:$D$20</cx:nf>
        <cx:lvl ptCount="13" name="Departments">
          <cx:pt idx="0">Ariège</cx:pt>
          <cx:pt idx="1">Aude</cx:pt>
          <cx:pt idx="2">Aveyron</cx:pt>
          <cx:pt idx="3">Gard</cx:pt>
          <cx:pt idx="4">Haute-Garonne</cx:pt>
          <cx:pt idx="5">Gers</cx:pt>
          <cx:pt idx="6">Hérault</cx:pt>
          <cx:pt idx="7">Lot</cx:pt>
          <cx:pt idx="8">Lozère</cx:pt>
          <cx:pt idx="9">Hautes-Pyrénées</cx:pt>
          <cx:pt idx="10">Pyrénées-Orientales</cx:pt>
          <cx:pt idx="11">The tarn department</cx:pt>
          <cx:pt idx="12">Tarn-et-Garonne</cx:pt>
        </cx:lvl>
        <cx:lvl ptCount="13" name="Pays">
          <cx:pt idx="0">France</cx:pt>
          <cx:pt idx="1">France</cx:pt>
          <cx:pt idx="2">France</cx:pt>
          <cx:pt idx="3">France</cx:pt>
          <cx:pt idx="4">France</cx:pt>
          <cx:pt idx="5">France</cx:pt>
          <cx:pt idx="6">France</cx:pt>
          <cx:pt idx="7">France</cx:pt>
          <cx:pt idx="8">France</cx:pt>
          <cx:pt idx="9">France</cx:pt>
          <cx:pt idx="10">France</cx:pt>
          <cx:pt idx="11">France</cx:pt>
          <cx:pt idx="12">France</cx:pt>
        </cx:lvl>
      </cx:strDim>
      <cx:numDim type="colorVal">
        <cx:f>Feuil1!$E$21:$E$33</cx:f>
        <cx:lvl ptCount="13" formatCode="Standard">
          <cx:pt idx="0">24.600000000000001</cx:pt>
          <cx:pt idx="1">22.300000000000001</cx:pt>
          <cx:pt idx="2">27.100000000000001</cx:pt>
          <cx:pt idx="3">21.399999999999999</cx:pt>
          <cx:pt idx="4">16.199999999999999</cx:pt>
          <cx:pt idx="5">24.600000000000001</cx:pt>
          <cx:pt idx="6">17.300000000000001</cx:pt>
          <cx:pt idx="7">25.399999999999999</cx:pt>
          <cx:pt idx="8">23.600000000000001</cx:pt>
          <cx:pt idx="9">22.600000000000001</cx:pt>
          <cx:pt idx="10">19.899999999999999</cx:pt>
          <cx:pt idx="11">22.5</cx:pt>
          <cx:pt idx="12">24.199999999999999</cx:pt>
        </cx:lvl>
      </cx:numDim>
    </cx:data>
  </cx:chartData>
  <cx:chart>
    <cx:title pos="t" align="ctr" overlay="0">
      <cx:tx>
        <cx:rich>
          <a:bodyPr spcFirstLastPara="1" vertOverflow="ellipsis" horzOverflow="overflow" wrap="square" lIns="0" tIns="0" rIns="0" bIns="0" anchor="ctr" anchorCtr="1"/>
          <a:lstStyle/>
          <a:p>
            <a:pPr rtl="0"/>
            <a:r>
              <a:rPr lang="fr-FR" sz="1400" b="0" i="0" baseline="0" dirty="0">
                <a:effectLst/>
              </a:rPr>
              <a:t>Proportion de travailleurs exposés - ≥70dB(A) (%) en Occitanie en 2019</a:t>
            </a:r>
            <a:endParaRPr lang="fr-FR" sz="1100" dirty="0">
              <a:effectLst/>
            </a:endParaRPr>
          </a:p>
        </cx:rich>
      </cx:tx>
    </cx:title>
    <cx:plotArea>
      <cx:plotAreaRegion>
        <cx:series layoutId="regionMap" uniqueId="{53C2D71A-4C2C-4253-949D-8548AAF07C71}">
          <cx:tx>
            <cx:txData>
              <cx:f>Feuil1!$E$20</cx:f>
              <cx:v>2019</cx:v>
            </cx:txData>
          </cx:tx>
          <cx:dataId val="0"/>
          <cx:layoutPr>
            <cx:geography cultureLanguage="fr-FR" cultureRegion="FR" attribution="Avec Bing">
              <cx:geoCache provider="{E9337A44-BEBE-4D9F-B70C-5C5E7DAFC167}">
                <cx:binary>7HvZbt1Isu2vGH5uunLk0Ohq4CS5Z0nWZMn2CyFrYA5kckoOyS86/R31YzfkqSyX7a5G1b1AF+6G
AXlvkslkREbEWiuS/7id/35b3t90z+aqtP3fb+efn0vnmr//9FN/K++rm/5FpW67uq8f3Ivbuvqp
fnhQt/c/3XU3k7LFTwRh9tOtvOnc/fz8n/+A0Yr7+qi+vXGqtmfDfefP7/uhdP0Pjn3z0LPberDu
8fICRvr5+bq7sbf3z5/d3FXKZqp3nbp15OfnlzedDe5dsLnpamvhhHvrlPOXvrn/+fnTk58/++nr
W/1mWs9KmLkb7uBixl6gmMc0pgS9/+Dnz8raFh8P4xckJiQKkzj5+Pl075ObCi7/amJ/e/by9la5
G6t+PMf3M7y5u+vu+x4e9v3fHw/25CF/fv7FbZ4c+ZatvmNj1dfpB+un9aMl1ufvTffTU+/+8x9f
/QDG/OqXLxbA15b/d4d+t//l/TMHa+DZ3X0Dq7AC93/yw5+xBuiLKOZRhBj+7OQv1gB5gUMeMZSE
318Df9zxT0Z44tN/6+3n3zPjf5OLtzeDu++DU9/98i/7y7/u+z/XwYhjypKQfnBh/CTIETg4ZJR/
uuOH0P7NhJ546AcJ6NvB/ePhfr/DfzPOX8L7R/Xyy/92P06a/3Fi5zjiJOb0ibPpC5YkEfs1oSdP
3f5xJn/M2d8a5Pe7+LMx/gKZe3Pf/cmRHCYkgXANv1Wu0QvGScKjX70Lkf4hVD8E9eN0/phrfzPC
7/frB1v8BZy6/eVf3Q3gvU+2/XNqMLiNI558xGFfRy0NYxoyQGdfuvPTRP6YS785yu9366fL/xKJ
GBD23Scb/zluTRLKKSLRt+KVvcBREkU0xh+OIvbp3h/DFWbzx3z7+DxPRvj9fv1gir9AuP6KqYKX
nYL4uSn/XHhFXvAkgULLvxm7cJQQGgGJ/Ohk8tTJ35zeE5/9x2Dr3w/5+5fBN8f67491/IRWfNfC
/ymdBiqFSBhhBCjr/ecJ+AIqBQU6hAL+7aXwBa39/oy+ja+/uPT7vv0LBPP/jPceRJBPIfRn5GgG
IgfGJAJg9f4TfeWzMIojEqMPByHQP937Q47+OKE/FrDfGuT7bnxyBCSPzzb5C/j3Pb/7vyF00ReU
x3GUoORD7EEW/kLkwFCJWRzFAME+fL5GWo/0/NO0/pivnzzhk6Ge+PVJfnpyBDz+ZIz//mQMT3RU
/6lwmr0ICeMhx1+7OUScRTH6jpthFk888t0sTD7owL/RML8e4InjfujS9wb4CwTw/4Cu/ClD/hnZ
mb7AiEJJDb+JoMkLhino098DV4+z+WMe/c0Iv9+lH0zxV/Bpp3753+JPdSt5AUwXlKjwO30HjiBd
g8s/Vd1PS+pj0f0woT/o2W8M8h8495NN/p/69/u9h89dnuzG3aze94e+aD/8+OinvsVXl/6wzfQh
Ne7ufn4ecwIICVDT587T4zhPhIqv+kSfnPnk6vub3v38nLyA+vtYoinCNMQoBko83T8eQS8iGrFH
BRshBloINOWeP7N15+T7NhZNKAVgTRBcRQmAtL4e3h8CSB5GPIox4Z+bd6d16YvafrbKx+/P7FCd
1sq6/ufnGD0+UvPhxMeJAoPjcRKyGP6SOIljDNJpc3tzDi3Cx/P/hn0+NQHmRvRhGGUhkUEounwR
EfUPpVKrKm9dVlWVz8jYTcL04cu6lefj6B7sYo7rlry2vnqV0HeRj2/mnCDB5qlLW0m2Rvb9y2Ix
b/Ky69OmMcdDpPrUoTZKeYyPJhXqtGe6F0OCXnLbDKJV3ZTSIA9TsnTxdpz7t5jTc6wczgYyOlEM
gyBxt/NSHkemkauFkHU9VMMqWGS2+D7KWi9Xzug97eJRxF1s0oHMqzGw62bE15Gfb1ncBCJQutw4
H6KUMn3c86ZOS5ZkfDL72eqzngV5RjpnVgOrbdY2wSwCpK6dybUoInY9dmZLKpT2fCRiZOVJURIp
NG5W2gVvyq4+OF+c9Cb0IqlCJSxthNLNKVLFhWtzuvV2vLBen5igyWY54ZdNl1+WZbDSY3xb2VaK
obSRoEt4PubjkMqgq4Uv2UlB6FWzFFYkGgwQM/tuzHOb6oSZdPSqFBOaZsFJKbM2QUYsjFdiglnm
jhbrXOaZpP152au9HYZTX7G0R6gW88Qvo7k6NXiqBJbzLIwlx8VUFFseMyX6KHo9ndbY3efapK5s
swZc1CrthdfFTg5oP+hwPw7zmOFxXAVNd9rM08GMeG2TtyUNxzXFQSIUZfU6xA5dJlN8lOM8MxK9
TWq/iCAxg6hyy9KobVYqIq+UG3cLSqSI4umVZF6KcB5bsIrrxNThwzwE61Ymx8qqE9+PMPMCHKT7
fNzI2Z/YHL92VmcRn69JGZyovt3Mxt7ki8m0JrDAZzqLJNF8bdxihJqiZL+QpRCLBjPoBt0qBQYG
uwpT4j3jQxZDjBATz0La8ahKulMp8zRnejOPfMtCum1C+5CbPBvaZFMyuQrKM06Dk6CbzJa1XZZP
oxir6DDE7N7O5qBbfxIYXIgqbG6bJj8ga17FI/LrhJJr1HelmGnVp1PTXHNd8qNyCW6GIFjRWNVZ
3fhTSstV4ZHe8CGa06BbtBiK/m2VSJtCD20V6fChmaZXdRtOQhN8WY5gaGp8J+oZvbU8vOiqiWS1
GTaVNFLQbsqWVl3N4fC2TmYLiyiv1q7nUpTJqMSct5NI2uA4Im5IDfJDZtqerdsOF9nM8i0knlb0
dolSXKCzvpJLWuHgXi/sGC/ywhX5fVkbtZ5VhUWlo5N8VuOqcJUXFaqHtM8ly6S2SqCm11nuijBD
Qb7TfpkFahHfapVgEXIIq2II7XZsozdk0lg0mjqBZ568JHmSZAi76yJsbiwxGz/kOxznr0MbnbOE
v56mZsqGIRqzidLtHBRvx8gWIk58NodSidqxa1mPOtVcL2lL/Ckyskkbj6Vox3kTGbKIqYjQSuFg
W5qiF9HcKMFHeJZezztJ+rMmSQrBDIcUusjXtYcMwXRh03qxomcEEklYbRYcXMeJTdaSSCSSQa9h
s8cWTH21BMO2tn4TEnpUtV0vPCVWYFpQkQAvENaEg4AUfuIbCFmLq7ROwgcUt5dJvmyXYRlFUdh9
kLdn3bxMaVBULjMV2zgXkfVcx2Rl5v5qyv2ppotJjaarqG9k2i3ltiC4Wc+2YyKOappJFfe7VkV1
ujDIlTan9T5fynod06LMtMpreGKuhfP0MAfWCZPMm4KaVNa4vaoqm5V+QKLDbpPMbFPqIkwTW1wn
YfOwqEqJvLH9nk7otjX0xNklSf1U7rBuL7u5fCiaYVtI/FKxOaNVa1IsI7BC3wtY46Iv+4z1nSh8
s7I1a8W0dLeS9WWWJ/5GEm/TJuL7QBXX9dTfJU4zCGNDhAyHO1xIuem02dglvs77YEqN49sYzZuy
WraRaes0TthVAn6bwhLy8KQ2TRG/Iape0ZEeNXMpqAzPizzaJURmuepPE6y2FPktGmYIieWu506L
Ja+uSiVvlJyvEtWc9iObBIqvqEpS2q3hPj70G03mM+Tlmo3mgJhJxFzn47qKyxTDUtYoemV4F6WF
K4t0ULiH1ZLsmwbfO14djA8uGxVxMbPxrhhgQfhw30U5mIktp9SYJQ0fL4yYWSUR1Zs2cMfjQI51
r8FoLhY87Nu0UN24n6TeetUed5V9GIYCEp9mY9YGk9uEvFZb1sGy6VUmm26nJnuQeF4ZqHvBgvOV
D8zB6JJkJCnfuCl3G62h6NaMHgU8r4R37ihxeNcyFayGXtH1onkaIgixgFCeuVynI2TrNVIerl8y
ZCKcTnnUidjh/dSGrZC5akQcqoeorTeuMZk1/X6ijUlnjnaTlpmOktuujM98X9zlbniDcZNFtK4F
4y7jUQlf9Esp5WWk3aaQ1TosuVtbwk/Lbjopcw0THSRKUbegNBzZOQ7UCpOWHzEVHeY+PKcIKsdS
vw6nyaQVCw8x7q6Q4vlaYwwTGjuYebnVPtnHTEOSG5mY1NAKO5fXXVNxeMrgZTkFpRgLX0IBxKuh
SF6TZkyHfngIfCvqpRjTytT9qiywTc1Am2ywIfgumYW3A1tDGrlEQ3Maa2lSyJA77unejUE68fF1
odVqLtQ+L6sDLO+rOu6RyJfhbVUgLEgjD5OO7yHQxqxeetH4+h2CxBP68GRu24eKSyvqyp903Oap
x9MN79nFaMorOcsjk5P1RMp1Fy1KeDXWhwnrt2VLN2hSV+PiXgH4HA/tUj7mkQjy8NIeLKY0VWN8
qgK00rpP456nCVixwvFZi1zWh/GmJnyDZu833ppSODVk3hY5hDs+kgnf+7F+OZrwpuybFeqjSnQU
Ju8WdppHZFt0uRTBSOZ08vA/g/vb2NJKLCEVag4TWMuBF12BVcpLOmSQ5PcF6s4G2/RZh9szqVqX
6m6BCtN1ZZrjRK+nri5EN+ltSIpTXPlVY1Uk6q4SVQfVJgiXt0PY1KJNJrsaXWxEXjVZ0hY7VStI
iMsw7lnSDSd9Mae0r92RLPHbCIpwHN0QPxxPOlyZOJZClbUXhdFtOpSt3C0RbQVMuBBtZ/J0HpnO
qMrtyo7ty6At13iUBzYSKBCGlxmVdtd4v5VFd6nLWfRkWUdje1EBzJd4EbAzau26ekXK5qJx1SB8
QJyIBwkFq2hPxqTXqSJVvKa2CdbTTISXLRLLUnqAsnReU0gxmeumizyKsrrVRsyeH4e6Q2lbu501
y+Uwmj33M+Cajm/6uFmXfulWsV+uEte9pnLacO5XUHbPmmbe9HmX1tSNKWPtNbLYC1WbRvBgo0eA
wsseDfSEuwnyS8TWhTYXgGo2RRfeQZrexq09kr3JkqEtBHVzLFwXZOGIb1hSrXKeXLqIL6LgeE2R
YiIqpimVI6MraYYrnochFCl32jb5KenvQ92itBoGvYpMvaSILifNDLQn55vSqXXYNP3WmwDAxOhT
jnwiuhFvaq1ujBlfzqM/H5HORReONq2IgZjvxnZNo/6RxbxaEJRxVY9ITK6tsqYB3AZTFpHT5Vbm
gRZhq9ZVG66a3BnhJv0u6ZnKjEHbYCLHisQPHQ0fAhqteOya1CO6bWlUpaYpO1jWZMcLui4b8HVF
NODUAjD+AsCz6t/5ZMiP25KU2xxA6YoVy5mZyTVumE15jvEBFWhbouSumNArScM+9UW/goaCy+o6
PwyaORGqQQvvg5dtT7zoY/pWDrSA6j0hEeTN1g0Mik1rtcjDcTcDQBK4AlC28Ne+5kDuhvAsoHUl
0Ng7oZx5PQ8QDiaEmTlYp3XlUluratW45IhzeROZJBs1AvQSkNNKVc0hUHE6VKpZQ4GJxDCQrGLT
ka6SXizFcoGnYVdh4jPD4tPasjeFbQ65SgTW5g3y5XkOOdbXPkr7ts5sAPAet+iiQ5GE/NF3WRTG
WafVS1aQE17hB18UbtW2PdpESl/l0q2HCVanrefLrpN9Zjo/ijbSa+2mDChhymj0liV+V7lCC8zl
1uZ6h7x+K+WQhsqfTDE/HSl51eJm2+ppJSfIS6YaN0XVH/nYA4Wb3NbS+oqrMGv1IlqS73w9rpIR
EkzYuAeFvHB9sYqHKeXeX0q/rBwDT4zTJHzDt0q+rcJlyxLz0sV5tswqm7voEmSsdAmgyEX1GvFQ
5HEgmK4vtXSiHkcjDOl3rCLrYA7TuZt3ST8coCasZBOfEQo+m5mzKYoQTSFXHeIqPJ80hDXO31SB
9WsCHLyImlmMKl6Z3ug1pvp6SigWbT+1gGHLSpB5nEVJLBNhpQHpcY/XXdxDemwbgew8b2KAIHA/
9aoLIcysMyAXTJCSJ1WmKCTNiZqCdyQo7Ma09jSYo2tL3ZsWoWgVmpbsATWVqa66NInrK22cGJPi
Mu/LdQ/Ve+mZYL08ahLgvqH3gvPyfJmh5Lo4nWbggoisfMKPlCuOW3TEe3PSDXEWxHHah/guappO
JOMSCub56xhrWL8IcrW5GOMAns5Zm40RIemEcJkGsQJIZRcmaOIOLNEXqOneFv1AsyKsj0MZ3hA7
VimbABNX0VLtZuD6IuLqikeTaH11PkNNi8e6yio3+3TBfZ1x2kGJy+nbSVZVWkb12zrkXpTLshll
cVwsEAGd9vDgehkgvyALTKTKxQJ3WqrkBrpLqbTzDSSGXQ4scIfiXG37Ws2iovMbCtzeElcD3QhA
YEAB6BljKAYqV220XPvFppKUR7ls13GYbGppNwkZJSAOXm1aXb0eZZdNxfASsU7oOdzLcbmoWiJ4
y++WfK7TKq9GQO6wXL7cyvxE67oFgtupQn7cq/756z8v6wr+vd/b/OuPj1vdf/22ua8f1df+65Me
NcnPZ/26P/pRBPy8WforZfHDfvnvyI4/PPi7NUmaMAoC4fc1ye9sbPhS1/w4xgdlEhoREeicCWzW
oSA1cugsfRAm8QtYmI9bazHsoo8oxfxXXRJkbhwDvQO1MuachSAZftIlyYtHwZLD/noMm2+Bff4n
6iSP4CZPxcmQ4pjAFICFcJwwmN6X4mTX5aFlGLB1GbhEID0tYkT2uK1kAWuwSEdCbmqU3CxdiQWN
lrRv2hpkmmQTgKa3reNupahuVk0V7oYaCIfplm2FmyTLUaeEK8cTHQS7xQyAzqxPw6Kr12Vd3PVB
dNVBdMvFFELZfjWWedo9ArNHPQO19yZB50FZ3nMsd2DEoxbHSiTRXK5riVdmAILQWr8KOvZAG4yB
YvJLCK19w+2ui1q1ipLudqBjI/IyMKDVhReaj+dDjymknrZf9ZN7VRXLKzM085bmfOcDBnKUTsJ1
QwsviFKBUOMwrSeDLoZcroswmLKcsmseQsGB534X4yFOk1DaFaL+ild9npLKxXvQV65AoKjTCLtA
lNPwACGOUut4C9UEubS2GsQtwuJscFDIVeiv8qgdsqAOgkNgojWywAp9OK+rpizXwTC6LED2su5I
FoxJILpSAqcJ5MXQsT5zuGcALdCysqoCjW8q2KFbxnrf9qCqaDzlgFDkrV7wOZsB4qOBoGxY/CVj
UQnSIfB61dtJkJZwACOSCFtGLjVkOvZNw2BNNNupAA27iVwWBeU7Q5LzqvSggfXRnqFFqBbkmIDd
SlQ8jDMoq93SnZfza1MsWTPXWd+wQ9kAtUfJfTOjK7UMWe3keZWUNnU6v6DOnvYJ38BLJjdjyS5p
0KfhDEDN1TIb4mXL0bg2clxjW4t4qrM295lGIKh1eD/45GUVxjeqL9aBd2+lb69k3b3zOQgjroAK
Su+5LlI8NMdtTk5INSUr6dyqammQ+miiYqzj4qBGuS/60Ys4X7CYk+rKtuwwVv3LtpDHdml2oHVt
OOF3OBhWE5Bjjar9SDqInwlo3Aw6b/M6MFpDHQzSGmh0GSznZbl0aWw7AQIozRbWoaysOcidIBS7
xO60qqDO1qAXgMJ8yCdWbhc6Vyk8Vr4LInbMVXmP6FALlDRAE1nUNWd9OOxIMazNsrxsBpqWAHJm
GR6S0Kmd7tHrmPu9rXGKxnFHl3IUwVyPB0zcHsPkKqF6fIimEQilJnV5XTbBicZLOsftocgtaVIW
tPY1jZ2963s5prPhIHjk03IaDqNfh8AqNyyXVzqvVsAPiJhLeW3YI+Cp8n2og5dTDYC5aPtZtLJ7
N1d4OClBH01ZG9l3YdDmp4DT20PnWpVaOpyXbLzgQ5ykuoVORaBb4KEzBqUSzXQVkLDdWe/z03Yi
bjPqQoE0bquzmOP2TezMrpXLvM4bKgVA0SYtWHfuSHQso2VI7QRwiFZFkrI4iACONkmqlqYFdG/Z
BoJIAXwfq11AiZIix2F5OiN86kJ6YmdbrGXgdIZzdjfRYhJDu1RCUnNVSOvSGVcVaCAdzrpi7lMd
jge+VMtGL/Gbgdh9ATgqNSYEW+TmiErJgO0aSFnQKckkD+4rRZFoXblj3RiBcAPCTrHgdVHV+7hT
dDWAHpMFQfgAtYbsedVVWVGXBlZDrDM31Sd2SipIccmWRQrA0gTsdBmL4ljFA6ywoF4tKNgXZup3
nS0K4ZEMBQ4MEmW0XEkKMmJp2t3Qt6WAraevCAiFqdJLmS60sau4bKHDIsuTklq9t1buaj7gR0p0
Uy41CO+gdtbFLQjIcToPkPSi+U005q/1wmNoGg2QTYxptgOIoKlFgG5kCRJQMt4mEseiquPjgct9
1YMRStU9JDE5ZmqKRR2qCTAUQOEF9N2un84iJuu0SyDelp5MmZ6TW9qwLc6LSxPrUzpiUMJqoJOg
D7jVApKpmJLBZiGLRiH7R6ZnojcL90DMexFT2QuCtQUPIuDisz1JuH41E30UAa0UaskBv4KgIcAA
ZzyWkJEmfOWN9CKayrOWEPLgHAc5KYlPoiBujpWHllAZ2EVQG5hNWCOoeSw/wzNpxFDhd9hbkubN
Akk6x+flxM/DqjKZG9G4mvo82vDWm5SFGMS0eBKyHeOzxqNo3S+QVGXfxikQSyxGoAlGMRhm7KAy
1V2XznliN+XcXKgANBPdkROHigKy/3CqENsQzg9jGa2XEdS5YQ5BjhhISopw3nZDcl5rqldA5cw6
lj48FIDu17WHvIIjf1xLBS1EZYq00PkrZSFvxQWoPpVagN8uoOOjWe/5KFsR98tl5NSRGz28VuA3
JByu0FQrEB77IzoOvWgXVh+3pI9TsN8sHEeg7FB+691y3MTdFQ+im56oce/yINM12Q3Q5RFRVBzl
CZ7FRDCIw4FZkwkM7/0rkCPjLCzbeBVSOHGuAgbKf7QlQIEE8goy5BxvPIlPWWA60RetUCSK0moc
bjpPVkMDLdMo7l5OqmnETIo2ZcXQZM6UI6jp0GgiiVtNXh53U03OQ0egMjYlgqqtgUXpuRZTy7O5
zXkK91Yi7HGQxbi6HmVyB6w1OM9bIHQkgZ4hNNIyv5QxLK6uPJS41buwHjZM9tAA6icLpS0weycT
L8ZBdQKq3LmElgNoXFWcGtke03w6dw7WOWtsposgT1ESNSBJaJr1DK9bN83Hf+sMa1hTJVrYKQf1
hcEqxWVCTkIu5zRpyguZt6/ailxFk9tFVQBLYiZplM/jegT0Ug85SbFudnktbxIJpacO7UFPdXBk
J9BVWTOe2aqTp/+fVHCOYY/gj0jF53eXvqQRH6/6RCNgCymNkoQBhodtaAwowQceAVzhEcDDyzuw
W5xw+gjhf93fkETwmi68pBkBuOcUtid+4hHwEgGCd34i/Lh7kSOY3yde9YT5wSvLH79/ucshJr/Z
5ACvApLH7RUhrKQQk682OfCpB22IQ/jAbtkCkqNla+eh/+kb22y7JlzSusGbpTJKBFTGAuU1FklQ
l2lYmdtlAPhquuCEj/GrcdBKFIyfY2NsOkQJTUnI7xcTnbdNJTMUTmY9t85umtEdoHf+ChrU13mI
VphrsrYFCFYK6golJVTJimw7kK65hM7SgvawBwGnKtd3zRJuoBHtdoOLjqaJdxk0E98y5O6qEfr4
BiRygT17nc/8nfQStJ5lGqAXCk2N0uqrmnXvYCcHdB0pZIOgNZkKpxVWLRVLg3bdWB6xcroHvrLq
EjQLVckJMq/0j8j/gk6aQxcdBG8WORCfB9gDYasR2qI5KNCKg5YI76Rnvq0Pc2HRfZ3X99SjNg3G
aRcG/BjFQNlAClolGsSRnM8yZRz40VyOZ1EO7SXUxptZD9tmIZvKd7kIrblYkjLPps5s2rpujjRs
m4FeWb6Z/HZq1EW7WCPYAq3ONrqKSLHqyPi602eP+y3ygAHTsqe6pmtoqzxK21ncnJRYpibya4kM
qK7zO+viHWpeYZBgzLxNoIlStlBB8QB9VOgcsGLdUegrzs22YQSqHOjOmkG3ScG2DZnxZFUG+MzC
+DW1I6BcdeY66KFM5ZGT0CIIh7wUntNx1foGWMf0YGQBreq8X5ng/7B3Jk2S6lq2/kUqE0iAmNJ4
7x4efTPBsomQaAUIEPDra3FvvVe3yqwGNa/JMTt2TmR6Oo32Xvv7djbfCEGBUNDsy8UpHQlkUURg
jrg6LTpXgrL6z2z3fpghFszPpmqqSE3ZDxKlGw9aJ0LVfvWH9aP0zGs7i5+5HOY4t5hIVSE9roq4
UQ0KJs7zyU+gxuP6WPG7FBmJB5Z/jTj4dvNYTqnuke2sJHwJcCqEJkuI6g4YUeHyeME3UGNMlFnB
opaqHcX5WTrbkLDetb6ak7oNHx0PPaw0PeJXIAhxl/M6nUpiD5kePt0A49BW53FVus8LD9t4LEAT
mUo5Ma88idSuX5JKZhim41zuuyqtw/dppnnESPW+9v2nlXnKejwqM+Yq+Vx0B+7dV+TfMd7xv4t5
fWxFiV/SaR8IZWfJ8ilyVfdkSnRTCmUwCYAR+Ttj9B7AxOPgS/RHU4epWvWcZXTPOD+wsVRxPviJ
ycXZq8f9EOgPh3inagKyNMonIr1LUxeHQpsHIeVXMdGTYF6xPQ6H3gbfmiM3J/1xpP6rCHscuojV
JBp16rVxJtdfPi1+qJW7cS3zpMcMHPTQLcjHc9NMD21Bd7XFSEuGQVK5PKXFUkbNYo5k8KKyLV5b
F8e3mYevRiwvrm1wz1R9zN2WxcRvHpaufJv64RwK9ThZLuIOCWU1jnj3rPfMdg+r4xzD3h7J4jxX
Y3he6+47YA0uYXkt1rrYsXFEEkB3dgpeyTK9BBLgwtA4ZaQ8fqHFhBZTeY/El79kg4eACuBUxVI9
WzJex0x8lA4/y54UKTdkz234W4/+18Lzy1oa9MECuFPb4W4K110t82fTnPSA1tMb5hubwkPBAlQR
05hFuEJvKrRlqpv5Uiws7nw54gETj0OIFl/0XcyofBM+ghjl1qdldt4sZUnRCRbZ1hxn8BRxsUxz
jMJepksrT7TFN+ZTc/F1mBZjfpjzJkwsunWWt2ccY+daZ6dJs1STeY4HMpxV6YRASfJkBQkTOboo
DiSzXqSAXdlviogln8jD1GEqMYE5mrs0Wx/q8Fyz7NV1wOAYe2Nrd2kcNK1rD2Spnbo3TYpHyMtJ
a+ubs6EKTucdMw8vwEG8cQwUELiX13mRQ7Ru2Iks39u2PgrJPwTp56gP8BFyhRoqUMRJ1tW/aZAn
w0yjwAgcTDWmBzJ0k9ar8ohXxd7IYFfVbVphZj0NAGgWM8cjBtY7tuqHNhxf+xAt1TJcJRJoqsne
GvW3rAt9aDF+V8pPtZmXCEjMQzdgqEpmgiEAOkyBjqetJjTg5lQtM3IeVyTt2HgRJQa/2eitu7Zs
T07m7VbPf5Godec8lIlh5b5tyB6f8z62wR5pEo0zBHXR4GyjkjbAze9nX4yvVeI21CT1pJ8mhG1h
iAlaW2CGOA/8MBEnf6o1m84af1okZZociz68L0EFoI/iZBKTuS+tcW8LMfhYTrVvq8zGYUb6qHWq
R5eSCRgQTsJ5UOZUl0uxz3IlYjRDYzQ33mvnkQMopNu8sGav8up54M0vgiCmnoY1denwBpJxr1Bh
L6YJMRUJhggAQBFbcFa44vOj5w1H3jQP/kIxcgtbzPlXEaaWorNDOv45m8XsFx32b9rhl4A3QN5q
9wVjAhUvRXVUIjQnoKIikbbAET2xuyQbsVh6aM3bLi7Rg2/8UVp4dIeZzWcTLg9MjOm89FfT0d9D
W4DTKjyQJZg6R+HqX/BwRkWnTqvwdgU+zwEHxV/OByfyahQlWTfGluU3TCC7bSKQoqndb+ee3xRk
Z/z6RvEKozoc4hbdKYZV4RWkyGniMm4m+lGt9K9fkRdKBfivfOMAZn5lQicAIHeuxGh3siqWXj1H
gJ9ekDCRhOPocduO72qvlVE1UdQp1SebdRORFnHtqqujMehrC8UAL+IaL5UXN4UG29PRg8ymp4Z6
p5I732FT7UsQEuG6vE9F9icbOZpfmUdjM156RCyzm704rXqZquEd+OOJBf1NB+xbDeMr7eyLrV0L
sAHpJ8DTHbLaJrGLvDSBylAMYZRjxj4tFvFOXRAgQWYTjMmfDMch6osq0qN7rAt66mz1RiadZov6
zX0fNQmmXXll/RSJRbsPnfCBZMGOlc2zCIqnHC+4IMvnuJ/sT1PKO/F/TXW3F4aw/VL0ftLk6hFh
tYkqf8V8Hm91VCXHwI5D3KHT9rwQAYObspw68VxMz2Z1kronV101c4yhFA5sU/zpCkxs1JA4NN9t
PFa3duxQ+72K52Hsnmq/uVQhRqdNbeW+qdkxaL10oYO9eAAYYwzwwhiVJwIY06TMM0vcZfkTdcWL
h+wxdjvn2nAvYrmrToSM586nU5T1Pktz3tALGRe5Y3L4HvEavvtZn3Q1xnvDmqk7bm8kt6X35XB5
yvj6qnJwj4EYkam0KHNJflQVIkcX6KFT259RumGUGf7KuX/yeKNj6ZKzKPomztZ8vyq5RgtHxleu
JQaZICNjPEZ5hOj9dx8uGofzvHMwBduJxWCAK/TnKsWz8VuU6+OJWOi23fBoeR4egsW91IY4KQn0
2a/xKK29/Z3pWkRSqCDOFjw/tEGwsTElWWlfnX5p0o4jIJwn+a7K+sGziJi8hYMUCtGU6l8gS25+
5+8Wi1FeU7A87jP9YCgQv8qhKBi7Jm19DiA6P3u8wLMQIOlhQfO68pw+BF6fLuVyz+TwFYT8ZZ2D
/DDZ5ihyTH9Rcf8eurmP8kB+BtQ5kCFvMG5lOXDkX0srPnxg2ZGXl3sddmcFFDUJSoEK0vSHzGbl
FZHvpSz5n8nP7lUJLKKs/KjT7We4ICQi5bURR+bjdJuy8S7z0jlaiVaj9OhX6zQv3oK2SSKESubS
4LQRJkHcGAd0jCnBdNyg0kO84Vp5YFac6FR+8tU8LKxDuuBs9ELG38G+//h5+WBEEZzrsnhfdLDn
evAjW49TuvjZrW9wc5Aq2zleiOCsQw8SaIC/PjKotsVram6b4ixRc0airla8RRsc4JWhyDRRrTVq
XWIWqC3Bd7qoNer6f1mB57nOZij8zwPIf1He/ilC/MdP/D8RAj+/eWqMeX6If/z/nIAiJ0DjABEC
0z506Vje9J9BgfdvlPsuDTh8VvwHx//XoAByBMaUPmaOlP0vdYgQ9sR/GzjCzwmwiYRT4fu+42Bj
xb8OHDH1aLSveRUJMrxlRpw7h5bxoj9Wx8UU0oony8R5Hqh3oYAAO6D5aIoBPCmIAEo1iN1ROdRA
B30OvMJWzU4AKgzr4sUHZDjwOkFxkEwhSkpv6RICHNHPi78GeGIzy78zDlwHmeK08YsaIKNXVQlZ
2n1Jqx8HpR4wwLDDHN85TUjdI8QOTmwARmI68DlupKTnlPHahF7i/YOi1DweNq5yGUWWgpk8Lqy/
ZBt7aZV7yTca02xc5mj0Zzl3bjID2VzDIMNRJ28SMGdXtOcccGeji8QD7Ll0Nj/0G//JNhJ02phQ
Ykrgu911BiwKxHQ6+Rs/Om8kKRFASoGW+my6io01nbwqzcdWxkBv1xgF353V4OLylt0sn/46mnno
MsiLAciKVAYaTXgaNsJVD/ihcrFB3IThq2fMrwY47LJxsXibhxHP6zN1810OdHbB4QKfo192szvh
0QdiO6uN05/fSrC3hJZv/Qbjovj864DODYA8ofI+hKB2VSATPoRHuRbPCjTQWnsXB5RvZbPPHJC/
lIBvcO6gGAreiMFEoQQhDGR8Lzz/EG7ocECydwBxe0UatZegi8Gnu0BWARw3II/RjrxrkMhyQ5JD
sMlyg5S5Hv/UG7asV8x9wDGLfEjsGiCzBo/pZSziG/Lcgegg0nngdDqwTv+ozrzMYKTbnIdxC2ra
BT0dbhg1siYA1SCr1Zq/q6D0YwHmmoTjvtwg7GqjseHbvNkRjAw4beT4Q9ojS5mJfe/78OrS4tkn
S6KN6tEh6Qdn4E9Z6bHIsHzX8HDEl9Pd/dI71nn4y/fgwBini51wCs9+X0ZjkLFk4RqxOC3xU6P4
M2PCrl0FXm4s7iLHdQYA0+TAHQMepEXorqDcUKMod4dyfY1Ahr8ZWl0r3DKRUfluEhOazfaRDMFZ
+1O88CXJuLw5GNQYI58QBcQZc9MOVCn1GicxrjnPgXNTOO1PuujlrhAWFPEsTqooKzTE7RtgOhk5
CCkBPesOvLREkGbDjxo5AR4yZF9MZWBN6mw/juu7yrIiWSuAsxhvozLM5uWRdqPYo31GiTCy7q5q
ATa4rebDrC3Gwz3pIl/y97pE5ueWEv1apj5r3+twtxAOQCAA9dcC5CbBY53jFeS3c5jmqgHlbasn
sqzLZ5AFv3H9dmUfvOncsHgQ4VnM25wWoRinL01RLPHIMURjJUNt3rQxiM4xqkxzntr1Zyjq70kG
f8oVuBU2t+nM7mQGKGtQ9koIeRxG53Uk8j4t4uIgS2ke8GOoH6biZ/LDlPYkUmURO/18AnqfWNyb
cbVavC8RXDkLHrNWYeShk1GSWNkmO5QZ21c53wVLmcIIOEvLr9otm6QXxWXlMyg9YKVkBCTh+VNa
6Pwn88FPZLwhUdsBSZjH4WNdmNheWaeF5VB8wMFlLcVEHLVU5ACFjiYCJ0kZDx0j214cYbr6SAYn
/pCVmHAAXZvm7IDbaz8IGSB4WtLMAL9gUlVx69i9WsUVhfRd0jAt7dxj4JYfW29IdT5dPUf+xhv9
U3XsG5VLEhbA2hxW7TDSd6LCdufVBldHz+dM49tehjOy7YTM00XNQKMWfytEyQlSVwrH7I0R+lu6
7qvbs2tZcXynaCPmokQv2OPRp9da8Gdr2WXcOlPWMZRGXQ8lxHNOtGgNBkj9AFQDfUAILqJ3yKPT
kV8oBCM+kc9xan94jmds8v1uJy3p0JGxB9+HcxK6aAc18I6u6eF65FwiNl6uRZ17OxzayA9z6Dhm
i6z8OrGgP0Zk0Qx+2Y5Lo/bMhx/TYazDCfvrLOK7W/gpaCfMbxQQ3npVkZicp6LyH+W6QK4R0EFw
zT5kOZyGUpWIKXmFfIL/WWUd4FLK0+w4oNWG2KX1H5eQHZDtIebZ9jmaYkdod8n8zE+UjxARwHGe
SIGX2dLYpxx4QWQ1ImxdV7Fn7FGxZYkLtEcRsOVfTYcXHTJqB5ZTGweVfxUg2owG6bz4bh6XjnNr
x/WG0jEDp8825NIcBjoCAq37h8VnASyB8txySAYap+ICKyzxu/Lsj80L6ZdzrvUlrMpPp8crw0U/
A8ZIxEHryoTaGhEQyf8uXWAQojhHLZERUlCn22OS4Dl7dBfcP3WNmKwTOozUWCMIYQgruwyDX2dm
bAeewI0Rq5sYCRzIyRWazKS9Z9AFuNXmjkLuQrbB3VPgoQ+qBrDCJIypN5FESgwyuAuDwZkdADTB
kjKHT3h2y7+2WA41ZypeFT+US/M7R2JXWzNihqnuntvrGKLX3VKgE7z5ClVwaqXz2Kv5BJeJAOtD
iAJE8VxydRmY3Utgx0VJ3zkMo6jsymOIfoRhQDep9ROB9m0WWh+Dpr5nGY631bbl42hwCofgWgZd
tPshLAKUMlXqEudYuf4TUSKLBamQoNTZte8hr7lz/9r14reenD95yM5Eje8V7rhgBhlAUFxZ2l3b
CreWqromZpi1xzkxZ0TvfjoGwBEUyryNWoUI5+g16nGvm017LVyIT4V85RlKpFElw1hJUFDilzbT
hVa0jwZ4qaFrLhTJ2myzU+Uv6eCOzyOd/k5t8Q7fhkfgsH9N1HlDkLvTKzsxXh0xDX3UgDOR8iXe
LJ/YTN7oMrsHZJZXzfXDKpyDpATwjOu8tyN/9RtEKDPHqTkNm3rA8UWwnpEoqF0C0BQYCVSGJhk0
TK2wNmGkW/fu5u4tq4YfEtqkt0jCWA6+sw/SYc1vmEbjTzt032qtLziLU3esTEp0eLYdv6NsgGBB
8zyuTf0p7Hzz1vVPLgon5cLfFbI4FlNmnkkLRGImwXopmPtGFehhOQkcBcwuMWiofWBGZHIgIYDp
PxYqf5iR+e+Ktv1phIh8B7MswO2ZGB/qcggPc8Ce23V8cQvZHnguYzvMu95VQPWLAHbk7ESlRjbs
jkDxMrz8QJkTDE8aelj0+lE1nsHApxHRukxXTmZMmfvHriY6mho03oy4EkUEDKAWr+28Ajzstuew
97/6uf7ymELKzUSQ0In/aC/YqSVIvBI8fz3ircKqArmdMW20OCHkyP7vWC2orT1mIjMRMFLcPORu
iSk5v3CknawOMdGDGuosLnIJuDYUB5eh3U34S3ifw8GN8r7zI4qVuEnm9OXL7IE4Xsxp9DP0ofXw
u1vCt66kMu41yu9ue+tMYkygeUAu9V8y7ntpMA6Qi8gCYJzStAmGN8+ALrBmEpFryKVdEVB5KJ72
4DHQUzvrpYKDeXDAW0KZcDFmVKDXavAlcd+OP/mM1cKuAuCxImYxVTvsMOz9cjBXjChfZew79thK
9jSEAs0yO1Do0XFmzIjwGICitimb1J04iMKUC5IFFfN1pDV+i2rEgcEBpUzKfZHoDUGaWwPiiIPE
6J9cgmxXaHVii4W6Yinc00HfAAjsQjOzHcnX0xLm14bWH6Yfri2nx3AtU4TNKerne2WKzzyY72B4
9muhL7Kn7Q5o8XAR3oxk2R1vQJ+nE7CGAW9J4JrQcXqz0YKboZPRWkPnXr9ctJlJA42n23yeuZxT
D4IPqzA52Iwfsrk/pMOjSArbIrbGncSofhw2V4is/ePUVie+WUTd5hM5uDZASZBU4QyJTAmIpIB+
NG0eUrYZScDL4HdrflCrf+8YrKV185dKTINHCE3QlB8kBCeMOS4AvLLIK4dk3hwoILnLHnLavoce
1UOTqqBLeXX9EUCfmroemjhNFbSq+h9+VWNQisC46nqAkhjUT/jX6bX0yzfAhXte1V/QbvUZNDfG
2hjzFVC5QswjR6hd1eI/r1C9GAU5qhW9VZsFVpXDjwctbPNSw6r/3eKzz2aCQiuy7xHDy9FBQRlC
LbO6hcoK2SxbyvNgJdTLPJVm+MCjE4fSPa2Q1ILNVittc++gr3UjRvPd6M+Y1PN9gcIu8bjFoHbz
3prNgFvBxwxQ4jKMIgYocvC70zV3qqjc7Ll1DR8whvfiVTTv02bYEfiVmKeVab7Jd15xqDcbbwJg
um5+3v9lPl5AxZaT/M+Zzz93oP4rHPIfP/LP0Af71inblp74DPtPAHzgF/snHELotqUsBHQRhh62
sWNtyn9Zf0FBT3iBwwPX8ZH8/Gfqg71X2KLhho7veli34vn/GzwEa9E2/uO/LMHABiVEij5+F59y
dyNR/jX2kbw0rHJzvKx4hulrzoFAFqsCQpebJ0UHL53C4hbK/o0i5T4GgFHTzkI/hExIlPSAgOjX
uUGSqwd2k3l+zh0fEK24ej1GJIP/ZhxRnIo6kHuYnthgYYFjLF0dO1o/z0gsVzX96TwfbzuiUb4W
57rHh8COhO+58GMMM+55U9ZxQYoDNKgWcAraIG9GVbzoGgN/Wd5z0Q3wk0ssY3DPYqQJxuQ6NQVc
N5Rb7CkkGeIYG7C4luPf2YdRhVwqT2one6p7aMaheyaYY0VU2tMajgggfP+4uv7ZumXitQFguHF7
Metzj8UJ2KwBchLvkYV4f8fW/90LrHZYUGoPHJZJ3/Gv1U77DPOWKKjoXgwGOlwXA4B9cKpq2qGK
9jDmsdNpbQaFwWf+VqHlxO6Pe92tl5KyT4ARwO/L4rnVugZBCH1ucVCugSE4+UIeacnLbfLyoCrz
NPvTq9zQmjVrttSBDbHixePSqr1ig4x0BlBBi/Jx8WE8F1Xksu6gM1yfOkP1JKVNbDjttl/OKWdk
X8WR80mhI6gP1mNwPQv44E2495l3XWlAUHaAw7Njk+8qjyXtSp7o0IfgxZeUj+Kty8cnpNFzQlv+
6YdByjp+AiQBqY9cC+5/ePajJgRXtYMgWA8LeKSh3HtS7MMSGxeaNniSQWXxheLQ8LyIS36fRhdy
Q7VzcxAqNXyDGQpqoVY0Bqa/qg5bCkKkXUG7PoROxSKGNL1enDdY31dXj5+YQO+tP327QTHFTpPP
O1kCfqnKg++VeCHjDM57ccxU/RjmFuGTb1AnS5qi7UDTNzl3T7uvSyZwi5cvcik59K4pP3jSP7gE
DIOH3iOsgnTtlgp0Aj/UUgPGwIKNGDef3Y9NfQ4MMoWQKgA2PSJ9NIUi47+r2QU12aDW8rI36Cpn
WuffQ9EXKCkNBEJpn8VcQqrQ6IrCBYRM0Czw9F1Ul+tw0hw7YHIPX2K3ADsOvAQrOgiUK/uEMGST
loDyhxlKe3EjGtFBHWe2iNHarjhJup8qLL0E881xB2lpZ/356Aw+nm+w6fGytPbsmPonR+Uxj/0e
kAcYrsz7Al5+DomX4u8a+PapgwHEVnROZk+xNWK2skeOk2M1DOKl1v5au3BKW0CMfHROXdv4sREq
u4St9+ir4SHr62+L6UiqfQL6UdaXvqphn3e+RtMqNwgcpW9jio8tF/YNEIdVuJFbAzz9RwbKvDmt
JveBtiyZMv/iWA9KY/2Kl4iJCq2hahC1zXtuunLPPBN9lAXs3snupDY1TYabpDbNVWwDdJ11j7/S
Y+WijiZYbaWkMEaKGE3JR7Zpb6KFIkNn/leGIoahg08EQ45eljK/zvDmsLEineHRuRrtKLy6SjRP
g4EwOiB4kXlxoTDwjAJTDiOvL4qXElQU+PG3EsbeMOaYGm0SX7/pfNhO8imX4J3q9u5swl8B8w/n
Q3srNxlw4NACKzNDEIQpiCnVq1nc6dHZJEJv0wmnYTyBrHZ2waYa1pt0WCsDEmoTEfNyQOyq8e5y
YSlWm64YVFAwNoExW/K02ZRGJHqfMxxHU/An0wTotC1D+ggNMuvbLcAGrrIicjLjeYExWTCEiQMk
XJiU7T+USoXtRV33QuBamgnKOFQEUmIlDlzMcAlfGAALA0dT+vUDWOxDob461z8EoG4URTwp0U07
HnbmwPWcjUoLuJ9LYX9meIARa33s1tkADpjdsEUL1b8NYjx0gztjSmYuMET3DvZ1RF01py1kjF56
rzMMVD9cbzmMVJHXXzUMVYxZDxkuxjbQ2+Wl/wONH7swbLJBzdUmucL9MFCB55dpE2DrZtwJGLHL
utL9vEmyoeQ/UrAbjh5kTgBEvBnz3k2s9Sb3ud5UW4zrknWTb4GZp8YWT+1SfxLYuXxtzi1sXcP9
e+Mg6nbh8VL4vOUm9mZquriTA55fQfkFa7bLYAFnROjzKp17sE423s41cJB/FyGOelOIJ6cb4h5W
cQW7eNk049yvP0SBa0YUva7K/RmxNwbheO/vhME+ELiYNTazDF9wmvDOa51zr3GXZD3vd0oAZGw9
8ioxeiU+0EbXuPMBnwjdaU6TLAtezIzPynSLsDdoY4SZySKDv6Mc/oTb4+zRJj9OGEFFZUbjkGAa
KpV9NkwCHPN6nJAg2kKfpI2Vv6bAf4VB9tQoEUTeqj87z00rDcquq79a1aJ9JcBP10KmRaO+bIde
YQC7l/TBtEGSUErqKbj7uGTLhHx2qF0kn7P/ojOG+AzLjMYSGkPpq93UrCer7ZDkaHVqt20TXWSf
pesdRg4FiXsOR3PBgYe0iiUVJUjcZPGppZu6jnl3BtTUuguOWhlnF4JqivwV7pXDh9+Y1FxUGxwH
hbbdQ/MUk7mHjoyWVhgsHHMwoeox+sgVO9WVghkVIjkzlxE7uHhOHunUI6ubnzNveJZO2T9xFfxV
1MKGd34BR0gJ0N+dBnsLG0OLRIAnJ1qyfQ1BAmUHTjgsBnMANSkHiwy6+aF28JcVBfYNVIAXATjS
qdP0H1Wdoxnt4QYzfZQBO9vGRb5bsRdBzRPHLZJkUtQxJmlvbejttnl1ZwLEi4gBS1CkAUzmdDK4
GaAiJvhfAOAA80E5mA5V+TpjvdB5oDhRihAyMyaiaTbidKwUgsQBKV2nXipoghPrsPIiROa39MrF
DhyxbVcY39xFQJHz8X6wx86SPOkq+W1HrGsDG2j8Il3wTqowRRihMK/reirEkmpgvuBuXnnp/0Ft
FqPJAinY73kI51yBevIwpytG57HKsQVMNIiMaydxCxoVOMMEmeHPVUhMdUX+ZCV9nYPs0qL99XQG
WXJ4FP3wDA4fTqIF/ViW9lI3w8cyiCtK05utOE+nov4JekhaE7X7WijUM9rquMkgDbU4mqDWRYN0
frnCHFaJoKedQISSjc8IQ2whcclrYLBDTUGc0hXmTraRjyaH+ENrR39hWtaeAxawfd/3X64lB88E
N0ciM5Nz/e3WgD4zcE28Ip+1mlgUdOJkevMHm8I0Tz1QkQv9qZr+mU7k2Jq7LVLxR7j1m8J2JGUX
BBMS9UaGXQBLM+DQWoAxtW4XT/4I4xuW/pClQSOKB6S/RwFESwEAi03QHKHVp2DP5707YWCrplxH
GOxcZ0YfSweRbzCaJYE+eiGyQ1LuZWsCvHmvB+/mYBACKzP4CevtLT6gCHKL8uCR+Ys206HZonrs
pMFiNuc2wcLvApTGM5xXR19Gyx9y/PJm6K4NQ1VfcvmwurATccgimginD2L9aPXCxMG/W1fkcUva
qGrZIRdrunI02iviOIy6jhgXRcG6fBcNOCqFjSzC7sbGflYZ6vYCpVXrR9gLE4l5jVF07iqnToIW
vtcsDk4RxCtKtDVjO4p7POZre1hAhRDdf9RaveqOWWQxrEjaQd9hT5WAjEybtG45Yv1geMc0eyfc
FUPXbjiUPoRyuj6CVnrSGbkFE0vXTb5l7njcNoiMolJ4VrKDG3hlXEzlHzUNl1wEHHWluLLWnYCy
Tr9CLAeDVtrDSSUL4hget35/y7wmtX3x4hJxkWx5qBdDUGN5F1W72AZmIknHEzjkO1pJC7x+PYIh
K5N+4BrlbXlz5uEOlfJF66lK8LVgcuBXDQb2DTBZAlmQcjMlY69PRea8DFz8sY33Ygf61HrmiM7t
BlYMZcVIfvsm+F0wq4/d6OImay3WGBYw+iWmWGiGiLtjfoawjx4CzEg9s64x+pG/ZNV7PK6P9Qzm
SUwdLIemp9ep1lfWoDnpsH7GuimlMDzXqfirwuHf2TuPJcmRLMt+EVpUwbE1Mxh1N+ckYgNxEg7O
FEyBr5+D7KqerJIh0tuR2dSiKivSwxymePruvef+qVMDgVW6j03gco50TF4oXLe9X0HWCY5oQxim
CUFW9Ycj6ouBCqgJQIvZeBmT/DZIwfnk3JtExm9H52pgvcnLHPDJqiUfA83MJ3qGY8MpEO7K3cij
HPHLmmx/7+ftpTH8o470Vx7PD0PivYxdDZtixbW4WFzx/58KaVoblclzaU0wJCzFodiFmbkMhzSy
iZc5vG9iYCabOWL/53OEWMH6m/oVjOqVsOaaGD94iBhZ39+WHgHIrh+ifeuRfLYWjrcyTW6KknTt
8tfXxZQMjdoni5nspZFxV4hOSVOH2DXjbU9IDWk2ZCG+NQp5N4uChGsborQnbLyqT1klD5EVXLyk
vWlM+27RrO+zAd9X/kUa9eqb7WPN1B7bfbEbp7IIl37xzhXJXrTXMthUcfmnUNVOiIV/2ObrkKAK
WbU0mJmyHeNDtCW8S4QaR5+0h592GG90j2fTl6d+SCBfirrGaY9TmZxjXOqGAJqBxjbMGAZ5h7m6
eSMxANUlGvgWx6d61mK7pHqXyvaP6XvHofWnDx9r36L7PXaJz6C2Dn3enGTn8vIqsWB7NYLVCtJs
W32jxETuWYYqh0DBS8fkoPZUi6KTPlVs51Iue5F4YP/KQuMpGPK7OHOOwlc7jvWkynfuoJmBVfWg
uGKDxwlNZ7lf4ihk82xyw4jDOBA3bYI4kFfL6+yhfSQqgGeZ4yfmGnYTpOmJW7TB8TNieMEA0uK0
A1KGF65ZfwJ/3zDGPVh1QXZ53aRK9yeQ3U57gMfK5MeYAAKNcQs3BtWs8sUvnEyIErH8LkRtk7Wc
rsKDNpNLdZj6gXxvbJNO624Ns/j0EA0OrROzbWY1P/E7qnUkdlxaQnxRoVdYYdxwlsfIunPF8xZY
N4b4KE3vZCDbE+f0X81ugafaz/4JlxTDbf4QDSRflZPfDHV5QGFoj2OlTxp1faNlEKIPfedJSXRR
L/xzDDUIMhdvbp5kBi3MLnCCO6eJ+LeCS7hdRSRXVdktl56tDoLrqMRLycuUNDNHu4zKnZFPTwuq
4XaMg99dZpQ728uZRcTK+Mnt8v+vTbH6UEDJnvF/vzb9N9793/en//j//tM0J2x/rTF0TAvHGtDf
f+5Pqcay0WsgTgf87/9Yuv4zXWcBo5ZE6GznP+HBf0vXmf/h+oElfOm6IKkD8d9bn9p/rUf/dX1K
0wRrUzKBEvHJXV11Xx//xRCuSq9RTY0sHeAlga7GU4iOPK9hka8sT57wiJHWZYmx8wLEgtEh6zCp
5jyl8TOT+tWeh/e2MB5jgUHYsZddxLG+mVw8VnLqPux8PpIVbfdFYmAC4QE/REwaO6RjyFcrSGwm
p8VI98fzPqeiwHuX3GPNH3ZUjv3u6ukncKOQ/QijsZkVuwnDO0JT4Z1rycLKd7qYu5FX7QejZi/B
32Y3Yqrd2E09b/Mouotir9urhYwFMY+TBDVxFNPsb7wIe5cOFJTf2Tvl+Gr3sZiYM1QWQcaIcBNw
9eoC+QuC6xGQrkMOv9k76XQK/DxstTdspIfpYMAcW7nc5+1+vhNDPOxGRYRNxodo8K5IMuCSybua
+r11GsW1DFMd3Q/5TjjlnU6RS1Sc75u0sneRN0B7rSo09NVMPMt5YL6Nb/PR2Zd8RkDsZLkte3In
3tLXWymTp6lGecxHDms9QgqyiFfY2BE2DbMBIalE3zVd/yNpfQ1TknoEQ6bxtqtSG+s7OrQTs0dJ
GvJ6cQqdbpqQmeGuhU45freqO5UtBgPfxhSQkc+NrVKfq4Q9gTbYOA3D+Fr23jXonLtSWZ+YLrEG
VfFTZjQv8N3uVVc1B3gfCP38bKTWOyCjgY2+28jADlF+iQ+y8YaqdLZHcvEzjrzeSg7rD77BX3BM
LLaC3Ot3ySgIULjjW2cGTysXdaxSFiPjarHAhYDj31q8JwFPq86Gmzpa/pjuYm3ctriNuXVundJ6
NyV2qmUGUCFUrTaVPT03uX1mTrxf04wLyqZDPguNsz8ZvM9ISwTRmXH9NsAQvsny5s5fxDvGZVI2
TXNjLfa8H5r5LvcwqusEmateopBQ55Nly7ty8P40Zan3Zo+01xYBF3swlqpKsq8Jx7YVEY7S/Tzu
AS18MbEu4RzPPy17pG5g14DgfLKHcvmZF4x5LoQNzcJjM0TOnV51TkaNo1H26a5w8pNBKgx66y9G
wwlvq+DYz8z51bWKM+PgQ1YmJ/AsGxU0uzKIH6clD7a6tfKTg/ERW/q0C9TchoK1ycYKljt8UYzi
hddu+yrqN6pJ+NTa4BYlQvFiI+qjvBQGXolCXNsmNBlWVuyxAbZmcDj6uTce+NktHhKYk978Jspu
2sWJ95qbw0diGw9W798kVsJdLuX31txOpDn2tcPuyfBelqyA9jDhx1QQ47bKbz0STMEbgflTXrfv
UGQJfrnebT8XezcTO3Pgml0n9/lcROxXevIpibHtmtjYgDBwNmNJpp1B0i774ZiVLuscnzkonad9
hVwi7KrdjVhNRmM8+YKZDZ7qXlhTujX1vOwYlaNtl8UPgAN/t24/bPwE944ZgTSHgEpY1RfDDugg
jgSQWz6ZezFyixzFMoN8gzjXkX6ZSqbDyBPfQTwd6zj/6hw+ZejQxyYik9Skq0NiNR7LhCHQziuW
owYpUHAAv7vcAbbVGwS/0mtlA+tpwXpFEcG5aQQIXFjEkFfvE+H/VJkHdN818t8U2w6WNluP8gov
tdq6iY/1R4lgRVGyQh+h/ViVPg7Z8GXH1jMqS7lxdWztHA+sYVJVedjU3ncdNbApbCCBla+rPbE1
FG/iIRkm3caNrU3GHWk71fLLSYOf2rfZDNiQz1uHjZFS/SmdPdY3nlmHKwhh103ecZT9UzrjMQzK
B6/gf46G+V2YfbGxMVLDiNa7wIadPSL8HpNRXqpFrlIbG840ESrEy0Rgh9cS2R8elNLYoD9zbhl/
7Ii/YDNVwXkc62hTOUH2HvWBFc5F9WjmxnfToAxy18JFaPh72XeHFB/jJnMcIMRq5KwZnHMHL4mF
JJspFvjhNCZXu/SObCO8s/DrPxoLndGZR6eZTin3vC4RGiOGfU3sINo07tRu5wbiYtnBJwZrK3d8
48MshpART/4ehWrclAumLXtqj+2ChcB2knjneX1MPpI9ZOaTmdZF96brZdnDwH0b/QKmBmknu12O
iF+bJLBYWhgT8+nwEC32riv6L47331hM01OXDneuFX16OQuq9XuZkhtC8STPadbNrTDkpcuyj8EV
QG3m/JmN2zWq8da4C+dj2y1wxKsP0edHnloE/C7gr2QS5ehYc0xR9NpEL3CqWhdkTNzAiQvqZvUh
+y9L+ejjthNtGBfc0kTBGYx784mP9LFZvN+mXbOOcW/sAXjfkk6PeYpzGCizY0cYw2DBbmqrNQ61
yVbPayfcXDUZSXAoxI87BbEwffYma5/NNjFlfRlc51hUYanmqxlJmJ0SRmxfBddsyutNGq2e9Tps
4ABv7KS687R/ow12ZwvYpHHyPzIimDscPM866tpwbvk6WoHcQTOC1JFbr0sesduw6RDInNfIr9c1
fgNaPLjUdtedMIAkpz7ocAYCji5NVmyt3fELT4EImzlvBc7/id0m5Juit1hcTJdhAuuzlPema0FL
r4r97KOtDEH3GPXjrZzlGzCxejNgk4fdKHdp7bdhV6TOVhUsMsiWNZQDkAFGV7Lt+aaeHTBLPO0p
K66t00RIC8QnI4yQe2cxX/xGPvFRYZDp2/ceE01epA9TrMfQaz03tFvivFbUvATTnB3zxrZvPdX8
qVZ9dJ54PXqkaF0+t6V3T2nfPsXzfNukwzf2mqc4YjDxgCRZUYX0M4PbrGZYh6SeR/nqOeMJijhO
RfPXaA8vFd7mPkatz1jBF/0fB/WGYOZ5LpqX0eFXhMWy/SJ9+aZ4x5hFd69rwKQyfTdj+cet/emQ
iZ6VkShC6GcbcmPmPiYHtFEMQAdVQWwoMrUxbCROEr33qc1mqgfu02bVfpnKA57HZ1tku0w9FVrF
24XLFRmKg4MzyvLkAcfrneMNDIYRZAeSdjlIWc5p1bBRVQZzWkU2EEtCjrvcvNFOal2qABocfy20
awieWFiBonb6VZjJLejqYgtamN0L+5AWXX0LQ4uU3mDBfivgcRX+M2ZBEtbOXIZDOp8yXQkE2ekb
rE95P6VjeYhFHOzNkg+4yjjcY9hjbHeVZIcX//SV/rajJdpRnn4WZupup4S4SWxyChjsj1akxBgM
UIy5aW7Nan5PeNoYKAK+T/rUAzqip4q7vtoFcsp22KX3kRFdsirmpZTn18GPr2Ym70ma8mZsF84o
NR9106W8pIZk61Ywe4tGO/yhoFtnjT4BVFxbDVgMXRBfrI7K5bMu4/HGi92wyTvsjxmvURvHLQDQ
x9yxcNvH30vGGh0SNOJZcbQpINkontnNkKnmag9WDilKwdMZaHpogoUfNXtZFMi4IvEYGNLuYMDw
2uQwOi5JkS/7dMJvH5XkapvOP40UXRjCRFcIKNhw16oNft1EW8nPbFjO5HAjqORgWfSZDGQv+5FX
XUJvR9sCPlo5HVPEi01Z/uO4lnxUa91HTu8HZn6wGf5zULJWKgysanZy1TSF6MG0jpLukDmv7msc
77q2AErMrNYIV15L+kby3vjF+i9M1iKSZa74FwEL4XHfgtU4JnSW6JyUgdfEb2qtMxnXYhNrrTgB
/0WGgJ2VvbafEDzuNLMT5s3bbi1IidYNzxSQv4VK+1Vkyxs6xx4bW5hXdI7YCo1yoHFlRisVM0pL
Zse7aYyHUNDOYqwfgKavBVISeIMBVBNJVpFS6SIc65Hdye9IE0g219oXV6Ph2WsVTB+IO2Vn3BfX
mpiiFDea9/s2GhkeWyAGJZrWFkDjL79JujtkkmPg8S2orczhx/Q/fOtTtflLUCW7TtjnmrYaT7Y/
dW08FLTYyLXOBjmO9AjHx67EmmYE408LrcI1AE8iuEv41iuZtOxa8HSlSUFM6n9X4EtTMKZGZK8a
ApN+dzeBOW3N7F07cE+jlYDagEKN5vHQsqdNQaRSALkFj/5mWmnYrwxVY0zuzJWqihkdFD229Kga
0T0jDJfKSo+RO7n4htuTFMNHAKZVgGsVYFvjDPCcv5JcIe4Omy6D7pqsnFf++xv88Ie65plwkAcn
L+Ec7eVv4BYJ/4oM/b5kNY+rytpaQX0bR/O1z33OkfR1CFgVB7nnn2K8UtshwR/hAaWN0+o2WUM6
uYPQArY2a7sL3PUzzM57a3UQxFpcXCwF0eotGDkcp9VtMHb5i8B+wHL+RmJHyLElmNgT/mozkKtj
wSIT5awehpXar4z4Xa3uBsyWKbcKHA/tKpY2qwsi1sHLuPoi8P/+cTBKwDB+UKtzolk9FNZqpsBU
QVBiDAU2C89JnmXFycWCe6sqdUgxZbSSb/daQkT6P/SxbKRYN7LJ/72sXo4JQWyes1CsJg97ni7U
WoxbDjAGKiga/IL3cYvUna8ukcTtfnxcS1tMJBcDP0mHr2QAqGmuRpO4nR9xmXFzWE0oQB55xLiB
ggUMefDPvCL27mpc8VcLS7SaWaCngUEv5ifofcg5q+UFu80fbFaXOpAPLsvVTaIkJ6b5yS0CabPC
fYF/pqphcg0iv8SarUgH32tbrXYbH9+N0TTFJcKJ03NNY8bnmMKjgySVHpPVtpPg33Eb7yK1/TKB
TWTlQANFMBPyacjxVJ2HPl4+uG5wIh/PugB/UIdPaAL35QClRGM0kIPwErHxP1h4i2w8RgVeozXB
S5SXmzMupGa1IwU8ehp/kmWzxO5Xb+1qXRpUhkiZ77NCHiy8TaCgmNDgI3YpX83Ielie/NUIFZju
Qa/WqNLRa7Ago5IJdGPr/JmK2xQjlcyjWwNjlY3BanbdUGK4clbn1WyoRwcrVpPoUK7erBqTVuOa
iMpEyWaQUDtSb8bGYd/srd4uHMvH0bHuAxLnzur+mtDqBXawBnljxB4WW+6IzM1g2GAdGzpgQVjJ
4B0cYj99qFaPWby6zdqUVfxqP1NLvxWrIy1ZvWlEg176tH1c/7hlda/No3FsnPRkwWC2XWNLD9hq
rsDuBvH4CWpfvBG5/FXgiCOah6k32xWWgSUAkkncYp5zs9phvMFQ1+KsA+azDZCpLH8+DDm5SoEH
r3Lk72E15bWNuelWm96IX2/Bt+dl1asPPXWh/4Bbdn3lgdAbjd/PSJxLp9BzVyNgNw7nWCIiSjyC
YHQug/YfeRdibFjtFkOjvnkArW2SeVgMV7OhUGwCJflHnOpi147iErws01e2ehRtzIrL6lpkznF3
0epknDI8jUi+R1QAtCfsjpwhWwf7ozkLfJDce7vSIZLkEuaI/f2MXbIfORNX+2QH+VpiqPQytgfk
AuJDv7otJ2yXRRScncG9daXD3yi9xLO8BvnChZzOskx59nbhC04Z19nwqCDJvdE5JQDXlyy9Bn3F
GYEe+ZisXlDR8IMMketw53Wq9yIvj/2iX91enYvImUKH1NVm8GdMg2wp9Yx10pOhn3UxQJZxgnMp
0I84MvI6Ax4z3qPwhL4mVQtj/9Dr7LP19J+mn9pQTuOvSIn8MPjerzIPbsyi3tm2+dF67WNam995
ng9k8KqnCrUUXiO3CCcgM1XwXaV3QV0gUjC7ObbcBjz0XBu/q6gYtrZW/GglMI4ua5YwcXlG57oC
0Ai8BT8R+5iZLowJfbDt+Qfi2IQItvSc8bIjMuBDCvVzdefGLPME9ySCGsPOMYfkyoWaIQqK4sY0
uwJHhfEjwd3C9L2rB3VnMn9qQUkFDnR1LLLioXIKzuQ2yGD2S0C7MwVhlt6SDXe3ugLTRlDp4sw0
FMV0DXR8kQOvYjXBtnbj+PpTWjbuSWo4bI8FWAn0kyqiLNI3Nu+wrT9FP50KLmMW3Nd2tedE8YEe
zF+5Q0i79WFEZb7Dh7l8Wlo+oCP6TA5ovI2Jz17rNf/VVyiYuuM/kOEV165NZHHZGDvrEuF/9JLq
U4/ODZGZvddkz1U6/yhCKlwicsqCfH+AJEJ6xTL0xFK8gze/vCcOjLm2J4prD9cen/3SqL0bVfdB
s7iIvN4JEjbtDEHo6tWE4xB06J3+WLC6Wye4mZIK75R60X1M68CRZxT7huEvW+6fJkOzdyrt4tc8
lAlAKNx1UeuKm6R35q2SMsNVMOClaZ6Csjx71hyfTb8n2gFPWiteUWQ15Ra27keu8ZLiPorAVhRS
2Ye57X83Rnty8AIz2nrvMmLx48Om3BhZWWOtSdiuz8piy1HGWJjYuhlLlVz7ifWAQTqg9cwz+8BP
YfQoY2o+xfVw6VNUwrFhakPBIyNU0F2ENdTMjOG0cEtmVz8x4vTQydJIfpYuZoOgIzuL3QtahHMv
TX/ZSTduNhO7i0UQdc+Vu3I++TUvQW4fLF+EaiS3ADvyKdfBEupsosiDNsCO7JIYrGvucGBnQDa2
dt22Z3iJE48yDXbKMJMD3XBDqJwSd5Mx8YC2QR+KQWG+MzEelW59b1bJ219K0D+aLv+FYfj1/y69
/u+VmJ4pXAuxysTovxbf2v9ncexv1e//Uxj7X/4Z/ymS2f/h2/wboAsFUq5dmf8lkhEysExz7VwF
LIEk5oLY+Ve0hGdiQ7aktfZgkj/4J4MSlr1tutITFm1CphTBfytkAFHzbxEDB5+jLz1XYpkHnE/4
9980Miokhr5YYVx2Ifudr1dYoCliwrTarT1kAG1v3UUHZ8ujyQ8a2kaZDnOTUxDXsjOm9zE9LUOM
2aUv6LXAV2nOhMm8SvWPf5Mh//Hs/Z2XufI0/v1nNQOTTw0pT7p8dP+q53G3SJwZK9yGecs9lFpw
K84qi5h0B7+1MW6H2tJHUOhkfSEWcIr74wmzVfqED7C/q8bpgWQYiNulcsMMdWLZ/F9+QtP715/x
ryfBFCZfRV7dgemvtQh/1xxLP3UD7bA6yRyYe2kcqZBqguwiCaYd8z77qrmmIvoF6jUhcv5JFw1e
bBtu/J3yq+KmHWNxspu+CN0+gYo7TPAcY77/37NhTU94M+D9dbo/ishATEO3hBVYJyw5ZNS9onUM
4J3q5JbVOnBmFUf81gBTvVpObV+yQCHql4XYJ1hfTkAS2rODie8DCkDxVQT4oAWotd/4H6sdcK7q
qlACHryG29+uyd0WCkjVAlds4snLdjqouyt34vakG4vDlkpTelw4fmJ7P1IO8rqMbPxCQJqIQYEh
UQBqgn3g2YKWoH3TdkTWdWl5z3Oy7B1wU1fbMoKQgCeI+2k1//oCdFU0h23HfmdfK+BpiFHeGOxd
2K4n6PveAkyYRaSzHq95wY3Ya+mIhQKOC6/2tVcTLonwyzLv57TmJbIIuPF2zrBtoJtTdDDkHWpp
TQeIicl/jDiTq6DrDxHAqE3fd/O5HYNfNuMr4wxXzpJc42S66z/JQt1rpppFXWEOoU1t2q8pzXrS
LcYrrYcw4zSFAFVfkaWDWBfm6ejsUPvyb3/mH+PdmJ16O+JiOS4/uK/4sAQgTV5YLEpq90qs+44D
H8w5b72fYuHHNXGZE4GJJ33QDrRWrs7cMPx+4spvVIMHrr93B2/fCIOvpycSrhHKq+cr0Ft1pMXR
5b3i0L5ZieS5LNGQ7Cpt96ZZXBnjxu1YZGzj7CClJS8R99q3jKcqNsbnhSpBlOOemkYCe1N7zfpi
Yep1kpdBedmTg3IEa47NuBEHybayeS6Y2G5MnIaYntzm7OSNd19oJ97bvOPfwakZWxVgYXeLuX3P
l5iVVYKY8243EPqJ8dJdWMS53o5V5KH6etU5h98Ylng0TwwWz7MaerzdRc42Di4Mt5jiD25XwP3F
4NyY+SQfYVlSfJg7Le5osGSmY7MbLJ6gcJzGvAdIUeclnsuSRi3MBAOoKW0d7RhZsK8nwASOAFBa
IOlij+bdahOvHwPNbdkph0tcCv2JDQeLijO8of0aTNpkC02gmedgLh9dWgtuFALFQzkEM1xUs7ul
aphD1KYQxPTGx2Cq9dE0qxxBS8DvG3xAl8VgCeiCvlk/1JoL7ETcgLtUG4Szy21+QHkFKCvcT7gG
zpo0f2gGeJ1pQpzDbXDEiVpO+7a0s9cOv82NqSLzIuTo3k8Ai06iFMOhAly7gzH8TPoAsrnb3ZYN
CxzM8fS9RkN1koF7pzPLPk8xkLTZSeSlV5jzUi9g2WPW00q3b4J9aZXqNjYBLPRN0W0Xe3ilVGJm
u2TwMPpdslrp7PGYcwJsXL8yHu0MLW/M1g1WBQPYKpz5zaIL88C2GuV4zURB+EFDwheINcC90T4g
UYImybZs++9l8YpHoHXmFsQsjZakCGqIhltPSxq8knncKXLvAOzl1mc5gGU9e056lMfRdsRLHuOE
rmsnFGLsb92CP3SCaRDKVaP3yvFLTdPjRPGo5+B75S/LcZwm+C9aCoEQWl/rhfqAEoEAizoDWVF1
J1e0t4UjJmgGprWzeirqyAbkIa/07j6isw3HeQFmMyqxf/uYGrqgIM+WwgVzKy1Dj7qDKlHWAYcb
ilOyXmB0Y96W/erWxK1Gc2YfuhM5s2IObqfeiXe56bE+GQo3xFlOzYU2DjOmCe56mqZlsujVcai9
Yuu3NohSgj4s45PjNDmrot9vO7AYr3GsgrOZt8YnxR1zGOf076VB691FtCZe6oECVUSpR1yIHDOu
a1yErr/gLvq0nPrrB+HerDXLmDVWUxrZbvYLrZreJm4rG1gA/mlYKG6cI9AKbQnJR5pP0WA9DFF7
tYW6C3wI6cTUAxDt1kPW1yljhgt01E2wk1s0381LcMMJ1lGTEgyrw7OSPxO9IBgDe8EFkkJMJiiY
orW37JPETs6OxZFGTzE+twUNiQoLm0vqrK2dtIZq07Tj9OWC0F633XMo6+alsPppU47itpH9V1qt
Gk2MpvRFZhQES0+3i/KL+GynfXFvQcfZj4VxW072l6h1cXI9ymUwSub7Ug1seEd4j2jp+eTZlOtl
6TZxU+tpTNur5kE41A31iHVBPtqZu+ysKk8BNpj10YJEtVcS/C+/U1IkWUkyMjHeg8yuz3XCGWoG
6jokCZ/YIFUoSipfKdfSRNvS8Tm2WoFUptj1L5xNQHx5mpMVXiMK+6xgzGBcmbad4I2RVPPvyTDl
R23S5OWY5WOiMech7k0NG1hS0D5ZswR4ZG7PeDvFU5rJ4CBdX2KP4DLsK+NBNyfw+w9gxWZHIe+S
ri/OKmBV4y7QsS3KFxbC228AE1tuYGHlBm8VHYV32Yg/xYwLoMfgAg+NmnxW/CAL6OwhUB3N6JFj
dow1wejRqX65FmGvVAXZjhAOA2eCCNx3V8z61tmJNFZU1Id97pXP3lDR2zbVn7pWHQNCLnaZCdsh
CtKP3nMrFkKcjTRI/SwW9YbUxGD/1ZQsl0v1AvTPDOMMcnZBaIs0h5Hds1pHwKZM4XbIOdHToIlD
t+TFY5b58BTYEaeaWNydN3annGKQHWDD6YVI04tnYZmo9Jg/5H6QXkFNsQBwc9rPGhdOlo8VbZqK
Zyud3B82nywCfMYXylEXTNJZej8YGmyynT6n7nvSl192zeCTF4Nm58Qh4sTi0GgX+QvR/MDlwmdf
yCvOjWI6/BwzP3sLNGlwygsJz2mNK9GKBBAsN08d0TK+5ZUK3YQHNpqmKzhukiG58Gi1tHCeK4qj
F1oTfsuAFDvlsTeT8dAyQULimJWkm9xRNyWtigemiJE+0+DRNWlRqyCRbw3AWqecyMZqEzlMsQns
FJ2VIGjWE19w3fQ2ztCAaOS8dQ0e56UPimPRUzJhNAnjy5hGl3SxPrrOpKdoJhGXe0CDbBmx8pTi
A+1P3/gKF0mHOB8aea7eLA5lXlTIbIQqdq5UDhR7qT4S6I9SNrcQf5n0mhnvTE1mLY0RWbjsk03o
0/zawANtuti9ZkyjLwR8EP8n69QvmNR4gG6kO1MmhPMsCaCuJqlTU/3s4kUxvOmiqK/ZcBf5oOF+
3Gkf05JvN9Oe/NSEGzedyf8N8tCzv9vxhRM7FfH6HSfrF9+lgCUyRDMFZpswZ8fKaBC4hEQGjcxt
aaKSkdjLNMMya/5MfY5fEIUrjWUZJvYiQL97/BFdBrJvmUH9CxU/DHiOEzeDJCz4ibgipaTrvAy3
ciSSRzLKkIaYv14M8Dc9bey7zhbL3gZLcFJ5jVJW8BzIhfWrVbqkLygDeTRFVd9Qc0I2xgKj2gwN
o4I75qTuGpU8UMlkH1dGoRsaBn01UStRWuaJJEPh/JrpTH+AfFqdWDhDO7EzSDG5JGUXJ7tUAN/U
i/NR2EKcChi5GytjNvbivrkGgfVnlAmrtTlgkC4qqlKYjcwb4iwvo2vQrILYmvXSwdkpgnvlVd1+
mUE0IU1iDE4LEFPrKS2buD60NljmXgoEJOhQR3dkQ9YJgxpKPwmdYu1oXzyGs3jCklMt37gVW6BK
3ofbQHgY/e7cdD9Kt8duXVhXbv9dxLRbB9GDk9stKMEqvyEVrk+tMObbpDaSe98SxWGMppd6RfgN
RJwYMxv2R1RbHzJ7fGHGU+dmzPpnPP7pDXvrO+L42y5mWMrxA56zZn1DUBJ0ytveoE8Et07gGpA3
/OhilJb9KKceID3mvkNvlsPGWua7CkAYAhFaM33mgNuLXPF6otRsZtJlaRS8LmbbhK10srDgcsRf
hiyFTpO3jgqcrVlT3Fia313sG6xxe9bD7ex2zxMr5F0jTbH3Rvzzrc7eLK4qgJadsI1aG+mqvQwt
Q+6cWuaFiN5yUaM9hUZTf5YVaQVW/mwOmRRwS4nyarvqbMF4eVZ9Ve6pjc8OrspJ5GaY8YndQPSx
spsmcuo9+Vt1opmF9QRCV484PC/ub5i07Y4+IKoqnhqVvzBx/RAef5GUaN15sv9MB1gvOOFwxc6/
2zb6pQNDvIjoDvYJn0uPoGEtmCAzdWxJyC7j/Jx243VJx9AyxyfgbFyEFvNPt8x1SyGD+6dlUxLS
MgRu2wXcSpplTNksO2hnW1e8juIoFhiuPtmaU2n5cpeBl9v2NX5dZeEqbKpPBKbhSXYgB5mOH5vK
EZvSKF8wy21SOtdUjOmO91v9uSwDC2GZ7xMnLndWM3yXrIuuXqdb/ti0obB2rQWpxWNuR69oKdN2
yvJb5RhXRfjEl+lyn7fOox1zD4+pJThPtslmAWjoouvbqWjuGj/TW5Hm4tI6OJGmwgKZ01xoF65w
RKuTGzPoc46Q68bREY5CJ8fEkWFVUZsXC2vPnIZPwKW6e3wOBM+unI3xHWuE8djGHFgZSHIEQSFp
Wva7cJj1jEI0gw2zy/ncd3ANs6WjFamEWIMfprurLWTrvEySI0QVj4TYWiaF1Xe81oyjeytoyysZ
kHbn531NAEXSAJiUOd9lUYYk7P9YJJIu0jDLQ+PqJZzMgWhzvTS0XCXJ/2DvPHYsV7Is+y89LiaM
Rj3oGlwtXesJ4eEeTi2Mmvyj/o7+sV72MhOZrxooIAc1KKDG74WHxxW0Y2fvvfZNW8OTK+jkoY/I
xW8YLy13KPXVz7RoV5N1OzTMwTEIkBXDC/iZsC0OlGW/epmGAw/Gck5K6xHkJ10jZLQmZd62ftQd
nWDmDhG6RbRlOSGOqkAmgCt29eV0LuV4H5E9awVx0bQgoqKrz4soM3Zdk1RM5ow5fF7qbRdDI415
Za2EV773/M3U8h2OFwBuCTXj2542lAKpPZlPiw0eMCfTe191Mtjg4GQTHDjDbi5p9hYLP6pOqmYv
CT4fFmjxgD5RQ2mrazalJw0kY8IvLcr8rqQT6xdGRoe0N3TPsZ36k1zSEzfCj76fM/D+vb0N83zc
OX1OADKVrGoGmA/WLHFOznb0nPDS7YusxgSWItYz2SNWNBXBTyQe74HBzjo2TctphTgPepF7RZtW
7mbRqaYgTDMsEcYVs0ABGK8biHc44y0RL5C2SYtBoG0uLE+WjX5UJ3HxZmHm3ATSu5tHZ36ieu7d
VxLOP4t9wuTtDjiJbrUiKVU/I23nN75d5HesBPDkZPNnK5gqg4XBKSH/tk6m6MsLw6fOZaj204PF
Yn3VD9ij8zDzCGqRscSGFTCo52KuD9JxuByyT7vricQe0ixRR9wRVFxhYAD7L25No4Wgaf/uxync
c5BxVufQGVZOCJxqmWse6l1Nu1Qa5jetS8TZ8xn0wcaBHfOnrbuYnBCLWb2YFk92O5imp6i3eFvM
nCSzJXbSh2rdWqEWQmZteqOVj0rQpOC5FrbUVxfWNRmy5p7ytHKTUaGz6XGPoV2olrbRADCkG6uT
aGGbNeT0Obxf+GZQSqIs4v5tUJ+EoqxgCOb8XfaYMkvfYPM3T96hTYgSj13k3mVjNax9N/f3ZV+h
2OezdYRbmdLOnVa3np33O7zV7o9E7HuK2hLFMmq6+OrD2TzAbUo+ZYdfyvSog849/tJVW4j0zYtz
2DceK7ev0Qr4yPmglrFWxcWBasubjjW5XGe2u7BdzKjRgH0+NlBcjZZ0HG/LhiLF+BYGGLaegkJi
lPloxgJv1ryllOW0jw42DsQx3lVw+i2dGHFDpQQtQnxqo3o5MTXhqG8Kss4xRucRVKyZP+WGeM3d
fiL4QVEngnv51iUdxdRdOZ7Yh1OGHdCyliK1vfMWcoVXfXORy0Kbq2/YJ2Ub7g6Uckt7jbG092Fq
stXhcsxfMCbL9AnMsXmdR/PHR6pH4h+eaaoiDDpUnHplT5VHOeS3yWIu+1pWzu+SGikMgU0CUUTW
28bISbWNk7jGjfPRhK1z6ibcreTseqq4bf9z5pZ0MefBucuqMko2BqcGUMDE2kyOwixujdgGuXeA
DfEWXoyS2+DRJOHMt60CcpoHYcIteaA9IhyMcUfSkxQNmkXNvLnUzqeHVvnBFKSoVzYD9mKF1Ron
4SBADk3dACtLGtCmIwVvPJT6jc0CD+JKYw9YFZ1HMfkFuiRmG75FAAZmI4UFqTQgfRi78Y40n3sp
Wbpq8/pyqExzuC5hHRyxjPe7xtG38dwpKKPrJZHUMh7XRVzXD2yB9Ftr991ZxgVcwKK0LoDGiMvT
VFc9j7Xv3SRLOr8HtZI8xe2etFBj0kJPqrPA24lzIZyJm3UQDLSP2nufMd6ynVxG+0EsRnhpCvgy
7AkRe4k0f8ettXzFwScRTEQWu6oODj8l33Dwtet/i0dznu2MvDfVRxz/vd3JbVfm46H05UC0OGnw
PEUhudyEMbaFRgiuBD7cf4mud02+2EFXP91/rKX+51bqf9///u/UXe2Z3Bf+SebR7dl/K77WDdz/
+3/tP5vvf1YMfdBff/yRfyh8jmcH8O2EDefEQpX6K0bM+gvPH2HigZME2mzhQG3/ewrO/osN5VAG
wvF9izK5f0rBWX+xwX6hRNIkxlUdBelf6JhDRtJs+D+n4MjaaQ3RFXiimKH/rEi1sz3jpcNTuqQM
o8pgs9nY7pm+mUsV1de0KeqbJhx8QsvBfJ90w3AWGiHg1HQp8HwbqGfs3MuCC201Tc2r6GiabZO7
xQkfMwSMlQqarV3haEtVv7Nl6BCcG8sTR9kDh1J8tEyqeUakOZw0cKfZXr5Vaoi3LFv3yeAj5FGL
ahLc/jCdPrpOivSClFS1MQ3pbnhK37ACrId6fOFt6Df4WV9zHzsmbNYMl0BAB1Je7D0PqyrT5LBx
69m6dInRPXBZCsG4Jhj6LO41WdSdlO+BpjfqlIEqSvd4UzuUqDG4S3RnyuBON9K3xVm2rbOz4Ult
StsItzab2O3cIYP5Nm1uoqsD9M+ZCG0ezAxRPFX6PuKWN0+PASc5PDDwHZH7Hvc5v9YM4wXMDQ4C
vQxu/J6KTmX9TMq4jmPDPgUD/uCXAHkaj38RBr82YXnKShxJ5muWxnvZhtmeldFtOnP6TQEjSy9u
nCr7Ys31ZIX6yI4IIquMS2dSPM8+NcaDtxeS/e/KIfsNQtM9BcwhGqyIk1qpu4TqJjqoMUc5fV1j
JOwemgnk/Ey+6MYjK7zmGmCtOq9PTqYzB3QW+W9emN448DXWogRCTsQhWpV28UXQcm0Z4oFb8Jq3
I91YpJVWPpu2dYeltDDy20XVFSyzur+rrdY8sOiHYp2NywsKZb0hSt0TAGLjmLruLfrIGplzxPQK
nmLhnsvqjKhJ7aQXmMpcv8v+cYSMfCpMtmKN0/3wouBpTSZxxJcEGSGIvnuz/rGi5uQVNONRvHbN
zL6hTh2dz+N8WwHmxXKV4XWK+hN1xuTDw/kZA4e6djK+7wz10OQJUbUYNw9bQrnrWy1tVHbMQprF
VhJVZ0GN3h5Gu7lqRQmaRalHNfcoiQ7TlhJcn4ZSfCHFXmoH2JBF3eDais0Pj7j7phs43c3B+565
dxlNfZWJ9yuBxoYZSFr7Ng29tVeaF0fGFypJ2ZFNuE9Fshz7zLqdC3mkyIf28aQBMVQjeQYLPBOj
pWeE8BkpJoIPiZo4YODU9+FdKLP7OfhgVXYXTSl7hvJKYIvibTPDIjXSQdC5Zwp8zqaVvCqBt3j2
UwaOKLyKBodlaQ+vWLJ2TQI9hddj8eoX06NZHLydKw+Jix7LqPRmgNPelfrShYayPAFJeZBL9Lh0
SI8ZQ8utn438no35OZfhGXsi+yIiIpswqx7qzkKMsKFUk5rNtsIrDo70a0BA1ipOp3FLpaF7I8p5
jzv+jIVhU6CgwCP3fkuphutIeee6NkyDOkAdVeQOlxcTIELvDfkMnWCgQHPWTdA1j4h5fhly9850
lk3gSVbDWGCtRvwyCBsQcvDbVWA3C006xkCvDvAmBCSku2YL6Zkb5ZQ+Gakbb8eW0QW9m7ZqiGu0
QxIiO7guJAczvs0bbIWLYXZkCpo7T7QoBix0VRN+S/SXdSjHfcDTooiRhKIWtHXTye+J7tvtMguG
7jp/NDOc20V/+0c5TAO4ldfmblzI4HYEApJyeh4Lc09tzhzC5gvBA6xrj3YxT04dHoDqrUzNzzTg
amXmznNoDhDKG0SjLpWHyA+e2KVepkWeABfgy1cMXaY65OjXq2kMz43bXfA9nhJH3qumu7XD+TKF
4U1Ul/ctvxnn2Q4WIwQBurVpPCyM8qGqEdCXSJ4bs76lgl3XLk/3pVv+gthhry3njodxfah0oeKS
m7tBNyxSeyRpXGyWKVnJ4ZXCEWhRVDI6qEQmy8tNlHMY+JNPaGV00asGeg1jY3kkFo1/0gWd66j3
Xhc/Uj3BPqDHr2A03J0FsvexL737SldGThGN6yLdLnRJwoDdpT2fLl/XTI70TTaAB1ZRog5Oa2xq
z+YU8J4AreP/pV5oWxTFsiOE9pHqIsuJRkusIPkmmWrwmsAr1rMuvqxbeVQpZKORIwvigv+TIu47
tGViUrtGZWFSniVuTOH96MGUYHd8Fl35YIxf3hhfBHfixYLL44Gfk3kHVIeaTq54VM9T3Jlx7Ka6
yTPyuh+G15PrEHeC+pQTz8PzyRWEDCpTOmjJ0uL5lxKizgyTiuxdnGhGCD2XxLlJuGaaNHKyMchx
WOyy+Qv1khugvYILiOQ60vnOMQ80Zx4RL0P5K5h92EA/TZut2rKDEfky1u5+QSALDHtbJ9dioWG0
/6m79KbnRVPqZ4H4XkBQshZyf+AKOfCoTwVQemqjbg/b/L3R/apTk+2Fblz1qF4tdQdrUPOpppR1
oZzVDYm1mVl3b+neVobleB3qLlefUlfccZry6FxRBo42csiaXozfJmm73xOVsDlKc4ozhco9tIiU
tDJV0WwR7QkqEj1wKJwWfRdVSsCZGD+BD3cADwls29EuWmppW+ppcdseZQJgPrGx4ZW0o6i542lO
AClqe3ac6YsSuj51wR+YpyH5DKpwJZW4eYHNuhwIvkSh+u6ozZ1G+nOHziM/Qho6D7x9SsUuXHhz
XQOX5sx5UWCXoy40Dza1vLk2ajOy7Zw4AGRGdW8QB6+REzxVVPqaVVHuF5eW37qm73fOvIcwtn73
SC+YcI1ibVjOA32FXEIG/xk7DUHbEjwBRcLYldCJtT0isvU6UfcNRyhMrW4gXnQXsZPHLJbxwu/C
mEWIagnNVFRcTDYauURXWSf6bpbqGqsyi+MdMSF8vLrkKqjD5Kx08RX+IcysDX+ipxVL6nosegd2
5OjBr4f+zVT0tLlrZtNCq1Y/5K+drtmy7Hk/zPhdVUJsFJwy3boaVhVbL9ocsC5VjvdcN/34dDHU
ls9aMvjqQlTGLkmuA19EHngUwsZsibPQ24L/Z2Bqjksw6XVh/FYKjCZhX7GzAT+7KpPuHgn/tzdX
wwoDlI+11jkXIxUdjvNsjwVnNHfO8o9Clu7bDOhS6Vxq5gey/NL0/WOpxtdlao5GEL7in0G0A3ON
OUDscyf9pg3vuozxeHLpzTjbTv2dpu7ekeGbUISsI5vR12e5xcLvPR/rI9ErRgtuvOvUUMaa0+1b
jh0UT3cgdR9UuwahgKaTRBtHEF9yDG85fmbwkdHVq9WnUE69isHRswgD+3iHLxvvKwylQsBYQA6L
nZJyIK96KRKGLQaHHXPoTZnUO7pd3V0AOG+Tuzi8uti0j76HG2XojRuXUwMm6n0rOSP5Cb1UDxRG
7vIJDH3UUrvn9h/QvDYJb+zcF4cZnpAwictId233gORT0OP5mK0xh29E6m8ZYD5lkJKTkjB4eP64
bPSK4ojHBi6v90TB+83AlFv3/oM1qn07d/uRVYHr5h9YKp5x/e+NSm7MInju+vaACs8Cj974AO8Z
Pv6jXCT4myTfhyL5MOup51NpfLoIUCsBXH4VeIrNKi4TLeSHq9zSIYBu5A4+mmAxp+4tqAfKDqAU
wgew1L2ZOIjiKf0sigSkStNt5qNhxu3Bd8a3rm037GB3sm+vzsKzp+nwH4Pyr1rrwSL6OOC83uBu
OjpW/RnM3iMrvqsDtrSzolMjyc2auGRmvur2sDeKeFcPgDfiGmo+gOCk2rfYA0kDPY54CzLLfta5
yCIL37qGB+ScDZfGk69GEr+j9j0CYtvh9gFfulCEWhbvjufjC3NpQ+4BdNoRnyqZmvfYLjBYzCco
DPcNO7qN5bufthdGR3eiAqcMigTMlQwpYfbQdpwXx3cgBFD9moQ9aYLoHJQu0GgemHk/Uz475WdA
hzkePCBoahrPQcKqrGZ6YcHEIr/Bo8678er0gACGQNbXhO/CuteyOXjrz0ot217ngBYpzviCIswQ
3utC0qUyypskQgS1+vQnScrwMjpmu+7CaeNHC+8YXhrl9Ztmyr9jRoVdBtt+yKIHBEK6YUxrvVTW
keT+U4V5d42K00F5MHdtxQrNM6HFVFlOTS0wqlXspa8pBnIFCWPF6nDr54C3DM4uwFH49ybnIOF5
VmWzhvr1RLa2P8VOBZnBTZ1kZ5gyPlPJvaeZjQ/kpJsrg3EtLJavoTO/+xnv3bBA2xxqf1/72FOT
CS3dzmlqjf2RA0e3A3HZWg0q/1gCv9guAopn0XAwgCKwACo1zT5KbPSkojzOvRNvkVADnppMSnY4
3YwoLRvTd0IOT98ldoz9wCPUEHnuIRhYWvYuVF2qOsARCPkr65Ft4AmdO+2KjGP4t7SOjUkr72eM
gOuESwIqzlp03hrrxGdemg8LERYvaO6yJT714sQA+SkYW11+S4bkfm84ZUz4bbkm5fKQWtbXhCVw
X5L+ETwp87TP9ubA2SBy6322SXNPE/jSGBaH3RHXJcU0r0ztIymc+Ryq/ALn5X4kz+6SKg+n6LDU
w2dGoGHrpMmjani5UkLCdhadZ7c8gd+8sxRjk4LuyXHaHJpBxWuLDcZqGuYmWZPciBGiWU3mU33h
u8301YbBQUTWL8tU9RMckRQngv8RkPm8eHBoFk2lmAbCrImVnavZrG+wdqyLMGSpHd9GPhO4MrdJ
4pWHmAxBtpQHSxrbYaCAucp2tq+FweLGwNzcDtG5dK2jZXEDXvodP/sjyZL14PEpqLoblzQEQefi
Jmpztq+UGEMdHuvuSP/wLjHl0fflN18hHDnVzRAZ6hCPmDJTKqMP4EkBU5eM+SSx4vyj21EnEm/+
S5aJ/73WhNLjZfvP1oRPn0355zXh3/7IX9eE8i+BxZJeCJPRVOBhZ0331zWh+RdSfCY1A74rpR/Y
ugXgH2tCqffb4KssmgUc+89dA6QWcJ84JvkFy/mXYgC++/9vCSWjiYX5iecB9nPx5y0hzdt0aJQu
xe8y2kIPeh0Nf+1AJ2UpAQTbUeyewScG7T4u8R8bc/MUReAaAOsSPZqKfayv+nmRPeAbZ5dCQ9i6
8rhGSJeLXKJohVmab6ORF8fpcTqFNEsilL76BccmmAkfE4G3swsHcWww8gdKz2+dIXx2A1BYoy+S
K99ka9MF40toThezY/QntPjppWmxCYYeDjvdGkezhwbfOvmHkJgdyBdxjjM6TwPq0TBQw9UvDUvN
8QdfbcjTPnxdXNrJhC2u4zzxe40OdoZu7jfCVsErTD4O7cH+UUX2aXAiqmpE0ejo/fF86w140y3l
XRnHp7ptVHkMXP9H+3xMfzqZciBw1HXHzlI7dpPiAzl+A7I04mpVHkxJZmtJWsg8E+OF8I7lmN4n
GRcwowNWPVQkH7vsZiBPt/Laak+Hy7hKLR7rgF93KD5Qdj0iw5nH974S9YVbn7W38m7g/eMpP+OL
rUVlnNO8uaXm8KvJPcx3dYlrnmFNqvSxHLvHphQgTCKqgXKvefZq72mAv9qzVEkqFw5G+CEX1W/y
QftpJpQcwxZMjOySoQJHtxB74Fx0KgSPgHE4yW1uGpkNn6RAIVq8+FPVBRSUqDev4Rwderf07hzI
aUNI3fPU17coU4+YcjpgHlNJ4Z9zKcmq4OeBGOHpgG+gyx8KM842oZVY2AvKq1E0KHIlsWxTFp9W
lLtn4BL3tY293HwKHX6JpraIvma0t1UUg8Lx+Mim+stt+ni/0GG1J7JNvtZVI/YNAqMqy/n0jD4W
79lqNkXbPfGsf4kHc2HRMw4skBWVhv2P5eDmMOgGPWRR/c2j3ljbLkOj0USXmK0OPsYOAztW0152
gBBt62UqRqAeltw4CR2XMYSxpM6YFYmUsubgXMuxNSlSN6Su+TCNxcRvAbl7ZdksiVre5TvTnG4H
TEHord01M/Bv0jK9ayJxY5G3W1ctDIRssB+wLT5GPv8o4qvHzK/M+9brIVviF0oi65jVbFEgPIcs
21I2c0s5Hp0ZhH5XZMCb8bvKlnq9qO4frIVLqevQgS27rxisBX7Vas2Fy4VcAb5DKfPXzHzvaRAp
MyAzhNFuvdl5VJN1zufCWHej2syte1P0PlSNARZ7mfP6wMZYSXuKuHFgxS3lpg+9+FKohNOI8S9r
YsT9ppKnNpA3dMd+YCp4DVr/pbDEEyXkMDzcR35PMA3Ce3XY7SJ8D6y1yvprmhHAqVRFvk92vRS3
lmt/gpw5+Q0d1PXEbqq+Mdz8rqSIx4IDTja4E1vc0+Y2LpvfyYQlsPUkX4bO2thGcTM3QH0yHoyq
NcQ6Wsw9ZKgPs8AB61lvaTwV625Rx37A4s4a38bM7WzbfP72c+dmqa17NdpnIxH7oOUmiunjBoY3
BqTxJadci/f7Q1CIQi8VBPuscnZhz+vq02Pn4PHgY7RWZrJ1q+lh8p0Kl4UGAvfz2XTd71ZEG1/I
5tSl1oHepqNPR9R+wU2y6vryQ8zitmvG+QQE4db1s93oZx8R+z+A1FupsOVXDHymPe1mt8i21txC
WFoM6iKzR7KdBHhV8RsNBv6a8SiYRuo2JCkg/XeV8SGpSsT5LAhoBidt6bXiOx+N3ykfrJWyug3X
2I3+9CyLc5vzUKMpm0nF+k3Z3nEqQCyXMQ/gedgaKiO4w3Pr0HF0boslfUAi8rAsNucIlzrLPfGu
KmZD0U/71BR7tx6BzOJHm+vpvk6NSzb6Z7I3l4iecG5EpD3LhaRCR4x25RmC7IYrWJxN9rYf5GfE
PhSDv1phj18NmfdULz0IFSP+1QTegOBA92Db+jZEO6IIXlN+OCXR6UU5h2wZt33Hs6oosXzVfNgH
+NRCWaGma7GTwdO5akdx28PUgej3HiahOABzASucq5chIRlXKAfwwjI+/VF5oUjEStz2KydtX6vZ
uOO6RVdAFINup45tyqNDDThuky49ZAt/l2ZYHDpYynylnydssusxH14MdhrrzBmA5rIZXsswu8RR
tKN77VFF5Tmd0iOWfEpZjKeuxTbKXsljw+Y9xE38vvQhCT4KhKvykxTfKxU/AXttJ7jNLZwTeEbM
1ag8pCy3PHhcVGkiCoi5dq1zGOKR92WITgE+kM1St+kGcy+6g67e0y7pNS4CvVfBTydLh/C6rvGs
aNJF1P5NaOTRcMg5+P5v5qCZPZyguWzxyEk7ajXa4SHpyYiB9rB3qeBULuuaVBiy2RzykCuQ9kAp
0gwn7BAzRcABop9JYBxfoGNsQPaDxckIu9hUSGOJfiwn8SGzmSVHwkYrk+bT6Er2kyO27dT9gX/L
7TaGbRe1H1HLueP2HqtbluQ8wIHF1fOd7ScsQgxS+YveHOTOBUDUawCah1+sYpFkyddgEPPON+Ln
TvDJdOuvJh6NLVugTyVM8htqI1RWbysacFZhJ3/LkK+lg6CRdS2tYtyeaqe4jCOtJiPQc0AUpwVE
FNbj8ldSiy+j4P+fEVRW8egFp7Zl9cmj3eZVZWFZtiPQmCXbgBH9jFu1xxlx4zsT4wyXxdB8yyWe
7zYc6PSBu0NJGtHzLrqBq3ltVbP1FupSCHJQWcO3JLFn8pT+COmEJVfaDUc1i2cX+2hYwjdtJl5I
v+KymjLiFJjQoC5esF6KJ8JD1c42udnFqRiIknzgbNpVXP+bpr4TeLTGfqKqO3VPHXKlZj3XxEl0
neWhxXqrq3NLWAvpVZ5EHb4RkwW+P0TRIS3lVcTTBNkdn6s7FXddbT01gp4A2HBrJJ+72I9OidU+
4NjeEO2Odjl1s6bvHkPFl4uboLUmOLZQIAlJqTFJgmEx43TmglS2A55RwEsEBOhR4lUuNJPJ6qEz
0ftT3xB51E+PUmPX80OvaU4ltc0UNX+lYJ7CyaMgyVgjnAkETpxNEE62vRwvyoUR5RjVITXZgjOd
PZkGPErNkxrSaZNpwpRacmx5IXfSUfOngOSz+oZIVbHR2fXZcgdqDlhEdpNoehW+qnM32jtfc60K
AFcuoKs6S59qwFezJmAF+NZ7U7yx44LTpSlZUq+rGQKvhpmAheCbZkqYWg5wLRtQ2mYa++8B7BaD
o0mtMiSuQjO5ZAR52VjgdEW47PeTZncFVf+daJqXXMaj/QffS5O+itChUhHKj6rkTiyts3WTGP82
3ViFx6giK5WvM8O4pEDEmE7gXfoItJovtoTEl0bNHGOhcHE1hczDEKY0l0xpQlkOqsykTwq1ZC2k
cerUeDTS7laCNoNcsE5BnVlFio+I1zppHi1QaM7YP82g0dww3zkpdQeamSaAp4Waoub0BTeabNkq
TVjjecrnQ1PXYlpCMOvnWytvj44msxXV/Ls1k7cuYIDP2zujW7Qr8HXUTDeCmFDeg+K5AveWR8zH
4N+o/kZkpTpe5/bAw6Vg4johabUipQg+TqJT1ODk3LmDuAn+LNekOZQLgLjBY+6M38Y0X3s3esFb
ekjq8DJrVl3i0iHCap/vSPs71Tw7X5PtWMXzt8+QZzX1jqKRYZsDwmPFsJo79RaGwtN6yqPp28+B
Zuc1OVQrTdObZ+D9FD+EbFk8rJ7iMgyM15VNlggM/x1VJCekcJTmRsI9BNlX1AlIsIzS+alYXoNu
uMIIfJjNlqwcwL8Qi/1GgQAsBrkhGbhPh8d4ZDzSmEDscr+sfOn3AffbLXTbdTEZAEbq8UTtHkJq
ishN38a34bL1KAeU6nIA88vQdxe7/m0cMCxjt2y2kw3L2W2dfZxsayN/bxdQ5HOmQezzzjEE3rbe
hV7jAcTygZubhdzSWVyekzk9DyNMJ2WH1wKP19kT44PMl+f/2YY4JL0klqX/BCL+f/9P80nByJ83
In/7Y383TsFBtjT+AIM48IOA9cpfNyKSjcgf/4khFvET+8A/NiLgwz3pE+4mQWW7vgev4O9gBPxW
prQsvFhsJP9gJvwLxqk/tjv/wTfl8ld4OKZMQAyORjD8c5KfCZgOmpgUU6sM+z2wjeSVvPyPctU+
2QFItgKwc0FBbwTXnkBUG3pRS8TyeAjeZhUS2hZB5Nx3Idt80zYPSTSvQ5/6Q1IR1L8Mr0Kl3k4p
Y2WZxl3jfnK8bo2QHpwqf3H7tD4MTvbhWs7B67kZLfR+xcG2jtp1X4KzmUJnU6j2nPjxoRbjncHA
YCMgEEBhq4kEYebvVm5tCJqf9IWoR/l1nfLg1vLisaLF1EXfWbqba+pv2vYgERNKK7oS2qE4odoE
MEWEGE++V8D+HW5C1XBnh3zbiW8b6yKcgi2B/51D7LAmJkci4juKgmzNuMrxBIYvZGMtXPgRQOBY
oJcbwxMkHQDyHEYi26lstzyDuF7SEs6NpOAyQjKZqx/sicCl3MLYlH6yEa09UJ/meQ3wchFUezMF
8utlzDr+ug76ozP1rK2cX63bbq1IfVRexnlkjWJtJMN9mU2/JakgiwoQX0XbSZCTT/wd3bpAif0T
ss8u94sd4It9FAsCauN9bJvYSopDwB2zFJyPLS+2jcAPqxX0XnoaluBBuP02rbJL7vLPHJbnsioO
BpcfgnCrnIegyQtLiuwH2R05lgC7Holbz3rHTaLh0tNtUdfkhwl7rMywPKmRbqQi8qZ7D02v8Lq9
iWPsLjHM8qERbsJzEIFdl31Pwx1bhPSHeOVRNRPyk0XZSmM9Ti3YxjB4DOPlZPFhZQ3QF+RLFJYX
64N3aFU1yVmC1aHZz9YMHL/BnBSMT6FpbMIJ+E1iYLGadr1FUUc43i6i+ygpW0tT/2TFycYUxKhM
SucbTGpVsmw9O8UlUxAjxQzUJVEOgy9jz+wY2yW1GcnFRZMRL1lpfIR6b96kVv20sEo39U7d0Nt1
OkAI+eJOcNnYH4M/xh6csmTLRtibtV7R6129rbf2UR3dAaaAJcCW3FJ0r7Pfd1n00yWRbQ1v+qS3
+ZAY1mvly42LNNBH5SXTWoFENIi1egDDgM+AVhR6rS2opnrLpHiXWnUotP6wcNmsGFtnrUxkSBQp
UkUZmdfIRbuYEDHo6QSiVbe3M/KGBVvdOefoHXxKN6PhbCwAjwVaCMUJn2JmtEIjUUn+umjRZNLy
SZhcCTBQC6SFFRqaznmP1OLJXP4yUF+kdJBhtCBT9c4B5Z1SZrSa0My8A3YB9kpayLGdhTY7yJCh
FnmUvcTbEt2nkp4gqpg2e1eLQqWWh4QWigaitNsR7cjQIlJJjXfnq2FrBxTZp1pq6mrtCkJ9GrUM
lfl89KUa300tUS2GDXBXy1Z9KlaTEvtIImh5WtoC+o/KFRh1fyIU+GQT+bVQwgoG+bCSP5GDRJY1
NE65qGaNls8sBo8EPQ2CNYOwltiGEqdcp2W3MFh2rhbiULLI8KPNCTQ6iVbHzMVwiHonPLxmWs4z
3OS71vqen827AMWvjvD2aAkQz0EAgjn9UQkvDlWJN7g5T/RVvDpaQByS5dyPNn4tYuA+GiOfzumS
atlx1AKkraVIJ+hfFdokGXPiblqujN1hJE49njGgYDfVoma6VPkZ//dNhOOm7hYX0hZa04CnA0W0
45WHIilf/MndonoSiPIos+ehhdlJS6qcdp9WtUwbN/PuZ3bMFCpuQJHeU0eRrgctzIZaos0j7wak
BzIh4q2Ligukfhcly+MiwjdWVq+uO156LfuGpvdGjJ89t/dsIwjiV3kUXnY/8oifIM9l6MeBAh+d
RrsQXTlHX3bZMhlTtoO+f+L0XdfOwL4WPbpuP5fePY7uu50f/Gxfo1wvZJ5DLWXbaNq9VNcZjTse
oOuieeMd5vamxX2qpajPAMQl74i1miSvG3VfTjzzQy2iL1kD83iodtg8nXWhpfZM50rF3EEONbjY
tQSfVp4W53NU+sky+zUT3YfOte5xLGkl/+hg0Bu0xN+ymezR/Dk7nqOa777r7UM8AbNKPxhIL3xb
9zaeAVO5D0sXg9Ajup46T8ifu4yWAYHXoLLtVYD3QOJsVXgR2sjbFngT0rjlCMKtMObshoTlgTLA
WlAQ5CCL3bS3/USnWQzCEGrr/DuY+Tlt0SGFE6eSY89839CCFxOZ3oBDJOlQE/apUnLWdmnO0Aey
TTmbJ2/gkto7yWEOWpxbQb4zDPcq7Cm+olTSTWkhOIumeKm78lZYzrOh99lwMWFh2pgW0iiYELS9
6G6e4+KaisZ57RVsQKF9eWm7EIOMqWQ0sDiv2sZ9z8X/Y+88litH1qv7RFAAyIQb6nhHHnoWOUHQ
FRLe2zfSc+jFtLJ1+0a3fumP0FyTnnRVkTwEMj+z99rovkIdxteo65Tyaw1jaAwejR/pYtcUAaw/
lKhtW3GkO7mt7exsCt5RdKWblle3mJpdzZCOS/p58dVd0DEyKjxaKAvj3yb05W0+COj3RdYTwxA6
6wCdlJ02p6Tmc1ZkQUV1vHUqhwlbpyPVPe/FY1ZM479fVNYcAvwku3BxA7Tr3Pikh7x2aBRs5Kao
ANofZZmfftidM2HBF7RvIxYrm6GqaP5s5Kv4mo9FE72mBJmcCAj5jlQ3rKx2WLY2A/6MQb9s52Zj
6tm/i2jzCMGHvDq9GbBTHt+hbON9DYR4zzr4K7KD91CUoBKGCIoGSwZDbxuqenmq5Z0lx/uEPeDZ
SdOPWO8nGiS6SIwLNEPEpaABSzah3mcwo2/x4tErl3rbMdUELun9B516t55ZiaAgvtIrIXDXyxK9
NTFYnwxoE24avVExKuPdkRlPScbfnxkgIQRFix2iccL7DhTeZD1jdZLfZMCSYdK7G8y97doGsQ6S
OnwnCvGxY9HTs/AppuBJLdXzojdBmPpJ3GqaRztXj6lkkx3rvVHNAmlhkQSX+1rqzRL4/kuud02o
E4dtqfdPoJYumd5IcSjX295h4jTpfVVR5cdUb7AMs9rDr2DTw3KLO5vDgHVXovdeJQuwgUVYUnZa
0dxuTL0jy1iWtQKVUsD6TETL8j7N1S5AwGXrDZvNqi2D7eCzeqtZwYUT2mK9k2NMf8V88ctg1LZ1
iRqnoUTSYirSjo1kPxvm94SrbmP6HcIkyEodH3QcQF6S44wYcJSIWJf7oXGv7uJ4NxCubvrQf2dk
v0ELtbPQllve9Not8SFmjAXtATaw0yH5zp8zlLUcgExWAnuHNHjh17isnFl8mGqhuLb6M9GMTJkq
Ubx2EfT2WGTNJqvluSY9jZEsbIvwAQI4xSTafmHFb9VE1s6MNbFtZHJkf8YgbvA2mUlmz2iG6doP
lkcEKJvUN6zdEszHoMy+XGYuQMaYZIp4B+OXTwCMCb7vScIasUb3q1YV1Jiwews7wVXlstHymuVm
QbHfRxmxqTZhcv0CSrV+xYoQrsfYv/IpEEcemFsE2dyFy5Egjgsy8PrVm/DYLuFcE/VF7T8ubFXT
xIeyw95nmeMXs0c2arvyy5DOdBktEo6agAtjbqYvUfTVOvebm7SxIGzh18YECwmIG2qU2X0dQhN1
jLq/XbC+b4yK1NKoxJ/pe3vwSE+V6124vCnjFuag4xDesBvEWwXYMu/kbjKXQ2zLx76CTGEy5o8U
o49ATQRCOCSV8l4Pe9duP0JLnRYyjPjmAfZ39llNtF/uvKNcfSA/gUDVarn0guCWwSNBtuIpypwn
o5rEJopSuikzv6t8cCEokpaN8OrqKqU5XKLBuOEbXIeROBPie2IReCrr8cWqy3unre4INf4KF0Rj
SKxoGJgLumZySCRwL4/xNw8REnio2PYUPdlm/G35+VcYpq9ObnZHq04j5OPEzUIFn45GW/WPXZX/
8CvaCYdLQ7jnPrFojgp1N+YxI3FNFDE6DCBjZX6XGXuQb0UNg247HPBkA9m1165pMR/KJN7DHi16
CzTEnIyPyowegmRUz0udo7ed5OkvA4P/Bven++u/+JaEpOcmKFv33uAO8S79vf8uWyP0GsRC3PLt
bTHb+JOYP//fcMYJzEBbzf7n4cy/9t8/fx/M/OOv/OdghjmKNqshVZEmFFIfack/pSrgIiFkBkAp
JajwAD3Kn1KVP2xrJqIxz3FIkQBL+c/BDLluzNbYBKKJAHMprf+No40F5t8fDNt0oUBaFvxLplDS
chkB/XUwoxtmL9T57dVSkiQGLolhNvP7klSSY1EotK3lNuZEZFtURzclfoiNtHIIrYlxSGBbAlUs
b80AQQFA63Ql8ybfmB4c2MYNftvEpVEMlILkhuqkFk5SRP7bMXE8Xozs2NsYvLM5/h1787RRTWqB
JFJyNS75JWMvCnqF9xuU4MmIDey/BHoa3XRuI5S5QzlZOMPyfKMUKgIrKl7Y/pCGBV99pWzv2wrn
5I+MnJ1jObejad3ZdgY8S9g0G80y5MeukfE6K0lFqoehZpqqHSeUv5SocA2ZoTA39RbyemzvRrrd
g8GQgXgI3hz8F9OO3f8RmVL9Rihbfp+Q+H2oAMBjngu0N8itj4058aMbDmjh+A/vEJEHeDfCNdSd
x1wgDBiAKA3CrFF12+FdmdTlJ3wUhqyz0d/GMDdGd6B/HtCcu0rdpY5xAitT7aidXznWSSkIcwhs
6YsTG+YePvW8G0NA7yNcwlXTqoE7vSu+hVEXv4yg4NPMquocW8taZeoa22X2qgIj+Y7z5HtkhZKO
AqkScdWNb73C2izesji11k1o4UEzqh0IFqQr7gycjzEC82ij/MJ7JQ58n6dpWg4F8aFW3YDlVxbR
tanhjgoiwKzAQ83zXjuhltC4y6z2kWcBrXjnSzbE3cF3JHXnAvdcZsk5yNh4V9LboknNbb19dk5T
jNbT0YfjIKlN9HFZc25anJ/sG1eLPlAXfbS6ROHg26BYNPTBaxke1pnbSp/IE0ezV7OB9vVpPelz
266M66BPcuTHZAWkLxFH/DQlP0Bz+seIFE5cHdSvf1wIrr4bbFBcNpdFHxpfFpdHzCUydwOWF64V
EQ/kTBkw9PWNU3hVjI2sZbwovrqmubO5nEZzfkm4rJBLnwwur2ogS5rLLMqb4bJkUXWFMLtsan3n
CS4/pW/BhKEUOzduxpgrMuCqDG1/43N1uiV8c0PCPzSIMOFyDZQkAo7b1rDKq8H1G6PilPo+LvXN
PDUmWxt9WzPHIPej454e7UcSl6G5OruZCx6kGJefDQ5D3/0gwUm2ohxIdVkwu8DOqROYr5yNUQmg
D1F/W094N1gg3EurpRGj0EAM9maOeoBHCWLrWmSiKGEjHGEmsahTsnG6hKn9tegapqiil9JEWJ82
uPTIPIDzR8kj0NwjFaIKAu5Yv1q05S4FEgqqM0AMChk7v5ZReJ2hdawVRVUCaqfSVVbe50fi668i
tW5YdeBb0hVZPzRvs4uAzXHF16irNkn5RqwHYqf6pEX9c8m9Pw/GQZnx10zhl+kKkAkMbtXpcdK1
oeMRehz0RJ9V1dbrHH2QJEdbl5NYZNaS+tKhDKp1wWnF6tGkAm2oRHEBnRNdmva6SE10udp0LI1D
KlhLl7IuNS1IDtTFBD1zcO+KJof15Ywr30EQ75fPeDM3ieDxTqiSVciWiqoZ4Mfvual2FdU0CIF3
SXUt+1jiQWS3lybmbeP5h9HMPobekhiQODeAsB3qjmLV0iW7rt0XinhTV/OOZf1GIMhrWQT+a6kF
fH5vMavToj7uuRtTy/yy3n+ttPCP3vx3h5ICPc5Alcw8M9AywdmjF7dQDqZV8j4t6M2dwSyOvpYX
FjHXSI7isGpZPBpoEHu0iIwfYSZoeWIc6CQLFIucPVdXSxgdLWYsUTXSE+E+A462YhHyYv0hfdQi
yKi1L4NffivUkbavSTNVQGoOcUXk30JfybWaMho10jHfcyPxZYk/wITYPGWhz3GFGjNN6MGb6hii
0rRCMnWB962btn+NgLuwYnv22Wrho7LODXuuUS+8EjZfETFp50UvwwRbsallrh+yJ+OrxZuEzVkT
4dbr2KWxVn7rMEHjI2LwnnxleulmKRrNmD1cxz6uIccbiRwrushjWVcykAPflCPxYpGnPEI19WrP
I0ot1Ms+WtZ+3xSUrjo5rLcGgsIk/hK7YkHM1vugcQ2k/yzqWOn0sZgYslnnkRkEkznSfhFd9Grq
xDKnJ61MZ5glhrmJhaIW0PlmNUFnojDJUwVsLEzgjDoLTbjuBTfp1UKnurKIS6uJy451fhr0wttS
2DgIdLZanpu3KPTywjv0YmZLSHKJoHMgki0eugeeLugqOq2NBp6EJjvmP4Ist8RAYe/qfLdydN4S
yGIC/3kU9CDsiYLrw/y2XLz3xkgfJhk+pGpKuc7IN5gX3kcn+YI2ihva4JirdOIccwMAw+FLQxgd
hypAeJ1Pl3cjSXVE1gmZfrD9WTbZxFNsy+Rd+MUtA7ynfBoZDRJ81za42MfixtKJeCzamnVMSJ5Q
aBU9YvO4FK+JztFLJus9HYkkIzbbBVaPc4jZGLIvjwRThyi+FuXCmvh6bOGhFq0tgLqq11Tn93G4
YivymCFEAagwwu+wy2TVIdPJf0JnAJaVt0PbRfFFPGBZp8TGdcQ7TBXZgTQqoCEdbUbI7Vt/JO4x
xieWkU0WtvbBcpwfM81/el/BD+CwXHlOE23ojUGVMILKXIgagDGxV7qvrSOPpdF/JhXwpCottqok
+qghnLTxy1usDfd2nHOcp6hVvJEXHgn0SxSn53YJbqt4PphMWMpRO+PoyCqgAHyv5cWJ87OPxkOj
Owk+9DfA/p7NKSDXsZutzVIM73J0LqFsNnFnDBvwMOcxQkQW4hwZEtHfhILZpJv+gbALCsYwyfvs
tCSuBOneaWXNY8wfiGv7FAT5W2/iMwiqh6o07xubOmAa4q3Vg2GCRKYdEiz6s2UEhpud0nr+DQ0S
NR0m49R79zv7MAzqru4ZmJLsI9nLTR+80vj/KxYItVPFTHWmcFMGzHD1aeqinexku4/7inE6CVgj
l+Tgmnz+40uJ+SBw6q3bClxNi2C1VRb5KoiJIgAvq8u4FtkaolFIVNdUEtRozwrwbqU4kuK33FOn
SY6XxSqGrU8jzvvRfSCK+GWzvmWCGnBpkHLIQhXHr7ENRXhFlvexZKP3aLSQlXvUWC5lUg4gsh0X
YkBAz4fx1WmsB0Kx1vUA4mXk9SXCr1iS57QsNY2t33no1oEqrxuUXj2xxm1rPuCcJE52IgNrtsB4
Qgv0Tf3jQFzwxxwWEgGOFePdYrABBANYnCOIF12bnkKD0eAkiJgNIBhhCBpuoYvfInPO0SX3mGrK
p9Go78Q40S24TKKwUkGvXTrv1PRed4hstsFM58wV5QKYJpqXLflTmDIWicgvQNFebGzffBmN+DYj
Sxafx4nE6d8uebCbfo7dVWc1v1y/fmhL5IzlSA7YCNTuMlYJk+o4+3G86ZywICOv2a+vlc0RgoWF
3NXUnrc0IVtbkVepDPWTNuNZ9XrVJYbj7MqdgagsNdS9GHK0fIvzmrjBA9yKlqRntMXC5RcbNG3O
LMdlXbgMOLgEAYX2OWn9S1RTxUQJLcec2MjvlP8SlMXZdsJPu2pBqME9YsIfVOjK5S63qkdVBA7L
PNJ9Qr4gtDLGQp5IdqRlRPvANvSv5LENlxMe6m5fBMmHkcIziJ0asbwKOdBjVzEecwOc0eYPetdl
3bVE0adpfYwEO/jUW17+b1CAikNoR8n/PCj4Iwq+Ne7m5t//rfj3f/tp/z41+Mff/8+pgUmTT5tP
6Lvu8l2Thv/PscEfURfIOHTWBakIkpHC3wYHLg4Wz7cd/it8G7HHn4oOBgeetstYyLw8zxP/KxQO
Xv2/DQ7+mXXh2Hxz0mKF+vfBQZ4g8+F1QM1oktVmTP2wGpX1qwnyh4k9IkiQkPKPWIdDIBd2RASk
TU6BBrFI7qd5FugwMWVG9CTziCPAHfOPHMIoWVztujSjF9Nczg5AvV29NJJBN2Ati2TmKZDjpk+9
594hkqFtIIwqvFqM3MWdP2i/6cKyztQZMRP3r61TYzD+gKMgSAblHxJRomUyfRCiqfpsmzleTc7I
BRuUrJp1Jg1OIUTwxNREc13vhE6umdJ5SwV2xgB5tOgjuPCSz4YhR1ta3FPE33jupG5rnYgzRjVW
lYpu0NZ5OSTTlRuawBabDmk6skV6qfN12H8ca294Ty2Sd9hxnblaPpKpuQEa9dHO2CdHndYDdG9e
2ezqROFFp5BIn9RsHisifgrWH3sL0jtq68S6NMh6KZlROoZ5+YaC8kggJ7iZWZlYc4j9K71ZHWIv
uo8IF7Ja/h6xNoMmCHWHQmcQwQ7fuUTI4o+6GSoP+ahk2U5skUl80aQZCqxl/ZwTAVVMlhmfJllH
pttepA4/EpFlrVCgIVLW0UhtT0hSzrbXSNQTtK4drqyLr4rPvPbOCZIQQ8csFZUNG6EkErlveuh+
cU0QHEIhoi26zagSG1Xx4rMUFvexOX6yQ3+oZeKvUp/ftEvSkx+yhavIfmoS465rgnPbAF+ODOr2
QOdEFQRGdV5xBBDFuj072EJy8k+fEzJrNsFkTaVx/zDr9CkXvqS05BkACNf7HJBQBXiBNpKKjvCq
RqdY0T7bqymB0lGWzWE2yboSCDcrwq9gEF/5kHYloVhCp2OBeWg14GKmV08BZRKi1frTvPN0rlZA
wFZCW71WOnNLMjpGNAnveR5YpWW8blsjsOO11yNvj2JSudRQoFOM9mam/8CUNuuR9IZVqRO/wIN+
V4RyyC6wGDBTmLJmbc6qNo5BDemXiVO1XtASrNVYPZqEIKxRYX03Xv0wNs6HIHis98KL3TpvRkMi
2aS6N4vNM8hE88dJ888g8vfwg2CtE2dWjxOEyD5hMU/D39ugdE1ITgCg9rR8W9Izj9JKAgbu7Eys
mU475M6jhjv1y/RSOSkCFIdhFBf+LnaQHjpeisc4MfJNMrh4zRDGetX8aEH434yeS8SdAWEonp/n
ILjNupqFSpHcGB1aUIc03qGeEACI44Sk3E7a7dAXj7CTzy2ZKQ0yXcJeKa2UFX9TJG2BaYWcMROo
yaA+MObYG0lyCXpuPNuI7wWxYiqq/aNA+/gMb+xlqT2YTLZ3DM0PZTpMH+KLUrAXmNIzRBJbR5BF
WKI/Tx1zM5ikTvs9jOjKYHzaTfslST5zp74xa4/mlveWqK295fX2RmXzbW6WcjVF1jexiHh42vmt
tXg84oHgcyT2YL3U7w6Df2gRGIhmhXjPfQIqAMJF29xTqO58s0LF4Q9vTe3uPAzaQ1SF24W1w2ay
omNoOJdsykzEu0G4AUvDDrBYXmIYlKhaSGXv1baGFgU1wNiC7bmTRCi0nABAzu69fgJAk0CrxXo4
dDuVOAdnjq92ZT8WuFeq+wTgqUcMO+pFJDa8OAq+R0mcgwAE0vJcNPV0cet875c5e6qctgizEV61
uT6SikmCTP5pTt3OT8SN7dfTh/A99Nz1j4jmTTVPtHQI2ccISXfe00bkxasd+sCxzH4+zAi5FXqn
LR/Itiqod4gK3PS9As/iW8e544lMp4st+9911LOwYwTj+UO4jqBuypKRUK0G9Gh0jRvTmYjXLTZN
mfw0VkxZyNFyZ3aLd/KotgGEgxlEDUzVWj8AMrn16vQrqdpbc+I3bsurEM0FBPnZ4X4LW5wFC1Pm
yW5wlWfrKLeujYDpoYotPzqTJN0wa7/7GB4V3j1gmYC7A+YsvDCmYKc9mSSkFLG6YLBj8+3R3Zo8
uzt7NuZ9jHFNDM4pxwrHD84VWL2MTfaGDPAedONOAlJD980QBXjXbnB1D+UR7JFtS8K1ViIVaJR6
snGW6W2IrJ00PERGhn2rPOKTQ4p+/GeHLDMPBAkppFHTMRuREo7SvTPLMWeaQVQSBFrILgqtTLbv
svFSFYQj5CnqgOiWhBPq3wZTUN4Z1smuKe+zTDJ14BT2NNEzr/O3AuPq0LqPLlI/y+mKdecykYKN
xX6Zzf9eCvAZDZQGhu5PoewPqeFVADZrc6MMZmoMINbKbC8BQDfkisOvOfF+SrAaxCJmG6fkU0mL
D6EGcPbxuM1qHj3VMuOb5xNx51wL6khhvOZAYnJlYP2Tj3LQVQYVTA/4MmqWL8uJM3yEy2sd5pfA
Yfa22P2pqeSpMGp/gy/nANqSJPmCRTxad94+6OZ0g2ykByKX+wpST5uIde32e8DLr0vTvQyYfjIx
vLRZ/wb4j1Dx2jmi1t0uzEl7vz5jRWm3ufKYWCLU6eSvlNyOyQ8fJdNAtxcQcezyO28F45qBK0R0
HQUSxNXEb5vNvGQtAPFRrCEcnciF5D40C3PfR9ZTW6UPRWYGO8yV0T6mI0dCVGxUIl9RM/Y7F3iX
6ZBzkgv8/34GSwnd5JoAw2tgROGuKoiBEmHVnBjjwi5RD4yiaL+i7GPyWPYTx74z57x8CALFsZeR
cEgyqmkWuzlAcmlhr8kT/GuKg4v9KuzkGSdVHXhb5GCMVUNUNzZ8lCjvf/sBRN4CsEvcPy9t/C5N
9+CmE3BQwM95BiE+BkstTwkCW6sKSMzpiN2uUcQYEm/w4uphyTIilEJqkzg39jR8Bp7R49cinrEp
1X6wDeQ17Yw20haHFogOYh3KkHiu916xoLhy7NeMTmg1GgS2dVP2K8/6dmt083M0Lg9hbZ4rA6Vf
0BGPw16dM89kxjM7E5/gCBvAKVh7QwjYJJmxduJ256Vq7zKvQgRl7hJZPRBvH28im8llRYDXRYTh
r2VhpuP08Rcksx++/MWYVbWF1wpo2wXs6qbmlXyonYWMU8Fet3ytd/qJq/qbsg1VQ/4qJ3jRFUlm
mzIun/h5jhlgOzZf3ln2Zb4N0npbufg/RgaQdhT5K5UhEeYtntdyNLdRPmfM3yeXK3JSG7cxDvgp
9SKESVQdv7e28WXbxr2s0XOmI/7DVm1Ni9VP6lSYr5bfJPLSSC4ukem5565NTRwbbGyKczLRrFYz
iI7WXnZeaQMgI+RqMwE1zKduz9wamRIPfyBe0tG+dzBHBcZ8IxIP0SVkiVWSOJdZvQqEzYRJ70OH
vCtBYm0KDXCDc/bBTZKJ2rLe4SV/UlnywTYHZDXDKJHlb7FpsgTUXzeyEL3FHO+ryUJ31qp2n5je
U9MOB5zUoOHRePLvYCbC5sRmoCUZwlLwxBNo6kbwVvZCrE2pXjkcsUkWMD6NIinWppLbpWVWgY32
h7ylcjsNek6N78lwg6tt56TZGsg00a/EEGsx8fg9kc9ZD2wJ4Y08dArIf+hn/lkG1W97sg2wJwOB
PETDbkJvOvouYLVWDkz+i+FeJiF2MbKBXUwoK2eat8NUPHQseE+S3FYbtXKLZf9EHoFFzbUx4/EM
b2TaqjSmWUE62wbsetvoZRgd55T1HuY/4QECsuptMAXDjblA3JIJ6Qy0AAeIKBVQDdPbZlWGRL3P
nd1fGuT/RrUg6GT/Ilv4o8lkywGXwQQaAITrv9gGhslk0zug3uik9Q2vvHA4PEFFtwkId1KcA8e7
hxtibcvMuq3qTp7R56I0tZnRgCCAhxwDfwynhSE4TqiuKz4GLJ9Y0MdjBl65WQgGqseL5S90nYP9
Lbzlw5/q5yJi4qegkayjBsVz3HKXz94bTuXb0SKdrh1xAnoj5MpERuv//0/taDzEX8Qa7OQtqDE2
bmoL2C0gib+31qrCJsddH4PlbAu4BP6nkxc3YQqIC8Q9B+y4T6V7Y5nqpOHq3jjckSO9lnZerI2s
uAICID7ccnCzBh8AjnHbGeFdi5S6z8d1I8hRcrHUm44SKydnrgUyy2fLxLq0ILhexB1Jct4vOEsk
2uTFFZn3M3EcO2f00BXRZkrH3jdyeqsWOpiiQ4GcGMFxycLvcG6RNRW7gvCJrgSb5YTdD6+Ls3Hk
0q/yYRgO/zdMQnUiPAYu//Mw6V+Hn7kp/wsj5R9/60/hiXQYAZkm6bgBpiCXUdCfjBRfUEnwf0zP
8UAb8Hz9KTyR/xJIS/CiecIVMJqQi/w5PxL/4gYmo6iA6ZJnSSw8/wtHkEXE6P/zlEN4JiFPIHBh
MGX+F0lSHLPt82dUmm2UWOC54leBunQOSf/2Kpo7uZB+7qBBnRrkXfOAf938tNCoWlqsitbxPkW9
WmkZK3tWnLIIn8kMR+TqBf3eR/Wq8vAF5HkByxVBLBbHrdAS2aGQV9tqT040fYZaRBsOMDmKAWEt
Ul4gCcDucy26RXyCY9tN7vxofnaJfGrsdteh001ADltauAt24ow+4RYC2RHICKQDNL6F6wHeR/Rr
aPnvjA6YiImrZKy7TVEIp57/FjHXWxl2yXq/FGh1taAY0BjjHi0ynrTcGIt/dMd6fV4z1gZgq2XJ
C2/SfkGpPPvTfegtj8M8lFuZjCXOJE8RVeLfjKrY4cBeIObGB39AAg1WA3pxunG0OHrMlbWNJuJp
6wmtD9sE8MpJlG755xg1aIm1b/bHqfERb6O+JrQm2HRakJ2x2L/Cb3YBaeF8NJWBJHzy1u3sMhMH
6IwfKoFN14zeRuIbH1Fm5xpe17diN9A1UQ2g8e1WsK7pXKPnplZXJBIMVLpAHqeAOZmv4XhtNLvY
JKtdUgS3Mw1A3oYNHofmpSvbcV2mFHZVYz82UPe4oM/K6u+0HhMlcjr71crw2g/9aeQ+508VZ4+5
BvkFGunXargftxyQBnB/YsQTEGXeN8psABsaCshWziKDoD7G8AJ9YhNKQblqBszPsky9pZotCGMw
zhn5mRo7OCfDzTTk3zY8Qq/G2BxoRGEz+a8mzMIm7F7twvSPmTKsjVUHCpX1dBi9moENyEMB+9CB
gdjDQixgIibK444GkuhrXGLFvi5JhvtQgxTJlppXjU2xXgXJr1njFpOuOwI2e7LaFNofREZMpCAN
IWOQWIW8ljqijLg0psDfzvAcc811rOoEe7TywOc5L4MLXjOd1UOlcZBNgJ3LU/wgcXotzPC3COVr
YFGzL4KKeBz7qzWkb0kSov2OUB54a4FDYjESKDuUpKim68BvN0FRX1Wq5o3VwcIk7eYpLef3KcIo
rVjoHxejvVsCVFTecrQZ5YT0vOSavJkDyVOpy67H9e8Ih/hyivyChjvFnt42h8Jyj7Q0BJmMLQ1B
Cu8cEawrwl9KfcYiYhHfxzpeQRzmKnlTJutfEYrPIJ6X7RKjBpm8GFKY/WRE3fuSzneDrCG3iuUq
veKZbGMeeZ8lnlsA2XTl1SIQaeuhkaecnvaGKq5LtOi7E0qSx7TFcEtCdMqPrjfu0aqcAyJq4ETm
V8uNXxuwNdQosoBxMT87dShAO5T7kIjKldTJPkaZs0kX3SdWZ+CxQw0VM7O30BovEUnTh6QZ7qMp
/pmi/kRbfAYr9Jg0PJUOPFpbYgok94V1MCyR2ik+RxhBdJSCfokw0lVsD+HJVDCjei/ZY18qtD73
7MqipKTxT0YrnzGWBwyflt+mDfUhGPIDIzDWeyBEJ0RoqxgRjyGXZ4coyTp13tsBBEm/hOquyadp
7+FDGqa4uAN1+BMN5Jq6LUF7RkMAnFvKAezpcE744yeMz8S4ihsXWsCa++qpCeMH6bSkcDQ55TzE
ji5NgrWbSTBOZjfiL3EAOohjmY/RPg94OCEdX+au18cre7RmqZGc9RkiBnZdScucCa2QJd4yxAEY
AFj4qxxiTqbJI1375FUtun65fBlF+sVHZq7bWHzbTnwMUZxnActvH4Esuqd8I5nB8K20LaWS5TwI
azgulW/upJoKJEz+1jLqG1sRa5SVAKSc9JG2GVlyjpGjyvDKCzXBjEE035b5McbCv3Zt8YVb8GAi
Ad7PS3PrJfJmbnwMiCJHDUi+ZGUp1vG4WHZcXw/+GF46w2OD4ls/uM6LdYIqLLDQ0hXzfCRDGOxl
Pj23E1UVRC+GJj1jGaNT576zL0UbP5XGfKf68hBF1tFQpK2geLeBva4j2X1TDzzFeXcqxuqGWp4z
OMYG4SfRV98VRHMZ2btfkhiioup24uw2iXfmYQ2B6uGQC0iBJTUZsUWaWW+Di09e5i9mPt7ZPZFV
BXBXhrgus0C8Mp5aGfhsS1M8eok6j0Z2TGJnx4D5c+qdJxSl9kbfpVxlR8TVJ1Iox3XVmTgG7GI8
5L1xZipLeMqU0cKhWWiUdRtoMnOtr/Wh6VIeYqQ+HOQxtP6dPw07r+XUMs3uMezyOwR+G2fJsQfH
z8bss3BKWVvTlUo6B7sijcsIw/eogvaL108y1i7K7pIX0S+TJwxZwb3vG3vkTCdn4hs3mpu+akC4
M2FYK6bYVTtgJ2VKb/u/dZjTMk3rsRt2FBjv8H9JknYfcmO4C3twMi1RuQAl22uaC8zBQ/BsLPLe
qtRxRMeO48RjcEvoDjP7U08koLWQkusxtAvj6l1ZDUOe8GZp+J1OYlc3QiHPHw9d3t5mRrBrR2b+
6MbYErA2Su1DUutlTZSm5wD2xlr5uBpmmBhz6t/EJf2sKJx7s0RsSGZc28+/cPQ8LmaEFVluplCe
VQhf04A5kbvOesg9lHx0+OHM1jn1D16a/coAo+D5aFfI0m6qunkPCrQnoXvvguCOXKhhPbYJsMpf
WAweragkxbc7Ry3vnn6UBwwXyXBitzOtbGbki9+b6yKD7sb6b0XCjrNJpPwoUgDXtNV+Nl/wP99D
h3v08+SFWSmXNfeZF6CkQybhIH/EK9J68qHCV9sExl6UHZ7qtngALRyuLGN6yBAKR4uewc3eb5Vm
H94w8MUCM984CHUtJ8S0Z12n3N8smcBb7c8P2KWfRG0yX7F/rBzctNHGN2TQnHhMUUMOlCX8jk7k
XFwmCSNZqf5BpvFxcqoBcwAvM9fTq0iDt07ItWHrxrnzDjiG91HSHnvGweC/XoLKQK3UOo+yw9Ka
RHx1P04JFshM8BgOk+Gw+V05nOxGlBxURTprZc3sQg2oEuDlzBvUqoifBfkVVZyT2EWVw6r5VDP5
ZGzKMFOa/X4hIGAHauN5sOaRlV5wOxlAO32OvQyzL/y7UyJ5vdw7p79E0qOskiSrY5ROOa2s5qHx
XI6o6K7vrecoih6UO/FpmLp8Gndzq+6zBcRsLb+mJvlZhvG3crJzG4cUgENC2F4qTmEQ/C6TZOal
ENfM5kEDz7yZMPCaLUiZMXJeGIPt/ND7xKo0v8mOFJQy9liHNYQlGRRDveHdc7ijrcEAJCRzgYI0
jjUArzcU2BqsAfB7Nq1X2eD8IfZ4oTggOMXyZu9ctG19V1WsgNMg9/d+l8/3Ap/4ZoAWhCQnJOAr
nl6LPA/3jes9DeSargqBnzEfg1+jIF5MxZRxNoEVTMr+g70zW4rjSrfwq5zwfdKZO+eOY1/UXAUU
kwSSbjIQoJznOZ+o36Nf7HwbkCUkmbaML+iIw51cOKsq2bmH/1/rWyQZtUqKfDimVaBYDOke+nhU
gcsBkLdrAMw5YXU4sRFfFAoYYl0siQpBYeifF5117Br+vrSGRWZ1c7+1Eb9lZ1UyrKsARsKU+jPV
iY4dq7hkuZpmeYbcB/ZT6IoJbz+wr9DBRNsYCztU3mR9cJqJwJ25Kc3R1rlhsqIrlZM639ge4jRm
cNXtXFKgNSpGSrRPQhegkrUd0/I0NcjJrhHDEvZOWmApzoMoOynqoGKHzFqnRhc1Sava1F7VMOpD
oUEBI5lxxvb5MBQMUriYBNfqlJncSSZfY/Mj0XZyyUrBR+iHTr2Fka0v+ozufp8SSAGqZ5O1kCij
SMfMS1MEVdlpRIYaQcf6sm5s6DeOWNtYeTm8oNuqPKTUXbIbW2Q05jhuNKd840fGJwRHoNYpMU6W
vs9jSQeSsBaQD4I2L1mMQgE3FPoslGCiVKXdBFNzSbbfhmh7EmLvl7jMXSm5e9VWVkqxQ1xxsMJE
aqdzvKXgmlLlCuXQuADLzt5JtGdVRFOxA82VqezE4tiXTUdlY0QcuMDFT7MS9jpnsQCvLv3YUVNP
Q5MUUQ0vN3sz3sAKgGcqA81YWjpaF33odH3TtGQq+9RXF0anvwMJbQPgNBE+K2+SWKX/7MXbCiyZ
BZ4sBFOWqulRVrHQqD6HvKrXpzkZKZejpJuVEnNmF2tdE9UKUupKCZod8e38GUCj9WFrYdqM7rcY
fEtE+kZxpUmemi7BlI0SLIQ1vhEYK5ANQV9TwLBpUpTfuom2oTv2vvXUeQWyTeI8rPc60Wxs1JAk
AnbLR/OC1VFW4XBlRsDfFFff0KBG0QcWrpR8uNqRlSLJjNNbNpBkdn9EOKfT8UV3zopvmPTrApBz
aWhex5JB51b6B0tS6VgakRJIUl0dowfp2auuCas9qm3rMAdrx4HqLAVzV7aVB5tHxbI2ritJwtO6
8b2fAI8ugOR1kpaH8PCcHqizVJum2XiSqWdQtW5D9mru1LzTynKLv+IOc/BCei2zwT4x2Bv3gkBi
cH0EMRERU4SfLEB+YEln5HxqVPNg/EE/TBcitd5rmVlQRMjnVQCaCIUoa8ddLUmBKshAQdaETehL
hWZ2MUiiYDCRDCcZgx5bRNbJZR+wTAAhHNkBi8g9qSWdcAJTWIMrVHoOdrYkGFpVRIdR29iSbaga
ClV467YJ1cNU0g8bXL0zEyBiCBod98y8GamDS2JiGhkfI5qHqmQpOqWCQh+8YhG1uwncIn6StwyV
vVNz2rTNcV0AZswkITOw9xXARsW0lpgUjWUjWY5FUmxDSXfUGu0d4SNneWO8IRl7U7BqcaKHCElW
xbnPgSqWrEi0bgK5u3VIT+0OgT2yAj8jRjvDSmv3yVXnTfTr6rXplfsQEKVajEsXMCUiwesGUKUN
sLKRoJYehKUKyjK6Z1rqUTajXn3VWpzGh964KDR1RaQxWiDZBFTGK9qFHypImeVA0zJipzkTMvVZ
4jQbD7AmYA7Zib5JwWfPHY9nnDM9kjuqTW0gotUAobOgnRyPIDutxDy0GPU94SIeKzYHS9q8A7WR
kWOpTz9uVkgEqCFhoG7RHAnvI34w+uQSF5qn9bkmAaKNRIlGEipqQBcNJGYUBigBjhI9qkaFi2JB
p5wNlhQqyVkkQaVUO7apMkLM7jjQ9hV4ViHZpp2tIZ3msYx77cNAF9n2UzbH48SoSbtT2mgsZJKW
inyRzgTGVDq8rGu6pKrqLWoNNJIpplUqzKpCVFkIg1zDl9Lo/boHz+rRD2e6kOXlqXvn92wLPWCu
ho46lImT4Vekt54kvgrJfrWBwEIRRVvd3f5/Xdh0MehRx32mLlyF//6X/60h8eH/eqgLiwPNhtDp
UsRV8fsJyq4PZWH1wBGEIahwXpEegoNSKf5+rgvrB7r8XcdF7kdQo/5EV2hSDka+aOo/Xxd2tO/L
wvQ8sKiqNmBvnbd72vzAM9Y1wmQHEaqp/snqkzNLQwJn9hrlv7SmTz6eGRNU0mCiXtMpZJD2Ijry
zOgt5Te6M8gChZMRjBXCxy08gBa4olAMvtck2HEkmZdQhDZbEDyJSCtvG9Q7+TSPqCovais5HeD9
VcLcZJl/O9aiX0DyppDkp/Rr6/6s6VjvVVRwZE9TjFTQnwXCODbJDWp9jo+dGexE4B07AaCYchpv
NJ8OuMrpookpQ05GVWyiUhaKJhaYzPPfs1rTWCpACVPKdpzwhl4+59XybFD167yZNFqj+Dcw9O8C
J93bSTnORr1AlR9Bf/PikpKUa7/t3HSaE/dwpzmI2wcp6+2lwHeEXU3OE6LfHPVvKGXADXpgD13w
wCRmS6GwKiXDthQPq1JGTCt6QwQsRRuzuohKHUuYlBz7UGjaNrdpaTNRIc63hHlpefwF+CQtW1bs
7IrKqQA1cxiKbc+2TCcrlhkAwXNkIQ1ypQhag7W4iNFFa+ijDSmUTlBMgzr9GAbWKkNJHUpJdYK2
OkRjjRmlXCq5ukxS2BpB1MNLlpLsXIqzYynTtuzhsEK3PUgB9yCl3EBtueFS3k0ixjmo6HdtjWnV
KqCFisn+lJjtLkUbPqARJ7b0MjDGkW1/ym5vpkoxeV0gJ8PjAsZCSs39EsxU3SI/J52BzgGCdPVe
m17lBhROrz7t0K3DGNqz5kkaULnPULYPJot0L8Xu6ciBrUb/HvpahAs7WaZSGq+W+J+8ILpwUc0H
MuZUl5YS9PTMlXTCEdgXUmqvduK8Q3vPujsTLcGvaPLtjOhkKdLPUesbpr4OandfoeKvdOLrKu08
sOMTECILEtxmGar/XKpe8Q4t/Wb4qLeOfYE44FrBKUD9BQQr3gETD4FFThTB6Ma6MMp3mDKvXfmk
qNJ4gAPnKMOJQC3rPQdPhBN4FBwjGZYD6E1L2hcijyl/iJ1sZk7VTlR8HUyd0Mel8YEd1rLACZHq
4+VUiG0nLRJt0mKnKDct3onRYOGQZooCV4Uq7RWgHEIeDQ7XZsIOkWb5dVtqxqySxgyOtkBSxKbC
sTHi3AiNeMvj8Ylk6h0O0n7OPHcMYMflpmH7QP0BmKcDH4UjJLazc4JlNx5OkdJQd4a0jhjSRDJo
0XqStpImCEgGwWiCKsknW5df6KUNxZaGlIEKaYvnhZvaLcgLXhiZfaTiYUmlmUWTthZ8ym9NaXQJ
6wpxWrJxtewQk3N+RHOkWTS4YwrpksncU8BIm7hT9j6PVZ7rl0SBkwAwxAiTpdWGkXWmi3JfSRNO
wwPdS1sOzjrQxe3HBr+OT8shxL9jQsrFzE1BDRLeShFA1gZp9+mk8YcNu73zLbIrNOWYrOIl0ZPk
IzWKtfAdfUeuOC0o08QdqrQc5BOyzhVnZbkU6INKhb2gMkWQYXwOWNpY5iadiB7o1KzsMxcTAY9b
OTp3VWvdstlVuJEqn3yqZ07bX4ZxWy0rE1nGDJzGDaKlw6hz2k3RAPsFgjxAuda35DajxHTUd07C
FtB04rNg1Om0VxdNb29GgS5y9Id8GYy8XBgyVhSFa2UgksIPDpcypKTggVUxkCwhQ2WeFSDl+vFo
dKCApc6QrZS4wYLoSTFfb9yGWYZj2G4IMYls/BDykTVM9Q1zwY1tdxujwyZYVWi3p0rOJ4Gj49JK
MgZlum8gdcxjPvMcAhvqL1Vft1VyOPQD7cPevBw6EOqdKmUECjVcXSdUK9w3jXLcxCCxyjL9wKyJ
LCjOwMUHKBfZudPACwtotHiV8dPXm8Yk9bTwyRarhw3cv1skGC5AKmShXdCs8O2OSzWnNmbXfAS9
IfSc6Ctn6lr4SPgfxUBGuRvAzy0sCmHh5HyoIv+sD2L2hwOArEnvw3lYR5QP2bu2SrdtlfqQfIoS
WiF11HDsV2bpJ/MwtW4gSnebyp6qRR7QsKkKH+giGafzKm8XETmly6Y+wWSDERVbYaQu6jFZ1ZZ9
HBjURaO8hFbubGthXekwcBad7yF86RHO67afc8i03/oem1SC/1bgT4+TltiYMT2dhHWUCPfMierr
XBiXmpy+x66/alpvjq6AgIexUc6wbiLcrpOFUAziv9jQroYUOB3RTqA6vJb4CmRI1KVcGDT4jwLb
IprGJqI37LnLkz+e4IPNZk41on824V5rqbPpSz3e+i1bbVK7z0u34NltZmEabEHjn5l6stMjMV5W
E/VD1XS6ZVpRf0o5D3D6yqv2Qk2phpjDZkjdzZgR0ej5BkCUgOGpNXi1qcE4ypTssHOPu6bF8Vk5
3oJPQwIG3ashqW7GZuxWxCOVfL1qU2dBdJMJ9ybMDDqZDdNCmabQ56fmLj7sJ30/5OF5xxGo6LIP
dh4bSBPrZWLTIGrr/sR2kaIDAD+iGGQt43R8F8fFiSkocHHKOi4b19tNpZRWRyQXKBbTck8TtdAA
nNWnZWzspqF9M1X0GMeRgiV1NgK/DPVdb1NdR/t+3EY9PolkuOPMeKSS/GhM9oVp59QkyDlGG7xC
4nLUsEdohHsRWN1V2KmMJ3LffD1EeeLXm9BFclfrwRpNyTyvGN7CbXZjpx46GYbKHCgqelqYzHWP
xl8Hux5SXuzNQ4q9xZqZ+TRUire4Uy88zNaLpNI/DqV9IgZzT2gCDjFg03lAcq4i0mEX5sqRapMU
QMqwwXuXiMS725JIgz7Cp8A/MOoWBqaKPh8odaEgiw2HZAM97Y4tKFU4PLHvamP5KUQCeFIGGDD7
mKSBamzl5AuATa8JxRQauYhVkc9Rs/Oca5SrEpuub9SZq4bOzyjqFk4yjcesCwiNscE1u2NAooAf
r7RBDPSw4xPVNuIFKA2KCmYBc0sMQL0FlXcxbydzb2v+2q4gBEC/pGXan6SWSgma2ZLd3jArBqAI
DrQjiFTb0Ab+1/nmQvWR57va+6Q3KQLSIrFS0php3VKAK7qC1he1L6we57bRs5xHwX50uViVVoz1
Bp1C3kRo1mLIWCHVpoU+qJe9KK9TznfNgIS8n4aNzh4eZRbBiBoRS+u6Vj82BAZuicM9EgpZ9EGE
yD/DLKrEEOQdSIlqGG9L/gnlS3lP8f7C8Um26yIq5OlYmOueNN7Gbjz2PUAhBCfLfkj5Q6WI9ov4
U+tVjNOAz8dZOtmzipFLOepz8CRgl1PjPNPzE2vI85VnC2bjskFCHmVERJhw+R28D8ssst0FKpuP
Jv4ZJJcj+G7bRpHlXiv9WkTxQonR3GZ1Q9CrmXqH9JF8LoJWNiksd4OI7jSzQNnZBY3CJCupq6rD
baRqb8so6Ba0uAkfVM3zKKXHHNHomiX1dBNqIRVbD/R+Lh8KugxHmXuSFyxChha8DYmgbhsehcl2
t27RK4TatOi9IocQBhOtS1dvUI6+6V331O/EmWOQOWpp+dt+MjXMNVqxTcMuWXGJaMcadOU1EVZQ
UCYLzwxB6CrUqln+K7IqZS8E7QxyuqQj8QWrtO62x0HBUscC483BMJwFlrcrx3CHZs9aEWSHmTCn
54tH+jCWjTq9hvcfV4MUG6TVojbsTYlnCPwspZQiVMDdTf3tmMKGJ/+ZqoflkZhRM1dMU4aTh4o/
4a6A6zmmLIdgOCJAgIoikH+UuQrzesAZUHA0myskCmKaUlKojN6+bszkvwZ39I+b4Z/+Xb64bq6X
GXTv8ay9q8bzuxqXRf1ZlCVfPc3DrHlD2+iv/NLzF/qfu/uLkgpy9+sv17dpmLGJbarwpqFq8PDa
9vbXX5Ax2o79rS/y/nPdf+hnL0M/N2zAK/36i2Ec4HN0dIeCwP0PvGya68zm9y9rBwJTng1KE1fk
/c/XtaLn7sTzX/Lhlj7/O89+g29uhMO9eVK7+fkboR/YGD5l6eb3b/rVjaC4YyHpQyr7+OqDiPCr
AfNHQ+L5L/m33ggT3hRC3hfeCOPAEgb6QSlR/OoOaAeWjHZzVPNhoKgPZPXXdQds+lT4ZV94B6Qg
E3M/TuEfPRPqASpc9M9fnomHwuHruhOUDaW1+cV3gmaMAxfefbgT3w4JzTboZrmveUg8andfeCMM
JkJNEzbj4v6HiferZ0M6wB2bw/PnyeE1jggZVvDy2YHUA/zxZEE+rhdInJ/cCFMIHQk0Zeb7n4d5
+XU9Gj+q9f/8ekFUpuDvbVt/sHCagI0dW/19SNw/i6/rRjBHfEdW+PkboR+ohHsahCA8jH7G/lcj
QmXhtAz9YVJ+XV/f1Ji7XjxFGge4AUzBI/HkewOaZHAYXxaJ17hhsDXIUi++A4SduPSoVPpe9z9P
t5AGbTFoGzoNqYefhznodQ2FHyXF/JUngV2BqYLeePim344InQcO69ErnAlY4OX4feEiqR9otBZx
xPxwIIgDDDAcJV7X2vD1mYp1yyKlWAjTgeRisbf5KzsopoEvxytOFSp3REOy+vDzZJLgVMFe0mKv
+fhs/MRy+SceoN+PrPMgTG7vD6vhXf2jM+0f/cLnw8v3r391FP3RbXvyP8qz7MNn+XK2/e3p0fZ/
5df56tX7f3MUv3/jx///8Rt//1mevNnnr/n5P27Cu+q6ugnG+xfGx8+9v045/co0bOWuUdbXWL6y
b5r7j+frLx/q++P478/Lf3qTr0fZ/cldHlhffOUvxCPlpAq53HVyV3++7kOR4HHT9+K3Osqnf/+r
+uYOPS6gf8PFm6ef+vEg++ILb57N93qmzvKn/rB/kjv1t7zNj4fo4yHvxfdpfVd9M24eD9Ivv/J1
dfv0b/u453jxlZ81ar70nv8xe/zFV35OR/T8xX80//32ZKJcygs8neL/4y8wMcsL3yR319Vv/wcA
AP//</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a:pPr>
          <a:endParaRPr lang="fr-FR" sz="900" b="0" i="0" u="none" strike="noStrike" baseline="0">
            <a:solidFill>
              <a:sysClr val="windowText" lastClr="000000">
                <a:lumMod val="65000"/>
                <a:lumOff val="35000"/>
              </a:sysClr>
            </a:solidFill>
            <a:latin typeface="Calibri" panose="020F0502020204030204"/>
          </a:endParaRPr>
        </a:p>
      </cx:txPr>
    </cx:legend>
  </cx:chart>
  <cx:spPr>
    <a:solidFill>
      <a:schemeClr val="bg1"/>
    </a:solidFill>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Feuil1!$C$86:$D$98</cx:f>
        <cx:nf>Feuil1!$C$85:$D$85</cx:nf>
        <cx:lvl ptCount="13" name="Departments">
          <cx:pt idx="0">Ariège</cx:pt>
          <cx:pt idx="1">Aude</cx:pt>
          <cx:pt idx="2">Aveyron</cx:pt>
          <cx:pt idx="3">Gard</cx:pt>
          <cx:pt idx="4">Haute-Garonne</cx:pt>
          <cx:pt idx="5">Gers</cx:pt>
          <cx:pt idx="6">Hérault</cx:pt>
          <cx:pt idx="7">Lot</cx:pt>
          <cx:pt idx="8">Lozère</cx:pt>
          <cx:pt idx="9">Hautes-Pyrénées</cx:pt>
          <cx:pt idx="10">Pyrénées-Orientales</cx:pt>
          <cx:pt idx="11">The tarn department</cx:pt>
          <cx:pt idx="12">Tarn-et-Garonne</cx:pt>
        </cx:lvl>
        <cx:lvl ptCount="13" name="Pays">
          <cx:pt idx="0">France</cx:pt>
          <cx:pt idx="1">France</cx:pt>
          <cx:pt idx="2">France</cx:pt>
          <cx:pt idx="3">France</cx:pt>
          <cx:pt idx="4">France</cx:pt>
          <cx:pt idx="5">France</cx:pt>
          <cx:pt idx="6">France</cx:pt>
          <cx:pt idx="7">France</cx:pt>
          <cx:pt idx="8">France</cx:pt>
          <cx:pt idx="9">France</cx:pt>
          <cx:pt idx="10">France</cx:pt>
          <cx:pt idx="11">France</cx:pt>
          <cx:pt idx="12">France</cx:pt>
        </cx:lvl>
      </cx:strDim>
      <cx:numDim type="colorVal">
        <cx:f>Feuil1!$E$86:$E$98</cx:f>
        <cx:nf>Feuil1!$E$85</cx:nf>
        <cx:lvl ptCount="13" formatCode="Standard" name="%">
          <cx:pt idx="0">20.790168056809932</cx:pt>
          <cx:pt idx="1">11.96995171913804</cx:pt>
          <cx:pt idx="2">19.859288906437893</cx:pt>
          <cx:pt idx="3">10.775990689902125</cx:pt>
          <cx:pt idx="4">8.3378034061955209</cx:pt>
          <cx:pt idx="5">20.454096742349456</cx:pt>
          <cx:pt idx="6">9.3629243313209187</cx:pt>
          <cx:pt idx="7">18.511394586609629</cx:pt>
          <cx:pt idx="8">25.454198351840656</cx:pt>
          <cx:pt idx="9">16.813534200257067</cx:pt>
          <cx:pt idx="10">11.919790404537006</cx:pt>
          <cx:pt idx="11">16.964438219519693</cx:pt>
          <cx:pt idx="12">13.616832422182325</cx:pt>
        </cx:lvl>
      </cx:numDim>
    </cx:data>
  </cx:chartData>
  <cx:chart>
    <cx:title pos="t" align="ctr" overlay="0">
      <cx:tx>
        <cx:txData>
          <cx:v>Proportion de travailleurs exposés aux poussières de bois en 2017</cx:v>
        </cx:txData>
      </cx:tx>
      <cx:txPr>
        <a:bodyPr spcFirstLastPara="1" vertOverflow="ellipsis" horzOverflow="overflow" wrap="square" lIns="0" tIns="0" rIns="0" bIns="0" anchor="ctr" anchorCtr="1"/>
        <a:lstStyle/>
        <a:p>
          <a:pPr algn="ctr" rtl="0">
            <a:defRPr/>
          </a:pPr>
          <a:r>
            <a:rPr lang="fr-FR" sz="1400" b="0" i="0" u="none" strike="noStrike" baseline="0" dirty="0">
              <a:solidFill>
                <a:sysClr val="windowText" lastClr="000000">
                  <a:lumMod val="65000"/>
                  <a:lumOff val="35000"/>
                </a:sysClr>
              </a:solidFill>
              <a:latin typeface="Calibri" panose="020F0502020204030204"/>
            </a:rPr>
            <a:t>Proportion de travailleurs exposés aux poussières de bois en 2017</a:t>
          </a:r>
        </a:p>
      </cx:txPr>
    </cx:title>
    <cx:plotArea>
      <cx:plotAreaRegion>
        <cx:series layoutId="regionMap" uniqueId="{83F1EE98-6470-4BBD-992F-738464607DA5}">
          <cx:tx>
            <cx:txData>
              <cx:f>Feuil1!$E$85</cx:f>
              <cx:v>%</cx:v>
            </cx:txData>
          </cx:tx>
          <cx:dataId val="0"/>
          <cx:layoutPr>
            <cx:geography cultureLanguage="fr-FR" cultureRegion="FR" attribution="Avec Bing">
              <cx:geoCache provider="{E9337A44-BEBE-4D9F-B70C-5C5E7DAFC167}">
                <cx:binary>7HvZbt1Isu2vGH5uunLk0Ohq4CS5Z0nWZMn2CyFrYA5kckoOyS86/R31YzfkqSyX7a5G1b1AF+6G
AXlvkslkREbEWiuS/7id/35b3t90z+aqtP3fb+efn0vnmr//9FN/K++rm/5FpW67uq8f3Ivbuvqp
fnhQt/c/3XU3k7LFTwRh9tOtvOnc/fz8n/+A0Yr7+qi+vXGqtmfDfefP7/uhdP0Pjn3z0LPberDu
8fICRvr5+bq7sbf3z5/d3FXKZqp3nbp15OfnlzedDe5dsLnpamvhhHvrlPOXvrn/+fnTk58/++nr
W/1mWs9KmLkb7uBixl6gmMc0pgS9/+Dnz8raFh8P4xckJiQKkzj5+Pl075ObCi7/amJ/e/by9la5
G6t+PMf3M7y5u+vu+x4e9v3fHw/25CF/fv7FbZ4c+ZatvmNj1dfpB+un9aMl1ufvTffTU+/+8x9f
/QDG/OqXLxbA15b/d4d+t//l/TMHa+DZ3X0Dq7AC93/yw5+xBuiLKOZRhBj+7OQv1gB5gUMeMZSE
318Df9zxT0Z44tN/6+3n3zPjf5OLtzeDu++DU9/98i/7y7/u+z/XwYhjypKQfnBh/CTIETg4ZJR/
uuOH0P7NhJ546AcJ6NvB/ePhfr/DfzPOX8L7R/Xyy/92P06a/3Fi5zjiJOb0ibPpC5YkEfs1oSdP
3f5xJn/M2d8a5Pe7+LMx/gKZe3Pf/cmRHCYkgXANv1Wu0QvGScKjX70Lkf4hVD8E9eN0/phrfzPC
7/frB1v8BZy6/eVf3Q3gvU+2/XNqMLiNI558xGFfRy0NYxoyQGdfuvPTRP6YS785yu9366fL/xKJ
GBD23Scb/zluTRLKKSLRt+KVvcBREkU0xh+OIvbp3h/DFWbzx3z7+DxPRvj9fv1gir9AuP6KqYKX
nYL4uSn/XHhFXvAkgULLvxm7cJQQGgGJ/Ohk8tTJ35zeE5/9x2Dr3w/5+5fBN8f67491/IRWfNfC
/ymdBiqFSBhhBCjr/ecJ+AIqBQU6hAL+7aXwBa39/oy+ja+/uPT7vv0LBPP/jPceRJBPIfRn5GgG
IgfGJAJg9f4TfeWzMIojEqMPByHQP937Q47+OKE/FrDfGuT7bnxyBCSPzzb5C/j3Pb/7vyF00ReU
x3GUoORD7EEW/kLkwFCJWRzFAME+fL5GWo/0/NO0/pivnzzhk6Ge+PVJfnpyBDz+ZIz//mQMT3RU
/6lwmr0ICeMhx1+7OUScRTH6jpthFk888t0sTD7owL/RML8e4InjfujS9wb4CwTw/4Cu/ClD/hnZ
mb7AiEJJDb+JoMkLhino098DV4+z+WMe/c0Iv9+lH0zxV/Bpp3753+JPdSt5AUwXlKjwO30HjiBd
g8s/Vd1PS+pj0f0woT/o2W8M8h8495NN/p/69/u9h89dnuzG3aze94e+aD/8+OinvsVXl/6wzfQh
Ne7ufn4ecwIICVDT587T4zhPhIqv+kSfnPnk6vub3v38nLyA+vtYoinCNMQoBko83T8eQS8iGrFH
BRshBloINOWeP7N15+T7NhZNKAVgTRBcRQmAtL4e3h8CSB5GPIox4Z+bd6d16YvafrbKx+/P7FCd
1sq6/ufnGD0+UvPhxMeJAoPjcRKyGP6SOIljDNJpc3tzDi3Cx/P/hn0+NQHmRvRhGGUhkUEounwR
EfUPpVKrKm9dVlWVz8jYTcL04cu6lefj6B7sYo7rlry2vnqV0HeRj2/mnCDB5qlLW0m2Rvb9y2Ix
b/Ky69OmMcdDpPrUoTZKeYyPJhXqtGe6F0OCXnLbDKJV3ZTSIA9TsnTxdpz7t5jTc6wczgYyOlEM
gyBxt/NSHkemkauFkHU9VMMqWGS2+D7KWi9Xzug97eJRxF1s0oHMqzGw62bE15Gfb1ncBCJQutw4
H6KUMn3c86ZOS5ZkfDL72eqzngV5RjpnVgOrbdY2wSwCpK6dybUoInY9dmZLKpT2fCRiZOVJURIp
NG5W2gVvyq4+OF+c9Cb0IqlCJSxthNLNKVLFhWtzuvV2vLBen5igyWY54ZdNl1+WZbDSY3xb2VaK
obSRoEt4PubjkMqgq4Uv2UlB6FWzFFYkGgwQM/tuzHOb6oSZdPSqFBOaZsFJKbM2QUYsjFdiglnm
jhbrXOaZpP152au9HYZTX7G0R6gW88Qvo7k6NXiqBJbzLIwlx8VUFFseMyX6KHo9ndbY3efapK5s
swZc1CrthdfFTg5oP+hwPw7zmOFxXAVNd9rM08GMeG2TtyUNxzXFQSIUZfU6xA5dJlN8lOM8MxK9
TWq/iCAxg6hyy9KobVYqIq+UG3cLSqSI4umVZF6KcB5bsIrrxNThwzwE61Ymx8qqE9+PMPMCHKT7
fNzI2Z/YHL92VmcRn69JGZyovt3Mxt7ki8m0JrDAZzqLJNF8bdxihJqiZL+QpRCLBjPoBt0qBQYG
uwpT4j3jQxZDjBATz0La8ahKulMp8zRnejOPfMtCum1C+5CbPBvaZFMyuQrKM06Dk6CbzJa1XZZP
oxir6DDE7N7O5qBbfxIYXIgqbG6bJj8ga17FI/LrhJJr1HelmGnVp1PTXHNd8qNyCW6GIFjRWNVZ
3fhTSstV4ZHe8CGa06BbtBiK/m2VSJtCD20V6fChmaZXdRtOQhN8WY5gaGp8J+oZvbU8vOiqiWS1
GTaVNFLQbsqWVl3N4fC2TmYLiyiv1q7nUpTJqMSct5NI2uA4Im5IDfJDZtqerdsOF9nM8i0knlb0
dolSXKCzvpJLWuHgXi/sGC/ywhX5fVkbtZ5VhUWlo5N8VuOqcJUXFaqHtM8ly6S2SqCm11nuijBD
Qb7TfpkFahHfapVgEXIIq2II7XZsozdk0lg0mjqBZ568JHmSZAi76yJsbiwxGz/kOxznr0MbnbOE
v56mZsqGIRqzidLtHBRvx8gWIk58NodSidqxa1mPOtVcL2lL/Ckyskkbj6Vox3kTGbKIqYjQSuFg
W5qiF9HcKMFHeJZezztJ+rMmSQrBDIcUusjXtYcMwXRh03qxomcEEklYbRYcXMeJTdaSSCSSQa9h
s8cWTH21BMO2tn4TEnpUtV0vPCVWYFpQkQAvENaEg4AUfuIbCFmLq7ROwgcUt5dJvmyXYRlFUdh9
kLdn3bxMaVBULjMV2zgXkfVcx2Rl5v5qyv2ppotJjaarqG9k2i3ltiC4Wc+2YyKOappJFfe7VkV1
ujDIlTan9T5fynod06LMtMpreGKuhfP0MAfWCZPMm4KaVNa4vaoqm5V+QKLDbpPMbFPqIkwTW1wn
YfOwqEqJvLH9nk7otjX0xNklSf1U7rBuL7u5fCiaYVtI/FKxOaNVa1IsI7BC3wtY46Iv+4z1nSh8
s7I1a8W0dLeS9WWWJ/5GEm/TJuL7QBXX9dTfJU4zCGNDhAyHO1xIuem02dglvs77YEqN49sYzZuy
WraRaes0TthVAn6bwhLy8KQ2TRG/Iape0ZEeNXMpqAzPizzaJURmuepPE6y2FPktGmYIieWu506L
Ja+uSiVvlJyvEtWc9iObBIqvqEpS2q3hPj70G03mM+Tlmo3mgJhJxFzn47qKyxTDUtYoemV4F6WF
K4t0ULiH1ZLsmwbfO14djA8uGxVxMbPxrhhgQfhw30U5mIktp9SYJQ0fL4yYWSUR1Zs2cMfjQI51
r8FoLhY87Nu0UN24n6TeetUed5V9GIYCEp9mY9YGk9uEvFZb1sGy6VUmm26nJnuQeF4ZqHvBgvOV
D8zB6JJkJCnfuCl3G62h6NaMHgU8r4R37ihxeNcyFayGXtH1onkaIgixgFCeuVynI2TrNVIerl8y
ZCKcTnnUidjh/dSGrZC5akQcqoeorTeuMZk1/X6ijUlnjnaTlpmOktuujM98X9zlbniDcZNFtK4F
4y7jUQlf9Esp5WWk3aaQ1TosuVtbwk/Lbjopcw0THSRKUbegNBzZOQ7UCpOWHzEVHeY+PKcIKsdS
vw6nyaQVCw8x7q6Q4vlaYwwTGjuYebnVPtnHTEOSG5mY1NAKO5fXXVNxeMrgZTkFpRgLX0IBxKuh
SF6TZkyHfngIfCvqpRjTytT9qiywTc1Am2ywIfgumYW3A1tDGrlEQ3Maa2lSyJA77unejUE68fF1
odVqLtQ+L6sDLO+rOu6RyJfhbVUgLEgjD5OO7yHQxqxeetH4+h2CxBP68GRu24eKSyvqyp903Oap
x9MN79nFaMorOcsjk5P1RMp1Fy1KeDXWhwnrt2VLN2hSV+PiXgH4HA/tUj7mkQjy8NIeLKY0VWN8
qgK00rpP456nCVixwvFZi1zWh/GmJnyDZu833ppSODVk3hY5hDs+kgnf+7F+OZrwpuybFeqjSnQU
Ju8WdppHZFt0uRTBSOZ08vA/g/vb2NJKLCEVag4TWMuBF12BVcpLOmSQ5PcF6s4G2/RZh9szqVqX
6m6BCtN1ZZrjRK+nri5EN+ltSIpTXPlVY1Uk6q4SVQfVJgiXt0PY1KJNJrsaXWxEXjVZ0hY7VStI
iMsw7lnSDSd9Mae0r92RLPHbCIpwHN0QPxxPOlyZOJZClbUXhdFtOpSt3C0RbQVMuBBtZ/J0HpnO
qMrtyo7ty6At13iUBzYSKBCGlxmVdtd4v5VFd6nLWfRkWUdje1EBzJd4EbAzau26ekXK5qJx1SB8
QJyIBwkFq2hPxqTXqSJVvKa2CdbTTISXLRLLUnqAsnReU0gxmeumizyKsrrVRsyeH4e6Q2lbu501
y+Uwmj33M+Cajm/6uFmXfulWsV+uEte9pnLacO5XUHbPmmbe9HmX1tSNKWPtNbLYC1WbRvBgo0eA
wsseDfSEuwnyS8TWhTYXgGo2RRfeQZrexq09kr3JkqEtBHVzLFwXZOGIb1hSrXKeXLqIL6LgeE2R
YiIqpimVI6MraYYrnochFCl32jb5KenvQ92itBoGvYpMvaSILifNDLQn55vSqXXYNP3WmwDAxOhT
jnwiuhFvaq1ujBlfzqM/H5HORReONq2IgZjvxnZNo/6RxbxaEJRxVY9ITK6tsqYB3AZTFpHT5Vbm
gRZhq9ZVG66a3BnhJv0u6ZnKjEHbYCLHisQPHQ0fAhqteOya1CO6bWlUpaYpO1jWZMcLui4b8HVF
NODUAjD+AsCz6t/5ZMiP25KU2xxA6YoVy5mZyTVumE15jvEBFWhbouSumNArScM+9UW/goaCy+o6
PwyaORGqQQvvg5dtT7zoY/pWDrSA6j0hEeTN1g0Mik1rtcjDcTcDQBK4AlC28Ne+5kDuhvAsoHUl
0Ng7oZx5PQ8QDiaEmTlYp3XlUluratW45IhzeROZJBs1AvQSkNNKVc0hUHE6VKpZQ4GJxDCQrGLT
ka6SXizFcoGnYVdh4jPD4tPasjeFbQ65SgTW5g3y5XkOOdbXPkr7ts5sAPAet+iiQ5GE/NF3WRTG
WafVS1aQE17hB18UbtW2PdpESl/l0q2HCVanrefLrpN9Zjo/ijbSa+2mDChhymj0liV+V7lCC8zl
1uZ6h7x+K+WQhsqfTDE/HSl51eJm2+ppJSfIS6YaN0XVH/nYA4Wb3NbS+oqrMGv1IlqS73w9rpIR
EkzYuAeFvHB9sYqHKeXeX0q/rBwDT4zTJHzDt0q+rcJlyxLz0sV5tswqm7voEmSsdAmgyEX1GvFQ
5HEgmK4vtXSiHkcjDOl3rCLrYA7TuZt3ST8coCasZBOfEQo+m5mzKYoQTSFXHeIqPJ80hDXO31SB
9WsCHLyImlmMKl6Z3ug1pvp6SigWbT+1gGHLSpB5nEVJLBNhpQHpcY/XXdxDemwbgew8b2KAIHA/
9aoLIcysMyAXTJCSJ1WmKCTNiZqCdyQo7Ma09jSYo2tL3ZsWoWgVmpbsATWVqa66NInrK22cGJPi
Mu/LdQ/Ve+mZYL08ahLgvqH3gvPyfJmh5Lo4nWbggoisfMKPlCuOW3TEe3PSDXEWxHHah/guappO
JOMSCub56xhrWL8IcrW5GOMAns5Zm40RIemEcJkGsQJIZRcmaOIOLNEXqOneFv1AsyKsj0MZ3hA7
VimbABNX0VLtZuD6IuLqikeTaH11PkNNi8e6yio3+3TBfZ1x2kGJy+nbSVZVWkb12zrkXpTLshll
cVwsEAGd9vDgehkgvyALTKTKxQJ3WqrkBrpLqbTzDSSGXQ4scIfiXG37Ws2iovMbCtzeElcD3QhA
YEAB6BljKAYqV220XPvFppKUR7ls13GYbGppNwkZJSAOXm1aXb0eZZdNxfASsU7oOdzLcbmoWiJ4
y++WfK7TKq9GQO6wXL7cyvxE67oFgtupQn7cq/756z8v6wr+vd/b/OuPj1vdf/22ua8f1df+65Me
NcnPZ/26P/pRBPy8WforZfHDfvnvyI4/PPi7NUmaMAoC4fc1ye9sbPhS1/w4xgdlEhoREeicCWzW
oSA1cugsfRAm8QtYmI9bazHsoo8oxfxXXRJkbhwDvQO1MuachSAZftIlyYtHwZLD/noMm2+Bff4n
6iSP4CZPxcmQ4pjAFICFcJwwmN6X4mTX5aFlGLB1GbhEID0tYkT2uK1kAWuwSEdCbmqU3CxdiQWN
lrRv2hpkmmQTgKa3reNupahuVk0V7oYaCIfplm2FmyTLUaeEK8cTHQS7xQyAzqxPw6Kr12Vd3PVB
dNVBdMvFFELZfjWWedo9ArNHPQO19yZB50FZ3nMsd2DEoxbHSiTRXK5riVdmAILQWr8KOvZAG4yB
YvJLCK19w+2ui1q1ipLudqBjI/IyMKDVhReaj+dDjymknrZf9ZN7VRXLKzM085bmfOcDBnKUTsJ1
QwsviFKBUOMwrSeDLoZcroswmLKcsmseQsGB534X4yFOk1DaFaL+ild9npLKxXvQV65AoKjTCLtA
lNPwACGOUut4C9UEubS2GsQtwuJscFDIVeiv8qgdsqAOgkNgojWywAp9OK+rpizXwTC6LED2su5I
FoxJILpSAqcJ5MXQsT5zuGcALdCysqoCjW8q2KFbxnrf9qCqaDzlgFDkrV7wOZsB4qOBoGxY/CVj
UQnSIfB61dtJkJZwACOSCFtGLjVkOvZNw2BNNNupAA27iVwWBeU7Q5LzqvSggfXRnqFFqBbkmIDd
SlQ8jDMoq93SnZfza1MsWTPXWd+wQ9kAtUfJfTOjK7UMWe3keZWUNnU6v6DOnvYJ38BLJjdjyS5p
0KfhDEDN1TIb4mXL0bg2clxjW4t4qrM295lGIKh1eD/45GUVxjeqL9aBd2+lb69k3b3zOQgjroAK
Su+5LlI8NMdtTk5INSUr6dyqammQ+miiYqzj4qBGuS/60Ys4X7CYk+rKtuwwVv3LtpDHdml2oHVt
OOF3OBhWE5Bjjar9SDqInwlo3Aw6b/M6MFpDHQzSGmh0GSznZbl0aWw7AQIozRbWoaysOcidIBS7
xO60qqDO1qAXgMJ8yCdWbhc6Vyk8Vr4LInbMVXmP6FALlDRAE1nUNWd9OOxIMazNsrxsBpqWAHJm
GR6S0Kmd7tHrmPu9rXGKxnFHl3IUwVyPB0zcHsPkKqF6fIimEQilJnV5XTbBicZLOsftocgtaVIW
tPY1jZ2963s5prPhIHjk03IaDqNfh8AqNyyXVzqvVsAPiJhLeW3YI+Cp8n2og5dTDYC5aPtZtLJ7
N1d4OClBH01ZG9l3YdDmp4DT20PnWpVaOpyXbLzgQ5ykuoVORaBb4KEzBqUSzXQVkLDdWe/z03Yi
bjPqQoE0bquzmOP2TezMrpXLvM4bKgVA0SYtWHfuSHQso2VI7QRwiFZFkrI4iACONkmqlqYFdG/Z
BoJIAXwfq11AiZIix2F5OiN86kJ6YmdbrGXgdIZzdjfRYhJDu1RCUnNVSOvSGVcVaCAdzrpi7lMd
jge+VMtGL/Gbgdh9ATgqNSYEW+TmiErJgO0aSFnQKckkD+4rRZFoXblj3RiBcAPCTrHgdVHV+7hT
dDWAHpMFQfgAtYbsedVVWVGXBlZDrDM31Sd2SipIccmWRQrA0gTsdBmL4ljFA6ywoF4tKNgXZup3
nS0K4ZEMBQ4MEmW0XEkKMmJp2t3Qt6WAraevCAiFqdJLmS60sau4bKHDIsuTklq9t1buaj7gR0p0
Uy41CO+gdtbFLQjIcToPkPSi+U005q/1wmNoGg2QTYxptgOIoKlFgG5kCRJQMt4mEseiquPjgct9
1YMRStU9JDE5ZmqKRR2qCTAUQOEF9N2un84iJuu0SyDelp5MmZ6TW9qwLc6LSxPrUzpiUMJqoJOg
D7jVApKpmJLBZiGLRiH7R6ZnojcL90DMexFT2QuCtQUPIuDisz1JuH41E30UAa0UaskBv4KgIcAA
ZzyWkJEmfOWN9CKayrOWEPLgHAc5KYlPoiBujpWHllAZ2EVQG5hNWCOoeSw/wzNpxFDhd9hbkubN
Akk6x+flxM/DqjKZG9G4mvo82vDWm5SFGMS0eBKyHeOzxqNo3S+QVGXfxikQSyxGoAlGMRhm7KAy
1V2XznliN+XcXKgANBPdkROHigKy/3CqENsQzg9jGa2XEdS5YQ5BjhhISopw3nZDcl5rqldA5cw6
lj48FIDu17WHvIIjf1xLBS1EZYq00PkrZSFvxQWoPpVagN8uoOOjWe/5KFsR98tl5NSRGz28VuA3
JByu0FQrEB77IzoOvWgXVh+3pI9TsN8sHEeg7FB+691y3MTdFQ+im56oce/yINM12Q3Q5RFRVBzl
CZ7FRDCIw4FZkwkM7/0rkCPjLCzbeBVSOHGuAgbKf7QlQIEE8goy5BxvPIlPWWA60RetUCSK0moc
bjpPVkMDLdMo7l5OqmnETIo2ZcXQZM6UI6jp0GgiiVtNXh53U03OQ0egMjYlgqqtgUXpuRZTy7O5
zXkK91Yi7HGQxbi6HmVyB6w1OM9bIHQkgZ4hNNIyv5QxLK6uPJS41buwHjZM9tAA6icLpS0weycT
L8ZBdQKq3LmElgNoXFWcGtke03w6dw7WOWtsposgT1ESNSBJaJr1DK9bN83Hf+sMa1hTJVrYKQf1
hcEqxWVCTkIu5zRpyguZt6/ailxFk9tFVQBLYiZplM/jegT0Ug85SbFudnktbxIJpacO7UFPdXBk
J9BVWTOe2aqTp/+fVHCOYY/gj0jF53eXvqQRH6/6RCNgCymNkoQBhodtaAwowQceAVzhEcDDyzuw
W5xw+gjhf93fkETwmi68pBkBuOcUtid+4hHwEgGCd34i/Lh7kSOY3yde9YT5wSvLH79/ucshJr/Z
5ACvApLH7RUhrKQQk682OfCpB22IQ/jAbtkCkqNla+eh/+kb22y7JlzSusGbpTJKBFTGAuU1FklQ
l2lYmdtlAPhquuCEj/GrcdBKFIyfY2NsOkQJTUnI7xcTnbdNJTMUTmY9t85umtEdoHf+ChrU13mI
VphrsrYFCFYK6golJVTJimw7kK65hM7SgvawBwGnKtd3zRJuoBHtdoOLjqaJdxk0E98y5O6qEfr4
BiRygT17nc/8nfQStJ5lGqAXCk2N0uqrmnXvYCcHdB0pZIOgNZkKpxVWLRVLg3bdWB6xcroHvrLq
EjQLVckJMq/0j8j/gk6aQxcdBG8WORCfB9gDYasR2qI5KNCKg5YI76Rnvq0Pc2HRfZ3X99SjNg3G
aRcG/BjFQNlAClolGsSRnM8yZRz40VyOZ1EO7SXUxptZD9tmIZvKd7kIrblYkjLPps5s2rpujjRs
m4FeWb6Z/HZq1EW7WCPYAq3ONrqKSLHqyPi602eP+y3ygAHTsqe6pmtoqzxK21ncnJRYpibya4kM
qK7zO+viHWpeYZBgzLxNoIlStlBB8QB9VOgcsGLdUegrzs22YQSqHOjOmkG3ScG2DZnxZFUG+MzC
+DW1I6BcdeY66KFM5ZGT0CIIh7wUntNx1foGWMf0YGQBreq8X5ng/7B3Jk2S6lq2/kUqE0iAmNJ4
7x4efTPBsomQaAUIEPDra3FvvVe3yqwGNa/JMTt2TmR6Oo32Xvv7djbfCEGBUNDsy8UpHQlkUURg
jrg6LTpXgrL6z2z3fpghFszPpmqqSE3ZDxKlGw9aJ0LVfvWH9aP0zGs7i5+5HOY4t5hIVSE9roq4
UQ0KJs7zyU+gxuP6WPG7FBmJB5Z/jTj4dvNYTqnuke2sJHwJcCqEJkuI6g4YUeHyeME3UGNMlFnB
opaqHcX5WTrbkLDetb6ak7oNHx0PPaw0PeJXIAhxl/M6nUpiD5kePt0A49BW53FVus8LD9t4LEAT
mUo5Ma88idSuX5JKZhim41zuuyqtw/dppnnESPW+9v2nlXnKejwqM+Yq+Vx0B+7dV+TfMd7xv4t5
fWxFiV/SaR8IZWfJ8ilyVfdkSnRTCmUwCYAR+Ttj9B7AxOPgS/RHU4epWvWcZXTPOD+wsVRxPviJ
ycXZq8f9EOgPh3inagKyNMonIr1LUxeHQpsHIeVXMdGTYF6xPQ6H3gbfmiM3J/1xpP6rCHscuojV
JBp16rVxJtdfPi1+qJW7cS3zpMcMHPTQLcjHc9NMD21Bd7XFSEuGQVK5PKXFUkbNYo5k8KKyLV5b
F8e3mYevRiwvrm1wz1R9zN2WxcRvHpaufJv64RwK9ThZLuIOCWU1jnj3rPfMdg+r4xzD3h7J4jxX
Y3he6+47YA0uYXkt1rrYsXFEEkB3dgpeyTK9BBLgwtA4ZaQ8fqHFhBZTeY/El79kg4eACuBUxVI9
WzJex0x8lA4/y54UKTdkz234W4/+18Lzy1oa9MECuFPb4W4K110t82fTnPSA1tMb5hubwkPBAlQR
05hFuEJvKrRlqpv5Uiws7nw54gETj0OIFl/0XcyofBM+ghjl1qdldt4sZUnRCRbZ1hxn8BRxsUxz
jMJepksrT7TFN+ZTc/F1mBZjfpjzJkwsunWWt2ccY+daZ6dJs1STeY4HMpxV6YRASfJkBQkTOboo
DiSzXqSAXdlviogln8jD1GEqMYE5mrs0Wx/q8Fyz7NV1wOAYe2Nrd2kcNK1rD2Spnbo3TYpHyMtJ
a+ubs6EKTucdMw8vwEG8cQwUELiX13mRQ7Ru2Iks39u2PgrJPwTp56gP8BFyhRoqUMRJ1tW/aZAn
w0yjwAgcTDWmBzJ0k9ar8ohXxd7IYFfVbVphZj0NAGgWM8cjBtY7tuqHNhxf+xAt1TJcJRJoqsne
GvW3rAt9aDF+V8pPtZmXCEjMQzdgqEpmgiEAOkyBjqetJjTg5lQtM3IeVyTt2HgRJQa/2eitu7Zs
T07m7VbPf5Godec8lIlh5b5tyB6f8z62wR5pEo0zBHXR4GyjkjbAze9nX4yvVeI21CT1pJ8mhG1h
iAlaW2CGOA/8MBEnf6o1m84af1okZZociz68L0EFoI/iZBKTuS+tcW8LMfhYTrVvq8zGYUb6qHWq
R5eSCRgQTsJ5UOZUl0uxz3IlYjRDYzQ33mvnkQMopNu8sGav8up54M0vgiCmnoY1denwBpJxr1Bh
L6YJMRUJhggAQBFbcFa44vOj5w1H3jQP/kIxcgtbzPlXEaaWorNDOv45m8XsFx32b9rhl4A3QN5q
9wVjAhUvRXVUIjQnoKIikbbAET2xuyQbsVh6aM3bLi7Rg2/8UVp4dIeZzWcTLg9MjOm89FfT0d9D
W4DTKjyQJZg6R+HqX/BwRkWnTqvwdgU+zwEHxV/OByfyahQlWTfGluU3TCC7bSKQoqndb+ee3xRk
Z/z6RvEKozoc4hbdKYZV4RWkyGniMm4m+lGt9K9fkRdKBfivfOMAZn5lQicAIHeuxGh3siqWXj1H
gJ9ekDCRhOPocduO72qvlVE1UdQp1SebdRORFnHtqqujMehrC8UAL+IaL5UXN4UG29PRg8ymp4Z6
p5I732FT7UsQEuG6vE9F9icbOZpfmUdjM156RCyzm704rXqZquEd+OOJBf1NB+xbDeMr7eyLrV0L
sAHpJ8DTHbLaJrGLvDSBylAMYZRjxj4tFvFOXRAgQWYTjMmfDMch6osq0qN7rAt66mz1RiadZov6
zX0fNQmmXXll/RSJRbsPnfCBZMGOlc2zCIqnHC+4IMvnuJ/sT1PKO/F/TXW3F4aw/VL0ftLk6hFh
tYkqf8V8Hm91VCXHwI5D3KHT9rwQAYObspw68VxMz2Z1kronV101c4yhFA5sU/zpCkxs1JA4NN9t
PFa3duxQ+72K52Hsnmq/uVQhRqdNbeW+qdkxaL10oYO9eAAYYwzwwhiVJwIY06TMM0vcZfkTdcWL
h+wxdjvn2nAvYrmrToSM586nU5T1Pktz3tALGRe5Y3L4HvEavvtZn3Q1xnvDmqk7bm8kt6X35XB5
yvj6qnJwj4EYkam0KHNJflQVIkcX6KFT259RumGUGf7KuX/yeKNj6ZKzKPomztZ8vyq5RgtHxleu
JQaZICNjPEZ5hOj9dx8uGofzvHMwBduJxWCAK/TnKsWz8VuU6+OJWOi23fBoeR4egsW91IY4KQn0
2a/xKK29/Z3pWkRSqCDOFjw/tEGwsTElWWlfnX5p0o4jIJwn+a7K+sGziJi8hYMUCtGU6l8gS25+
5+8Wi1FeU7A87jP9YCgQv8qhKBi7Jm19DiA6P3u8wLMQIOlhQfO68pw+BF6fLuVyz+TwFYT8ZZ2D
/DDZ5ihyTH9Rcf8eurmP8kB+BtQ5kCFvMG5lOXDkX0srPnxg2ZGXl3sddmcFFDUJSoEK0vSHzGbl
FZHvpSz5n8nP7lUJLKKs/KjT7We4ICQi5bURR+bjdJuy8S7z0jlaiVaj9OhX6zQv3oK2SSKESubS
4LQRJkHcGAd0jCnBdNyg0kO84Vp5YFac6FR+8tU8LKxDuuBs9ELG38G+//h5+WBEEZzrsnhfdLDn
evAjW49TuvjZrW9wc5Aq2zleiOCsQw8SaIC/PjKotsVram6b4ixRc0airla8RRsc4JWhyDRRrTVq
XWIWqC3Bd7qoNer6f1mB57nOZij8zwPIf1He/ilC/MdP/D8RAj+/eWqMeX6If/z/nIAiJ0DjABEC
0z506Vje9J9BgfdvlPsuDTh8VvwHx//XoAByBMaUPmaOlP0vdYgQ9sR/GzjCzwmwiYRT4fu+42Bj
xb8OHDH1aLSveRUJMrxlRpw7h5bxoj9Wx8UU0oony8R5Hqh3oYAAO6D5aIoBPCmIAEo1iN1ROdRA
B30OvMJWzU4AKgzr4sUHZDjwOkFxkEwhSkpv6RICHNHPi78GeGIzy78zDlwHmeK08YsaIKNXVQlZ
2n1Jqx8HpR4wwLDDHN85TUjdI8QOTmwARmI68DlupKTnlPHahF7i/YOi1DweNq5yGUWWgpk8Lqy/
ZBt7aZV7yTca02xc5mj0Zzl3bjID2VzDIMNRJ28SMGdXtOcccGeji8QD7Ll0Nj/0G//JNhJ02phQ
Ykrgu911BiwKxHQ6+Rs/Om8kKRFASoGW+my6io01nbwqzcdWxkBv1xgF353V4OLylt0sn/46mnno
MsiLAciKVAYaTXgaNsJVD/ihcrFB3IThq2fMrwY47LJxsXibhxHP6zN1810OdHbB4QKfo192szvh
0QdiO6uN05/fSrC3hJZv/Qbjovj864DODYA8ofI+hKB2VSATPoRHuRbPCjTQWnsXB5RvZbPPHJC/
lIBvcO6gGAreiMFEoQQhDGR8Lzz/EG7ocECydwBxe0UatZegi8Gnu0BWARw3II/RjrxrkMhyQ5JD
sMlyg5S5Hv/UG7asV8x9wDGLfEjsGiCzBo/pZSziG/Lcgegg0nngdDqwTv+ozrzMYKTbnIdxC2ra
BT0dbhg1siYA1SCr1Zq/q6D0YwHmmoTjvtwg7GqjseHbvNkRjAw4beT4Q9ojS5mJfe/78OrS4tkn
S6KN6tEh6Qdn4E9Z6bHIsHzX8HDEl9Pd/dI71nn4y/fgwBini51wCs9+X0ZjkLFk4RqxOC3xU6P4
M2PCrl0FXm4s7iLHdQYA0+TAHQMepEXorqDcUKMod4dyfY1Ahr8ZWl0r3DKRUfluEhOazfaRDMFZ
+1O88CXJuLw5GNQYI58QBcQZc9MOVCn1GicxrjnPgXNTOO1PuujlrhAWFPEsTqooKzTE7RtgOhk5
CCkBPesOvLREkGbDjxo5AR4yZF9MZWBN6mw/juu7yrIiWSuAsxhvozLM5uWRdqPYo31GiTCy7q5q
ATa4rebDrC3Gwz3pIl/y97pE5ueWEv1apj5r3+twtxAOQCAA9dcC5CbBY53jFeS3c5jmqgHlbasn
sqzLZ5AFv3H9dmUfvOncsHgQ4VnM25wWoRinL01RLPHIMURjJUNt3rQxiM4xqkxzntr1Zyjq70kG
f8oVuBU2t+nM7mQGKGtQ9koIeRxG53Uk8j4t4uIgS2ke8GOoH6biZ/LDlPYkUmURO/18AnqfWNyb
cbVavC8RXDkLHrNWYeShk1GSWNkmO5QZ21c53wVLmcIIOEvLr9otm6QXxWXlMyg9YKVkBCTh+VNa
6Pwn88FPZLwhUdsBSZjH4WNdmNheWaeF5VB8wMFlLcVEHLVU5ACFjiYCJ0kZDx0j214cYbr6SAYn
/pCVmHAAXZvm7IDbaz8IGSB4WtLMAL9gUlVx69i9WsUVhfRd0jAt7dxj4JYfW29IdT5dPUf+xhv9
U3XsG5VLEhbA2hxW7TDSd6LCdufVBldHz+dM49tehjOy7YTM00XNQKMWfytEyQlSVwrH7I0R+lu6
7qvbs2tZcXynaCPmokQv2OPRp9da8Gdr2WXcOlPWMZRGXQ8lxHNOtGgNBkj9AFQDfUAILqJ3yKPT
kV8oBCM+kc9xan94jmds8v1uJy3p0JGxB9+HcxK6aAc18I6u6eF65FwiNl6uRZ17OxzayA9z6Dhm
i6z8OrGgP0Zk0Qx+2Y5Lo/bMhx/TYazDCfvrLOK7W/gpaCfMbxQQ3npVkZicp6LyH+W6QK4R0EFw
zT5kOZyGUpWIKXmFfIL/WWUd4FLK0+w4oNWG2KX1H5eQHZDtIebZ9jmaYkdod8n8zE+UjxARwHGe
SIGX2dLYpxx4QWQ1ImxdV7Fn7FGxZYkLtEcRsOVfTYcXHTJqB5ZTGweVfxUg2owG6bz4bh6XjnNr
x/WG0jEDp8825NIcBjoCAq37h8VnASyB8txySAYap+ICKyzxu/Lsj80L6ZdzrvUlrMpPp8crw0U/
A8ZIxEHryoTaGhEQyf8uXWAQojhHLZERUlCn22OS4Dl7dBfcP3WNmKwTOozUWCMIYQgruwyDX2dm
bAeewI0Rq5sYCRzIyRWazKS9Z9AFuNXmjkLuQrbB3VPgoQ+qBrDCJIypN5FESgwyuAuDwZkdADTB
kjKHT3h2y7+2WA41ZypeFT+US/M7R2JXWzNihqnuntvrGKLX3VKgE7z5ClVwaqXz2Kv5BJeJAOtD
iAJE8VxydRmY3Utgx0VJ3zkMo6jsymOIfoRhQDep9ROB9m0WWh+Dpr5nGY631bbl42hwCofgWgZd
tPshLAKUMlXqEudYuf4TUSKLBamQoNTZte8hr7lz/9r14reenD95yM5Eje8V7rhgBhlAUFxZ2l3b
CreWqromZpi1xzkxZ0TvfjoGwBEUyryNWoUI5+g16nGvm017LVyIT4V85RlKpFElw1hJUFDilzbT
hVa0jwZ4qaFrLhTJ2myzU+Uv6eCOzyOd/k5t8Q7fhkfgsH9N1HlDkLvTKzsxXh0xDX3UgDOR8iXe
LJ/YTN7oMrsHZJZXzfXDKpyDpATwjOu8tyN/9RtEKDPHqTkNm3rA8UWwnpEoqF0C0BQYCVSGJhk0
TK2wNmGkW/fu5u4tq4YfEtqkt0jCWA6+sw/SYc1vmEbjTzt032qtLziLU3esTEp0eLYdv6NsgGBB
8zyuTf0p7Hzz1vVPLgon5cLfFbI4FlNmnkkLRGImwXopmPtGFehhOQkcBcwuMWiofWBGZHIgIYDp
PxYqf5iR+e+Ktv1phIh8B7MswO2ZGB/qcggPc8Ce23V8cQvZHnguYzvMu95VQPWLAHbk7ESlRjbs
jkDxMrz8QJkTDE8aelj0+lE1nsHApxHRukxXTmZMmfvHriY6mho03oy4EkUEDKAWr+28Ajzstuew
97/6uf7ymELKzUSQ0In/aC/YqSVIvBI8fz3ircKqArmdMW20OCHkyP7vWC2orT1mIjMRMFLcPORu
iSk5v3CknawOMdGDGuosLnIJuDYUB5eh3U34S3ifw8GN8r7zI4qVuEnm9OXL7IE4Xsxp9DP0ofXw
u1vCt66kMu41yu9ue+tMYkygeUAu9V8y7ntpMA6Qi8gCYJzStAmGN8+ALrBmEpFryKVdEVB5KJ72
4DHQUzvrpYKDeXDAW0KZcDFmVKDXavAlcd+OP/mM1cKuAuCxImYxVTvsMOz9cjBXjChfZew79thK
9jSEAs0yO1Do0XFmzIjwGICitimb1J04iMKUC5IFFfN1pDV+i2rEgcEBpUzKfZHoDUGaWwPiiIPE
6J9cgmxXaHVii4W6Yinc00HfAAjsQjOzHcnX0xLm14bWH6Yfri2nx3AtU4TNKerne2WKzzyY72B4
9muhL7Kn7Q5o8XAR3oxk2R1vQJ+nE7CGAW9J4JrQcXqz0YKboZPRWkPnXr9ctJlJA42n23yeuZxT
D4IPqzA52Iwfsrk/pMOjSArbIrbGncSofhw2V4is/ePUVie+WUTd5hM5uDZASZBU4QyJTAmIpIB+
NG0eUrYZScDL4HdrflCrf+8YrKV185dKTINHCE3QlB8kBCeMOS4AvLLIK4dk3hwoILnLHnLavoce
1UOTqqBLeXX9EUCfmroemjhNFbSq+h9+VWNQisC46nqAkhjUT/jX6bX0yzfAhXte1V/QbvUZNDfG
2hjzFVC5QswjR6hd1eI/r1C9GAU5qhW9VZsFVpXDjwctbPNSw6r/3eKzz2aCQiuy7xHDy9FBQRlC
LbO6hcoK2SxbyvNgJdTLPJVm+MCjE4fSPa2Q1ILNVittc++gr3UjRvPd6M+Y1PN9gcIu8bjFoHbz
3prNgFvBxwxQ4jKMIgYocvC70zV3qqjc7Ll1DR8whvfiVTTv02bYEfiVmKeVab7Jd15xqDcbbwJg
um5+3v9lPl5AxZaT/M+Zzz93oP4rHPIfP/LP0Af71inblp74DPtPAHzgF/snHELotqUsBHQRhh62
sWNtyn9Zf0FBT3iBwwPX8ZH8/Gfqg71X2KLhho7veli34vn/GzwEa9E2/uO/LMHABiVEij5+F59y
dyNR/jX2kbw0rHJzvKx4hulrzoFAFqsCQpebJ0UHL53C4hbK/o0i5T4GgFHTzkI/hExIlPSAgOjX
uUGSqwd2k3l+zh0fEK24ej1GJIP/ZhxRnIo6kHuYnthgYYFjLF0dO1o/z0gsVzX96TwfbzuiUb4W
57rHh8COhO+58GMMM+55U9ZxQYoDNKgWcAraIG9GVbzoGgN/Wd5z0Q3wk0ssY3DPYqQJxuQ6NQVc
N5Rb7CkkGeIYG7C4luPf2YdRhVwqT2one6p7aMaheyaYY0VU2tMajgggfP+4uv7ZumXitQFguHF7
Metzj8UJ2KwBchLvkYV4f8fW/90LrHZYUGoPHJZJ3/Gv1U77DPOWKKjoXgwGOlwXA4B9cKpq2qGK
9jDmsdNpbQaFwWf+VqHlxO6Pe92tl5KyT4ARwO/L4rnVugZBCH1ucVCugSE4+UIeacnLbfLyoCrz
NPvTq9zQmjVrttSBDbHixePSqr1ig4x0BlBBi/Jx8WE8F1Xksu6gM1yfOkP1JKVNbDjttl/OKWdk
X8WR80mhI6gP1mNwPQv44E2495l3XWlAUHaAw7Njk+8qjyXtSp7o0IfgxZeUj+Kty8cnpNFzQlv+
6YdByjp+AiQBqY9cC+5/ePajJgRXtYMgWA8LeKSh3HtS7MMSGxeaNniSQWXxheLQ8LyIS36fRhdy
Q7VzcxAqNXyDGQpqoVY0Bqa/qg5bCkKkXUG7PoROxSKGNL1enDdY31dXj5+YQO+tP327QTHFTpPP
O1kCfqnKg++VeCHjDM57ccxU/RjmFuGTb1AnS5qi7UDTNzl3T7uvSyZwi5cvcik59K4pP3jSP7gE
DIOH3iOsgnTtlgp0Aj/UUgPGwIKNGDef3Y9NfQ4MMoWQKgA2PSJ9NIUi47+r2QU12aDW8rI36Cpn
WuffQ9EXKCkNBEJpn8VcQqrQ6IrCBYRM0Czw9F1Ul+tw0hw7YHIPX2K3ADsOvAQrOgiUK/uEMGST
loDyhxlKe3EjGtFBHWe2iNHarjhJup8qLL0E881xB2lpZ/356Aw+nm+w6fGytPbsmPonR+Uxj/0e
kAcYrsz7Al5+DomX4u8a+PapgwHEVnROZk+xNWK2skeOk2M1DOKl1v5au3BKW0CMfHROXdv4sREq
u4St9+ir4SHr62+L6UiqfQL6UdaXvqphn3e+RtMqNwgcpW9jio8tF/YNEIdVuJFbAzz9RwbKvDmt
JveBtiyZMv/iWA9KY/2Kl4iJCq2hahC1zXtuunLPPBN9lAXs3snupDY1TYabpDbNVWwDdJ11j7/S
Y+WijiZYbaWkMEaKGE3JR7Zpb6KFIkNn/leGIoahg08EQ45eljK/zvDmsLEineHRuRrtKLy6SjRP
g4EwOiB4kXlxoTDwjAJTDiOvL4qXElQU+PG3EsbeMOaYGm0SX7/pfNhO8imX4J3q9u5swl8B8w/n
Q3srNxlw4NACKzNDEIQpiCnVq1nc6dHZJEJv0wmnYTyBrHZ2waYa1pt0WCsDEmoTEfNyQOyq8e5y
YSlWm64YVFAwNoExW/K02ZRGJHqfMxxHU/An0wTotC1D+ggNMuvbLcAGrrIicjLjeYExWTCEiQMk
XJiU7T+USoXtRV33QuBamgnKOFQEUmIlDlzMcAlfGAALA0dT+vUDWOxDob461z8EoG4URTwp0U07
HnbmwPWcjUoLuJ9LYX9meIARa33s1tkADpjdsEUL1b8NYjx0gztjSmYuMET3DvZ1RF01py1kjF56
rzMMVD9cbzmMVJHXXzUMVYxZDxkuxjbQ2+Wl/wONH7swbLJBzdUmucL9MFCB55dpE2DrZtwJGLHL
utL9vEmyoeQ/UrAbjh5kTgBEvBnz3k2s9Sb3ud5UW4zrknWTb4GZp8YWT+1SfxLYuXxtzi1sXcP9
e+Mg6nbh8VL4vOUm9mZquriTA55fQfkFa7bLYAFnROjzKp17sE423s41cJB/FyGOelOIJ6cb4h5W
cQW7eNk049yvP0SBa0YUva7K/RmxNwbheO/vhME+ELiYNTazDF9wmvDOa51zr3GXZD3vd0oAZGw9
8ioxeiU+0EbXuPMBnwjdaU6TLAtezIzPynSLsDdoY4SZySKDv6Mc/oTb4+zRJj9OGEFFZUbjkGAa
KpV9NkwCHPN6nJAg2kKfpI2Vv6bAf4VB9tQoEUTeqj87z00rDcquq79a1aJ9JcBP10KmRaO+bIde
YQC7l/TBtEGSUErqKbj7uGTLhHx2qF0kn7P/ojOG+AzLjMYSGkPpq93UrCer7ZDkaHVqt20TXWSf
pesdRg4FiXsOR3PBgYe0iiUVJUjcZPGppZu6jnl3BtTUuguOWhlnF4JqivwV7pXDh9+Y1FxUGxwH
hbbdQ/MUk7mHjoyWVhgsHHMwoeox+sgVO9WVghkVIjkzlxE7uHhOHunUI6ubnzNveJZO2T9xFfxV
1MKGd34BR0gJ0N+dBnsLG0OLRIAnJ1qyfQ1BAmUHTjgsBnMANSkHiwy6+aF28JcVBfYNVIAXATjS
qdP0H1Wdoxnt4QYzfZQBO9vGRb5bsRdBzRPHLZJkUtQxJmlvbejttnl1ZwLEi4gBS1CkAUzmdDK4
GaAiJvhfAOAA80E5mA5V+TpjvdB5oDhRihAyMyaiaTbidKwUgsQBKV2nXipoghPrsPIiROa39MrF
DhyxbVcY39xFQJHz8X6wx86SPOkq+W1HrGsDG2j8Il3wTqowRRihMK/reirEkmpgvuBuXnnp/0Ft
FqPJAinY73kI51yBevIwpytG57HKsQVMNIiMaydxCxoVOMMEmeHPVUhMdUX+ZCV9nYPs0qL99XQG
WXJ4FP3wDA4fTqIF/ViW9lI3w8cyiCtK05utOE+nov4JekhaE7X7WijUM9rquMkgDbU4mqDWRYN0
frnCHFaJoKedQISSjc8IQ2whcclrYLBDTUGc0hXmTraRjyaH+ENrR39hWtaeAxawfd/3X64lB88E
N0ciM5Nz/e3WgD4zcE28Ip+1mlgUdOJkevMHm8I0Tz1QkQv9qZr+mU7k2Jq7LVLxR7j1m8J2JGUX
BBMS9UaGXQBLM+DQWoAxtW4XT/4I4xuW/pClQSOKB6S/RwFESwEAi03QHKHVp2DP5707YWCrplxH
GOxcZ0YfSweRbzCaJYE+eiGyQ1LuZWsCvHmvB+/mYBACKzP4CevtLT6gCHKL8uCR+Ys206HZonrs
pMFiNuc2wcLvApTGM5xXR19Gyx9y/PJm6K4NQ1VfcvmwurATccgimginD2L9aPXCxMG/W1fkcUva
qGrZIRdrunI02iviOIy6jhgXRcG6fBcNOCqFjSzC7sbGflYZ6vYCpVXrR9gLE4l5jVF07iqnToIW
vtcsDk4RxCtKtDVjO4p7POZre1hAhRDdf9RaveqOWWQxrEjaQd9hT5WAjEybtG45Yv1geMc0eyfc
FUPXbjiUPoRyuj6CVnrSGbkFE0vXTb5l7njcNoiMolJ4VrKDG3hlXEzlHzUNl1wEHHWluLLWnYCy
Tr9CLAeDVtrDSSUL4hget35/y7wmtX3x4hJxkWx5qBdDUGN5F1W72AZmIknHEzjkO1pJC7x+PYIh
K5N+4BrlbXlz5uEOlfJF66lK8LVgcuBXDQb2DTBZAlmQcjMlY69PRea8DFz8sY33Ygf61HrmiM7t
BlYMZcVIfvsm+F0wq4/d6OImay3WGBYw+iWmWGiGiLtjfoawjx4CzEg9s64x+pG/ZNV7PK6P9Qzm
SUwdLIemp9ep1lfWoDnpsH7GuimlMDzXqfirwuHf2TuPJcmRLMt+EVpUwbE1Mxh1N+ckYgNxEg7O
FEyBr5+D7KqerJIh0tuR2dSiKivSwxymePruvef+qVMDgVW6j03gco50TF4oXLe9X0HWCY5oQxim
CUFW9Ycj6ouBCqgJQIvZeBmT/DZIwfnk3JtExm9H52pgvcnLHPDJqiUfA83MJ3qGY8MpEO7K3cij
HPHLmmx/7+ftpTH8o470Vx7PD0PivYxdDZtixbW4WFzx/58KaVoblclzaU0wJCzFodiFmbkMhzSy
iZc5vG9iYCabOWL/53OEWMH6m/oVjOqVsOaaGD94iBhZ39+WHgHIrh+ifeuRfLYWjrcyTW6KknTt
8tfXxZQMjdoni5nspZFxV4hOSVOH2DXjbU9IDWk2ZCG+NQp5N4uChGsborQnbLyqT1klD5EVXLyk
vWlM+27RrO+zAd9X/kUa9eqb7WPN1B7bfbEbp7IIl37xzhXJXrTXMthUcfmnUNVOiIV/2ObrkKAK
WbU0mJmyHeNDtCW8S4QaR5+0h592GG90j2fTl6d+SCBfirrGaY9TmZxjXOqGAJqBxjbMGAZ5h7m6
eSMxANUlGvgWx6d61mK7pHqXyvaP6XvHofWnDx9r36L7PXaJz6C2Dn3enGTn8vIqsWB7NYLVCtJs
W32jxETuWYYqh0DBS8fkoPZUi6KTPlVs51Iue5F4YP/KQuMpGPK7OHOOwlc7jvWkynfuoJmBVfWg
uGKDxwlNZ7lf4ihk82xyw4jDOBA3bYI4kFfL6+yhfSQqgGeZ4yfmGnYTpOmJW7TB8TNieMEA0uK0
A1KGF65ZfwJ/3zDGPVh1QXZ53aRK9yeQ3U57gMfK5MeYAAKNcQs3BtWs8sUvnEyIErH8LkRtk7Wc
rsKDNpNLdZj6gXxvbJNO624Ns/j0EA0OrROzbWY1P/E7qnUkdlxaQnxRoVdYYdxwlsfIunPF8xZY
N4b4KE3vZCDbE+f0X81ugafaz/4JlxTDbf4QDSRflZPfDHV5QGFoj2OlTxp1faNlEKIPfedJSXRR
L/xzDDUIMhdvbp5kBi3MLnCCO6eJ+LeCS7hdRSRXVdktl56tDoLrqMRLycuUNDNHu4zKnZFPTwuq
4XaMg99dZpQ728uZRcTK+Mnt8v+vTbH6UEDJnvF/vzb9N9793/en//j//tM0J2x/rTF0TAvHGtDf
f+5Pqcay0WsgTgf87/9Yuv4zXWcBo5ZE6GznP+HBf0vXmf/h+oElfOm6IKkD8d9bn9p/rUf/dX1K
0wRrUzKBEvHJXV11Xx//xRCuSq9RTY0sHeAlga7GU4iOPK9hka8sT57wiJHWZYmx8wLEgtEh6zCp
5jyl8TOT+tWeh/e2MB5jgUHYsZddxLG+mVw8VnLqPux8PpIVbfdFYmAC4QE/REwaO6RjyFcrSGwm
p8VI98fzPqeiwHuX3GPNH3ZUjv3u6ukncKOQ/QijsZkVuwnDO0JT4Z1rycLKd7qYu5FX7QejZi/B
32Y3Yqrd2E09b/Mouotir9urhYwFMY+TBDVxFNPsb7wIe5cOFJTf2Tvl+Gr3sZiYM1QWQcaIcBNw
9eoC+QuC6xGQrkMOv9k76XQK/DxstTdspIfpYMAcW7nc5+1+vhNDPOxGRYRNxodo8K5IMuCSybua
+r11GsW1DFMd3Q/5TjjlnU6RS1Sc75u0sneRN0B7rSo09NVMPMt5YL6Nb/PR2Zd8RkDsZLkte3In
3tLXWymTp6lGecxHDms9QgqyiFfY2BE2DbMBIalE3zVd/yNpfQ1TknoEQ6bxtqtSG+s7OrQTs0dJ
GvJ6cQqdbpqQmeGuhU45freqO5UtBgPfxhSQkc+NrVKfq4Q9gTbYOA3D+Fr23jXonLtSWZ+YLrEG
VfFTZjQv8N3uVVc1B3gfCP38bKTWOyCjgY2+28jADlF+iQ+y8YaqdLZHcvEzjrzeSg7rD77BX3BM
LLaC3Ot3ySgIULjjW2cGTysXdaxSFiPjarHAhYDj31q8JwFPq86Gmzpa/pjuYm3ctriNuXVundJ6
NyV2qmUGUCFUrTaVPT03uX1mTrxf04wLyqZDPguNsz8ZvM9ISwTRmXH9NsAQvsny5s5fxDvGZVI2
TXNjLfa8H5r5LvcwqusEmateopBQ55Nly7ty8P40Zan3Zo+01xYBF3swlqpKsq8Jx7YVEY7S/Tzu
AS18MbEu4RzPPy17pG5g14DgfLKHcvmZF4x5LoQNzcJjM0TOnV51TkaNo1H26a5w8pNBKgx66y9G
wwlvq+DYz8z51bWKM+PgQ1YmJ/AsGxU0uzKIH6clD7a6tfKTg/ERW/q0C9TchoK1ycYKljt8UYzi
hddu+yrqN6pJ+NTa4BYlQvFiI+qjvBQGXolCXNsmNBlWVuyxAbZmcDj6uTce+NktHhKYk978Jspu
2sWJ95qbw0diGw9W798kVsJdLuX31txOpDn2tcPuyfBelqyA9jDhx1QQ47bKbz0STMEbgflTXrfv
UGQJfrnebT8XezcTO3Pgml0n9/lcROxXevIpibHtmtjYgDBwNmNJpp1B0i774ZiVLuscnzkonad9
hVwi7KrdjVhNRmM8+YKZDZ7qXlhTujX1vOwYlaNtl8UPgAN/t24/bPwE944ZgTSHgEpY1RfDDugg
jgSQWz6ZezFyixzFMoN8gzjXkX6ZSqbDyBPfQTwd6zj/6hw+ZejQxyYik9Skq0NiNR7LhCHQziuW
owYpUHAAv7vcAbbVGwS/0mtlA+tpwXpFEcG5aQQIXFjEkFfvE+H/VJkHdN818t8U2w6WNluP8gov
tdq6iY/1R4lgRVGyQh+h/ViVPg7Z8GXH1jMqS7lxdWztHA+sYVJVedjU3ncdNbApbCCBla+rPbE1
FG/iIRkm3caNrU3GHWk71fLLSYOf2rfZDNiQz1uHjZFS/SmdPdY3nlmHKwhh103ecZT9UzrjMQzK
B6/gf46G+V2YfbGxMVLDiNa7wIadPSL8HpNRXqpFrlIbG840ESrEy0Rgh9cS2R8elNLYoD9zbhl/
7Ii/YDNVwXkc62hTOUH2HvWBFc5F9WjmxnfToAxy18JFaPh72XeHFB/jJnMcIMRq5KwZnHMHL4mF
JJspFvjhNCZXu/SObCO8s/DrPxoLndGZR6eZTin3vC4RGiOGfU3sINo07tRu5wbiYtnBJwZrK3d8
48MshpART/4ehWrclAumLXtqj+2ChcB2knjneX1MPpI9ZOaTmdZF96brZdnDwH0b/QKmBmknu12O
iF+bJLBYWhgT8+nwEC32riv6L47331hM01OXDneuFX16OQuq9XuZkhtC8STPadbNrTDkpcuyj8EV
QG3m/JmN2zWq8da4C+dj2y1wxKsP0edHnloE/C7gr2QS5ehYc0xR9NpEL3CqWhdkTNzAiQvqZvUh
+y9L+ejjthNtGBfc0kTBGYx784mP9LFZvN+mXbOOcW/sAXjfkk6PeYpzGCizY0cYw2DBbmqrNQ61
yVbPayfcXDUZSXAoxI87BbEwffYma5/NNjFlfRlc51hUYanmqxlJmJ0SRmxfBddsyutNGq2e9Tps
4ABv7KS687R/ow12ZwvYpHHyPzIimDscPM866tpwbvk6WoHcQTOC1JFbr0sesduw6RDInNfIr9c1
fgNaPLjUdtedMIAkpz7ocAYCji5NVmyt3fELT4EImzlvBc7/id0m5Juit1hcTJdhAuuzlPema0FL
r4r97KOtDEH3GPXjrZzlGzCxejNgk4fdKHdp7bdhV6TOVhUsMsiWNZQDkAFGV7Lt+aaeHTBLPO0p
K66t00RIC8QnI4yQe2cxX/xGPvFRYZDp2/ceE01epA9TrMfQaz03tFvivFbUvATTnB3zxrZvPdX8
qVZ9dJ54PXqkaF0+t6V3T2nfPsXzfNukwzf2mqc4YjDxgCRZUYX0M4PbrGZYh6SeR/nqOeMJijhO
RfPXaA8vFd7mPkatz1jBF/0fB/WGYOZ5LpqX0eFXhMWy/SJ9+aZ4x5hFd69rwKQyfTdj+cet/emQ
iZ6VkShC6GcbcmPmPiYHtFEMQAdVQWwoMrUxbCROEr33qc1mqgfu02bVfpnKA57HZ1tku0w9FVrF
24XLFRmKg4MzyvLkAcfrneMNDIYRZAeSdjlIWc5p1bBRVQZzWkU2EEtCjrvcvNFOal2qABocfy20
awieWFiBonb6VZjJLejqYgtamN0L+5AWXX0LQ4uU3mDBfivgcRX+M2ZBEtbOXIZDOp8yXQkE2ekb
rE95P6VjeYhFHOzNkg+4yjjcY9hjbHeVZIcX//SV/rajJdpRnn4WZupup4S4SWxyChjsj1akxBgM
UIy5aW7Nan5PeNoYKAK+T/rUAzqip4q7vtoFcsp22KX3kRFdsirmpZTn18GPr2Ym70ma8mZsF84o
NR9106W8pIZk61Ywe4tGO/yhoFtnjT4BVFxbDVgMXRBfrI7K5bMu4/HGi92wyTvsjxmvURvHLQDQ
x9yxcNvH30vGGh0SNOJZcbQpINkontnNkKnmag9WDilKwdMZaHpogoUfNXtZFMi4IvEYGNLuYMDw
2uQwOi5JkS/7dMJvH5XkapvOP40UXRjCRFcIKNhw16oNft1EW8nPbFjO5HAjqORgWfSZDGQv+5FX
XUJvR9sCPlo5HVPEi01Z/uO4lnxUa91HTu8HZn6wGf5zULJWKgysanZy1TSF6MG0jpLukDmv7msc
77q2AErMrNYIV15L+kby3vjF+i9M1iKSZa74FwEL4XHfgtU4JnSW6JyUgdfEb2qtMxnXYhNrrTgB
/0WGgJ2VvbafEDzuNLMT5s3bbi1IidYNzxSQv4VK+1Vkyxs6xx4bW5hXdI7YCo1yoHFlRisVM0pL
Zse7aYyHUNDOYqwfgKavBVISeIMBVBNJVpFS6SIc65Hdye9IE0g219oXV6Ph2WsVTB+IO2Vn3BfX
mpiiFDea9/s2GhkeWyAGJZrWFkDjL79JujtkkmPg8S2orczhx/Q/fOtTtflLUCW7TtjnmrYaT7Y/
dW08FLTYyLXOBjmO9AjHx67EmmYE408LrcI1AE8iuEv41iuZtOxa8HSlSUFM6n9X4EtTMKZGZK8a
ApN+dzeBOW3N7F07cE+jlYDagEKN5vHQsqdNQaRSALkFj/5mWmnYrwxVY0zuzJWqihkdFD229Kga
0T0jDJfKSo+RO7n4htuTFMNHAKZVgGsVYFvjDPCcv5JcIe4Omy6D7pqsnFf++xv88Ie65plwkAcn
L+Ec7eVv4BYJ/4oM/b5kNY+rytpaQX0bR/O1z33OkfR1CFgVB7nnn2K8UtshwR/hAaWN0+o2WUM6
uYPQArY2a7sL3PUzzM57a3UQxFpcXCwF0eotGDkcp9VtMHb5i8B+wHL+RmJHyLElmNgT/mozkKtj
wSIT5awehpXar4z4Xa3uBsyWKbcKHA/tKpY2qwsi1sHLuPoi8P/+cTBKwDB+UKtzolk9FNZqpsBU
QVBiDAU2C89JnmXFycWCe6sqdUgxZbSSb/daQkT6P/SxbKRYN7LJ/72sXo4JQWyes1CsJg97ni7U
WoxbDjAGKiga/IL3cYvUna8ukcTtfnxcS1tMJBcDP0mHr2QAqGmuRpO4nR9xmXFzWE0oQB55xLiB
ggUMefDPvCL27mpc8VcLS7SaWaCngUEv5ifofcg5q+UFu80fbFaXOpAPLsvVTaIkJ6b5yS0CabPC
fYF/pqphcg0iv8SarUgH32tbrXYbH9+N0TTFJcKJ03NNY8bnmMKjgySVHpPVtpPg33Eb7yK1/TKB
TWTlQANFMBPyacjxVJ2HPl4+uG5wIh/PugB/UIdPaAL35QClRGM0kIPwErHxP1h4i2w8RgVeozXB
S5SXmzMupGa1IwU8ehp/kmWzxO5Xb+1qXRpUhkiZ77NCHiy8TaCgmNDgI3YpX83Ielie/NUIFZju
Qa/WqNLRa7Ago5IJdGPr/JmK2xQjlcyjWwNjlY3BanbdUGK4clbn1WyoRwcrVpPoUK7erBqTVuOa
iMpEyWaQUDtSb8bGYd/srd4uHMvH0bHuAxLnzur+mtDqBXawBnljxB4WW+6IzM1g2GAdGzpgQVjJ
4B0cYj99qFaPWby6zdqUVfxqP1NLvxWrIy1ZvWlEg176tH1c/7hlda/No3FsnPRkwWC2XWNLD9hq
rsDuBvH4CWpfvBG5/FXgiCOah6k32xWWgSUAkkncYp5zs9phvMFQ1+KsA+azDZCpLH8+DDm5SoEH
r3Lk72E15bWNuelWm96IX2/Bt+dl1asPPXWh/4Bbdn3lgdAbjd/PSJxLp9BzVyNgNw7nWCIiSjyC
YHQug/YfeRdibFjtFkOjvnkArW2SeVgMV7OhUGwCJflHnOpi147iErws01e2ehRtzIrL6lpkznF3
0epknDI8jUi+R1QAtCfsjpwhWwf7ozkLfJDce7vSIZLkEuaI/f2MXbIfORNX+2QH+VpiqPQytgfk
AuJDv7otJ2yXRRScncG9daXD3yi9xLO8BvnChZzOskx59nbhC04Z19nwqCDJvdE5JQDXlyy9Bn3F
GYEe+ZisXlDR8IMMketw53Wq9yIvj/2iX91enYvImUKH1NVm8GdMg2wp9Yx10pOhn3UxQJZxgnMp
0I84MvI6Ax4z3qPwhL4mVQtj/9Dr7LP19J+mn9pQTuOvSIn8MPjerzIPbsyi3tm2+dF67WNam995
ng9k8KqnCrUUXiO3CCcgM1XwXaV3QV0gUjC7ObbcBjz0XBu/q6gYtrZW/GglMI4ua5YwcXlG57oC
0Ai8BT8R+5iZLowJfbDt+Qfi2IQItvSc8bIjMuBDCvVzdefGLPME9ySCGsPOMYfkyoWaIQqK4sY0
uwJHhfEjwd3C9L2rB3VnMn9qQUkFDnR1LLLioXIKzuQ2yGD2S0C7MwVhlt6SDXe3ugLTRlDp4sw0
FMV0DXR8kQOvYjXBtnbj+PpTWjbuSWo4bI8FWAn0kyqiLNI3Nu+wrT9FP50KLmMW3Nd2tedE8YEe
zF+5Q0i79WFEZb7Dh7l8Wlo+oCP6TA5ovI2Jz17rNf/VVyiYuuM/kOEV165NZHHZGDvrEuF/9JLq
U4/ODZGZvddkz1U6/yhCKlwicsqCfH+AJEJ6xTL0xFK8gze/vCcOjLm2J4prD9cen/3SqL0bVfdB
s7iIvN4JEjbtDEHo6tWE4xB06J3+WLC6Wye4mZIK75R60X1M68CRZxT7huEvW+6fJkOzdyrt4tc8
lAlAKNx1UeuKm6R35q2SMsNVMOClaZ6Csjx71hyfTb8n2gFPWiteUWQ15Ra27keu8ZLiPorAVhRS
2Ye57X83Rnty8AIz2nrvMmLx48Om3BhZWWOtSdiuz8piy1HGWJjYuhlLlVz7ifWAQTqg9cwz+8BP
YfQoY2o+xfVw6VNUwrFhakPBIyNU0F2ENdTMjOG0cEtmVz8x4vTQydJIfpYuZoOgIzuL3QtahHMv
TX/ZSTduNhO7i0UQdc+Vu3I++TUvQW4fLF+EaiS3ADvyKdfBEupsosiDNsCO7JIYrGvucGBnQDa2
dt22Z3iJE48yDXbKMJMD3XBDqJwSd5Mx8YC2QR+KQWG+MzEelW59b1bJ219K0D+aLv+FYfj1/y69
/u+VmJ4pXAuxysTovxbf2v9ncexv1e//Uxj7X/4Z/ymS2f/h2/wboAsFUq5dmf8lkhEysExz7VwF
LIEk5oLY+Ve0hGdiQ7aktfZgkj/4J4MSlr1tutITFm1CphTBfytkAFHzbxEDB5+jLz1XYpkHnE/4
9980Miokhr5YYVx2Ifudr1dYoCliwrTarT1kAG1v3UUHZ8ujyQ8a2kaZDnOTUxDXsjOm9zE9LUOM
2aUv6LXAV2nOhMm8SvWPf5Mh//Hs/Z2XufI0/v1nNQOTTw0pT7p8dP+q53G3SJwZK9yGecs9lFpw
K84qi5h0B7+1MW6H2tJHUOhkfSEWcIr74wmzVfqED7C/q8bpgWQYiNulcsMMdWLZ/F9+QtP715/x
ryfBFCZfRV7dgemvtQh/1xxLP3UD7bA6yRyYe2kcqZBqguwiCaYd8z77qrmmIvoF6jUhcv5JFw1e
bBtu/J3yq+KmHWNxspu+CN0+gYo7TPAcY77/37NhTU94M+D9dbo/ishATEO3hBVYJyw5ZNS9onUM
4J3q5JbVOnBmFUf81gBTvVpObV+yQCHql4XYJ1hfTkAS2rODie8DCkDxVQT4oAWotd/4H6sdcK7q
qlACHryG29+uyd0WCkjVAlds4snLdjqouyt34vakG4vDlkpTelw4fmJ7P1IO8rqMbPxCQJqIQYEh
UQBqgn3g2YKWoH3TdkTWdWl5z3Oy7B1wU1fbMoKQgCeI+2k1//oCdFU0h23HfmdfK+BpiFHeGOxd
2K4n6PveAkyYRaSzHq95wY3Ya+mIhQKOC6/2tVcTLonwyzLv57TmJbIIuPF2zrBtoJtTdDDkHWpp
TQeIicl/jDiTq6DrDxHAqE3fd/O5HYNfNuMr4wxXzpJc42S66z/JQt1rpppFXWEOoU1t2q8pzXrS
LcYrrYcw4zSFAFVfkaWDWBfm6ejsUPvyb3/mH+PdmJ16O+JiOS4/uK/4sAQgTV5YLEpq90qs+44D
H8w5b72fYuHHNXGZE4GJJ33QDrRWrs7cMPx+4spvVIMHrr93B2/fCIOvpycSrhHKq+cr0Ft1pMXR
5b3i0L5ZieS5LNGQ7Cpt96ZZXBnjxu1YZGzj7CClJS8R99q3jKcqNsbnhSpBlOOemkYCe1N7zfpi
Yep1kpdBedmTg3IEa47NuBEHybayeS6Y2G5MnIaYntzm7OSNd19oJ97bvOPfwakZWxVgYXeLuX3P
l5iVVYKY8243EPqJ8dJdWMS53o5V5KH6etU5h98Ylng0TwwWz7MaerzdRc42Di4Mt5jiD25XwP3F
4NyY+SQfYVlSfJg7Le5osGSmY7MbLJ6gcJzGvAdIUeclnsuSRi3MBAOoKW0d7RhZsK8nwASOAFBa
IOlij+bdahOvHwPNbdkph0tcCv2JDQeLijO8of0aTNpkC02gmedgLh9dWgtuFALFQzkEM1xUs7ul
aphD1KYQxPTGx2Cq9dE0qxxBS8DvG3xAl8VgCeiCvlk/1JoL7ETcgLtUG4Szy21+QHkFKCvcT7gG
zpo0f2gGeJ1pQpzDbXDEiVpO+7a0s9cOv82NqSLzIuTo3k8Ai06iFMOhAly7gzH8TPoAsrnb3ZYN
CxzM8fS9RkN1koF7pzPLPk8xkLTZSeSlV5jzUi9g2WPW00q3b4J9aZXqNjYBLPRN0W0Xe3ilVGJm
u2TwMPpdslrp7PGYcwJsXL8yHu0MLW/M1g1WBQPYKpz5zaIL88C2GuV4zURB+EFDwheINcC90T4g
UYImybZs++9l8YpHoHXmFsQsjZakCGqIhltPSxq8knncKXLvAOzl1mc5gGU9e056lMfRdsRLHuOE
rmsnFGLsb92CP3SCaRDKVaP3yvFLTdPjRPGo5+B75S/LcZwm+C9aCoEQWl/rhfqAEoEAizoDWVF1
J1e0t4UjJmgGprWzeirqyAbkIa/07j6isw3HeQFmMyqxf/uYGrqgIM+WwgVzKy1Dj7qDKlHWAYcb
ilOyXmB0Y96W/erWxK1Gc2YfuhM5s2IObqfeiXe56bE+GQo3xFlOzYU2DjOmCe56mqZlsujVcai9
Yuu3NohSgj4s45PjNDmrot9vO7AYr3GsgrOZt8YnxR1zGOf076VB691FtCZe6oECVUSpR1yIHDOu
a1yErr/gLvq0nPrrB+HerDXLmDVWUxrZbvYLrZreJm4rG1gA/mlYKG6cI9AKbQnJR5pP0WA9DFF7
tYW6C3wI6cTUAxDt1kPW1yljhgt01E2wk1s0381LcMMJ1lGTEgyrw7OSPxO9IBgDe8EFkkJMJiiY
orW37JPETs6OxZFGTzE+twUNiQoLm0vqrK2dtIZq07Tj9OWC0F633XMo6+alsPppU47itpH9V1qt
Gk2MpvRFZhQES0+3i/KL+GynfXFvQcfZj4VxW072l6h1cXI9ymUwSub7Ug1seEd4j2jp+eTZlOtl
6TZxU+tpTNur5kE41A31iHVBPtqZu+ysKk8BNpj10YJEtVcS/C+/U1IkWUkyMjHeg8yuz3XCGWoG
6jokCZ/YIFUoSipfKdfSRNvS8Tm2WoFUptj1L5xNQHx5mpMVXiMK+6xgzGBcmbad4I2RVPPvyTDl
R23S5OWY5WOiMech7k0NG1hS0D5ZswR4ZG7PeDvFU5rJ4CBdX2KP4DLsK+NBNyfw+w9gxWZHIe+S
ri/OKmBV4y7QsS3KFxbC228AE1tuYGHlBm8VHYV32Yg/xYwLoMfgAg+NmnxW/CAL6OwhUB3N6JFj
dow1wejRqX65FmGvVAXZjhAOA2eCCNx3V8z61tmJNFZU1Id97pXP3lDR2zbVn7pWHQNCLnaZCdsh
CtKP3nMrFkKcjTRI/SwW9YbUxGD/1ZQsl0v1AvTPDOMMcnZBaIs0h5Hds1pHwKZM4XbIOdHToIlD
t+TFY5b58BTYEaeaWNydN3annGKQHWDD6YVI04tnYZmo9Jg/5H6QXkFNsQBwc9rPGhdOlo8VbZqK
Zyud3B82nywCfMYXylEXTNJZej8YGmyynT6n7nvSl192zeCTF4Nm58Qh4sTi0GgX+QvR/MDlwmdf
yCvOjWI6/BwzP3sLNGlwygsJz2mNK9GKBBAsN08d0TK+5ZUK3YQHNpqmKzhukiG58Gi1tHCeK4qj
F1oTfsuAFDvlsTeT8dAyQULimJWkm9xRNyWtigemiJE+0+DRNWlRqyCRbw3AWqecyMZqEzlMsQns
FJ2VIGjWE19w3fQ2ztCAaOS8dQ0e56UPimPRUzJhNAnjy5hGl3SxPrrOpKdoJhGXe0CDbBmx8pTi
A+1P3/gKF0mHOB8aea7eLA5lXlTIbIQqdq5UDhR7qT4S6I9SNrcQf5n0mhnvTE1mLY0RWbjsk03o
0/zawANtuti9ZkyjLwR8EP8n69QvmNR4gG6kO1MmhPMsCaCuJqlTU/3s4kUxvOmiqK/ZcBf5oOF+
3Gkf05JvN9Oe/NSEGzedyf8N8tCzv9vxhRM7FfH6HSfrF9+lgCUyRDMFZpswZ8fKaBC4hEQGjcxt
aaKSkdjLNMMya/5MfY5fEIUrjWUZJvYiQL97/BFdBrJvmUH9CxU/DHiOEzeDJCz4ibgipaTrvAy3
ciSSRzLKkIaYv14M8Dc9bey7zhbL3gZLcFJ5jVJW8BzIhfWrVbqkLygDeTRFVd9Qc0I2xgKj2gwN
o4I75qTuGpU8UMlkH1dGoRsaBn01UStRWuaJJEPh/JrpTH+AfFqdWDhDO7EzSDG5JGUXJ7tUAN/U
i/NR2EKcChi5GytjNvbivrkGgfVnlAmrtTlgkC4qqlKYjcwb4iwvo2vQrILYmvXSwdkpgnvlVd1+
mUE0IU1iDE4LEFPrKS2buD60NljmXgoEJOhQR3dkQ9YJgxpKPwmdYu1oXzyGs3jCklMt37gVW6BK
3ofbQHgY/e7cdD9Kt8duXVhXbv9dxLRbB9GDk9stKMEqvyEVrk+tMObbpDaSe98SxWGMppd6RfgN
RJwYMxv2R1RbHzJ7fGHGU+dmzPpnPP7pDXvrO+L42y5mWMrxA56zZn1DUBJ0ytveoE8Et07gGpA3
/OhilJb9KKceID3mvkNvlsPGWua7CkAYAhFaM33mgNuLXPF6otRsZtJlaRS8LmbbhK10srDgcsRf
hiyFTpO3jgqcrVlT3Fia313sG6xxe9bD7ex2zxMr5F0jTbH3Rvzzrc7eLK4qgJadsI1aG+mqvQwt
Q+6cWuaFiN5yUaM9hUZTf5YVaQVW/mwOmRRwS4nyarvqbMF4eVZ9Ve6pjc8OrspJ5GaY8YndQPSx
spsmcuo9+Vt1opmF9QRCV484PC/ub5i07Y4+IKoqnhqVvzBx/RAef5GUaN15sv9MB1gvOOFwxc6/
2zb6pQNDvIjoDvYJn0uPoGEtmCAzdWxJyC7j/Jx243VJx9AyxyfgbFyEFvNPt8x1SyGD+6dlUxLS
MgRu2wXcSpplTNksO2hnW1e8juIoFhiuPtmaU2n5cpeBl9v2NX5dZeEqbKpPBKbhSXYgB5mOH5vK
EZvSKF8wy21SOtdUjOmO91v9uSwDC2GZ7xMnLndWM3yXrIuuXqdb/ti0obB2rQWpxWNuR69oKdN2
yvJb5RhXRfjEl+lyn7fOox1zD4+pJThPtslmAWjoouvbqWjuGj/TW5Hm4tI6OJGmwgKZ01xoF65w
RKuTGzPoc46Q68bREY5CJ8fEkWFVUZsXC2vPnIZPwKW6e3wOBM+unI3xHWuE8djGHFgZSHIEQSFp
Wva7cJj1jEI0gw2zy/ncd3ANs6WjFamEWIMfprurLWTrvEySI0QVj4TYWiaF1Xe81oyjeytoyysZ
kHbn531NAEXSAJiUOd9lUYYk7P9YJJIu0jDLQ+PqJZzMgWhzvTS0XCXJ/2DvPHYsV7Is+y89LiaM
Rj3oGlwtXesJ4eEeTi2Mmvyj/o7+sV72MhOZrxooIAc1KKDG74WHxxW0Y2fvvfZNW8OTK+jkoY/I
xW8YLy13KPXVz7RoV5N1OzTMwTEIkBXDC/iZsC0OlGW/epmGAw/Gck5K6xHkJ10jZLQmZd62ftQd
nWDmDhG6RbRlOSGOqkAmgCt29eV0LuV4H5E9awVx0bQgoqKrz4soM3Zdk1RM5ow5fF7qbRdDI415
Za2EV773/M3U8h2OFwBuCTXj2542lAKpPZlPiw0eMCfTe191Mtjg4GQTHDjDbi5p9hYLP6pOqmYv
CT4fFmjxgD5RQ2mrazalJw0kY8IvLcr8rqQT6xdGRoe0N3TPsZ36k1zSEzfCj76fM/D+vb0N83zc
OX1OADKVrGoGmA/WLHFOznb0nPDS7YusxgSWItYz2SNWNBXBTyQe74HBzjo2TctphTgPepF7RZtW
7mbRqaYgTDMsEcYVs0ABGK8biHc44y0RL5C2SYtBoG0uLE+WjX5UJ3HxZmHm3ATSu5tHZ36ieu7d
VxLOP4t9wuTtDjiJbrUiKVU/I23nN75d5HesBPDkZPNnK5gqg4XBKSH/tk6m6MsLw6fOZaj204PF
Yn3VD9ij8zDzCGqRscSGFTCo52KuD9JxuByyT7vricQe0ixRR9wRVFxhYAD7L25No4Wgaf/uxync
c5BxVufQGVZOCJxqmWse6l1Nu1Qa5jetS8TZ8xn0wcaBHfOnrbuYnBCLWb2YFk92O5imp6i3eFvM
nCSzJXbSh2rdWqEWQmZteqOVj0rQpOC5FrbUVxfWNRmy5p7ytHKTUaGz6XGPoV2olrbRADCkG6uT
aGGbNeT0Obxf+GZQSqIs4v5tUJ+EoqxgCOb8XfaYMkvfYPM3T96hTYgSj13k3mVjNax9N/f3ZV+h
2OezdYRbmdLOnVa3np33O7zV7o9E7HuK2hLFMmq6+OrD2TzAbUo+ZYdfyvSog849/tJVW4j0zYtz
2DceK7ev0Qr4yPmglrFWxcWBasubjjW5XGe2u7BdzKjRgH0+NlBcjZZ0HG/LhiLF+BYGGLaegkJi
lPloxgJv1ryllOW0jw42DsQx3lVw+i2dGHFDpQQtQnxqo3o5MTXhqG8Kss4xRucRVKyZP+WGeM3d
fiL4QVEngnv51iUdxdRdOZ7Yh1OGHdCyliK1vfMWcoVXfXORy0Kbq2/YJ2Ub7g6Uckt7jbG092Fq
stXhcsxfMCbL9AnMsXmdR/PHR6pH4h+eaaoiDDpUnHplT5VHOeS3yWIu+1pWzu+SGikMgU0CUUTW
28bISbWNk7jGjfPRhK1z6ibcreTseqq4bf9z5pZ0MefBucuqMko2BqcGUMDE2kyOwixujdgGuXeA
DfEWXoyS2+DRJOHMt60CcpoHYcIteaA9IhyMcUfSkxQNmkXNvLnUzqeHVvnBFKSoVzYD9mKF1Ron
4SBADk3dACtLGtCmIwVvPJT6jc0CD+JKYw9YFZ1HMfkFuiRmG75FAAZmI4UFqTQgfRi78Y40n3sp
Wbpq8/pyqExzuC5hHRyxjPe7xtG38dwpKKPrJZHUMh7XRVzXD2yB9Ftr991ZxgVcwKK0LoDGiMvT
VFc9j7Xv3SRLOr8HtZI8xe2etFBj0kJPqrPA24lzIZyJm3UQDLSP2nufMd6ynVxG+0EsRnhpCvgy
7AkRe4k0f8ettXzFwScRTEQWu6oODj8l33Dwtet/i0dznu2MvDfVRxz/vd3JbVfm46H05UC0OGnw
PEUhudyEMbaFRgiuBD7cf4mud02+2EFXP91/rKX+51bqf9///u/UXe2Z3Bf+SebR7dl/K77WDdz/
+3/tP5vvf1YMfdBff/yRfyh8jmcH8O2EDefEQpX6K0bM+gvPH2HigZME2mzhQG3/ewrO/osN5VAG
wvF9izK5f0rBWX+xwX6hRNIkxlUdBelf6JhDRtJs+D+n4MjaaQ3RFXiimKH/rEi1sz3jpcNTuqQM
o8pgs9nY7pm+mUsV1de0KeqbJhx8QsvBfJ90w3AWGiHg1HQp8HwbqGfs3MuCC201Tc2r6GiabZO7
xQkfMwSMlQqarV3haEtVv7Nl6BCcG8sTR9kDh1J8tEyqeUakOZw0cKfZXr5Vaoi3LFv3yeAj5FGL
ahLc/jCdPrpOivSClFS1MQ3pbnhK37ACrId6fOFt6Df4WV9zHzsmbNYMl0BAB1Je7D0PqyrT5LBx
69m6dInRPXBZCsG4Jhj6LO41WdSdlO+BpjfqlIEqSvd4UzuUqDG4S3RnyuBON9K3xVm2rbOz4Ult
StsItzab2O3cIYP5Nm1uoqsD9M+ZCG0ezAxRPFX6PuKWN0+PASc5PDDwHZH7Hvc5v9YM4wXMDQ4C
vQxu/J6KTmX9TMq4jmPDPgUD/uCXAHkaj38RBr82YXnKShxJ5muWxnvZhtmeldFtOnP6TQEjSy9u
nCr7Ys31ZIX6yI4IIquMS2dSPM8+NcaDtxeS/e/KIfsNQtM9BcwhGqyIk1qpu4TqJjqoMUc5fV1j
JOwemgnk/Ey+6MYjK7zmGmCtOq9PTqYzB3QW+W9emN448DXWogRCTsQhWpV28UXQcm0Z4oFb8Jq3
I91YpJVWPpu2dYeltDDy20XVFSyzur+rrdY8sOiHYp2NywsKZb0hSt0TAGLjmLruLfrIGplzxPQK
nmLhnsvqjKhJ7aQXmMpcv8v+cYSMfCpMtmKN0/3wouBpTSZxxJcEGSGIvnuz/rGi5uQVNONRvHbN
zL6hTh2dz+N8WwHmxXKV4XWK+hN1xuTDw/kZA4e6djK+7wz10OQJUbUYNw9bQrnrWy1tVHbMQprF
VhJVZ0GN3h5Gu7lqRQmaRalHNfcoiQ7TlhJcn4ZSfCHFXmoH2JBF3eDais0Pj7j7phs43c3B+565
dxlNfZWJ9yuBxoYZSFr7Ng29tVeaF0fGFypJ2ZFNuE9Fshz7zLqdC3mkyIf28aQBMVQjeQYLPBOj
pWeE8BkpJoIPiZo4YODU9+FdKLP7OfhgVXYXTSl7hvJKYIvibTPDIjXSQdC5Zwp8zqaVvCqBt3j2
UwaOKLyKBodlaQ+vWLJ2TQI9hddj8eoX06NZHLydKw+Jix7LqPRmgNPelfrShYayPAFJeZBL9Lh0
SI8ZQ8utn438no35OZfhGXsi+yIiIpswqx7qzkKMsKFUk5rNtsIrDo70a0BA1ipOp3FLpaF7I8p5
jzv+jIVhU6CgwCP3fkuphutIeee6NkyDOkAdVeQOlxcTIELvDfkMnWCgQHPWTdA1j4h5fhly9850
lk3gSVbDWGCtRvwyCBsQcvDbVWA3C006xkCvDvAmBCSku2YL6Zkb5ZQ+Gakbb8eW0QW9m7ZqiGu0
QxIiO7guJAczvs0bbIWLYXZkCpo7T7QoBix0VRN+S/SXdSjHfcDTooiRhKIWtHXTye+J7tvtMguG
7jp/NDOc20V/+0c5TAO4ldfmblzI4HYEApJyeh4Lc09tzhzC5gvBA6xrj3YxT04dHoDqrUzNzzTg
amXmznNoDhDKG0SjLpWHyA+e2KVepkWeABfgy1cMXaY65OjXq2kMz43bXfA9nhJH3qumu7XD+TKF
4U1Ul/ctvxnn2Q4WIwQBurVpPCyM8qGqEdCXSJ4bs76lgl3XLk/3pVv+gthhry3njodxfah0oeKS
m7tBNyxSeyRpXGyWKVnJ4ZXCEWhRVDI6qEQmy8tNlHMY+JNPaGV00asGeg1jY3kkFo1/0gWd66j3
Xhc/Uj3BPqDHr2A03J0FsvexL737SldGThGN6yLdLnRJwoDdpT2fLl/XTI70TTaAB1ZRog5Oa2xq
z+YU8J4AreP/pV5oWxTFsiOE9pHqIsuJRkusIPkmmWrwmsAr1rMuvqxbeVQpZKORIwvigv+TIu47
tGViUrtGZWFSniVuTOH96MGUYHd8Fl35YIxf3hhfBHfixYLL44Gfk3kHVIeaTq54VM9T3Jlx7Ka6
yTPyuh+G15PrEHeC+pQTz8PzyRWEDCpTOmjJ0uL5lxKizgyTiuxdnGhGCD2XxLlJuGaaNHKyMchx
WOyy+Qv1khugvYILiOQ60vnOMQ80Zx4RL0P5K5h92EA/TZut2rKDEfky1u5+QSALDHtbJ9dioWG0
/6m79KbnRVPqZ4H4XkBQshZyf+AKOfCoTwVQemqjbg/b/L3R/apTk+2Fblz1qF4tdQdrUPOpppR1
oZzVDYm1mVl3b+neVobleB3qLlefUlfccZry6FxRBo42csiaXozfJmm73xOVsDlKc4ozhco9tIiU
tDJV0WwR7QkqEj1wKJwWfRdVSsCZGD+BD3cADwls29EuWmppW+ppcdseZQJgPrGx4ZW0o6i542lO
AClqe3ac6YsSuj51wR+YpyH5DKpwJZW4eYHNuhwIvkSh+u6ozZ1G+nOHziM/Qho6D7x9SsUuXHhz
XQOX5sx5UWCXoy40Dza1vLk2ajOy7Zw4AGRGdW8QB6+REzxVVPqaVVHuF5eW37qm73fOvIcwtn73
SC+YcI1ibVjOA32FXEIG/xk7DUHbEjwBRcLYldCJtT0isvU6UfcNRyhMrW4gXnQXsZPHLJbxwu/C
mEWIagnNVFRcTDYauURXWSf6bpbqGqsyi+MdMSF8vLrkKqjD5Kx08RX+IcysDX+ipxVL6nosegd2
5OjBr4f+zVT0tLlrZtNCq1Y/5K+drtmy7Hk/zPhdVUJsFJwy3boaVhVbL9ocsC5VjvdcN/34dDHU
ls9aMvjqQlTGLkmuA19EHngUwsZsibPQ24L/Z2Bqjksw6XVh/FYKjCZhX7GzAT+7KpPuHgn/tzdX
wwoDlI+11jkXIxUdjvNsjwVnNHfO8o9Clu7bDOhS6Vxq5gey/NL0/WOpxtdlao5GEL7in0G0A3ON
OUDscyf9pg3vuozxeHLpzTjbTv2dpu7ekeGbUISsI5vR12e5xcLvPR/rI9ErRgtuvOvUUMaa0+1b
jh0UT3cgdR9UuwahgKaTRBtHEF9yDG85fmbwkdHVq9WnUE69isHRswgD+3iHLxvvKwylQsBYQA6L
nZJyIK96KRKGLQaHHXPoTZnUO7pd3V0AOG+Tuzi8uti0j76HG2XojRuXUwMm6n0rOSP5Cb1UDxRG
7vIJDH3UUrvn9h/QvDYJb+zcF4cZnpAwictId233gORT0OP5mK0xh29E6m8ZYD5lkJKTkjB4eP64
bPSK4ojHBi6v90TB+83AlFv3/oM1qn07d/uRVYHr5h9YKp5x/e+NSm7MInju+vaACs8Cj974AO8Z
Pv6jXCT4myTfhyL5MOup51NpfLoIUCsBXH4VeIrNKi4TLeSHq9zSIYBu5A4+mmAxp+4tqAfKDqAU
wgew1L2ZOIjiKf0sigSkStNt5qNhxu3Bd8a3rm037GB3sm+vzsKzp+nwH4Pyr1rrwSL6OOC83uBu
OjpW/RnM3iMrvqsDtrSzolMjyc2auGRmvur2sDeKeFcPgDfiGmo+gOCk2rfYA0kDPY54CzLLfta5
yCIL37qGB+ScDZfGk69GEr+j9j0CYtvh9gFfulCEWhbvjufjC3NpQ+4BdNoRnyqZmvfYLjBYzCco
DPcNO7qN5bufthdGR3eiAqcMigTMlQwpYfbQdpwXx3cgBFD9moQ9aYLoHJQu0GgemHk/Uz475WdA
hzkePCBoahrPQcKqrGZ6YcHEIr/Bo8678er0gACGQNbXhO/CuteyOXjrz0ot217ngBYpzviCIswQ
3utC0qUyypskQgS1+vQnScrwMjpmu+7CaeNHC+8YXhrl9Ztmyr9jRoVdBtt+yKIHBEK6YUxrvVTW
keT+U4V5d42K00F5MHdtxQrNM6HFVFlOTS0wqlXspa8pBnIFCWPF6nDr54C3DM4uwFH49ybnIOF5
VmWzhvr1RLa2P8VOBZnBTZ1kZ5gyPlPJvaeZjQ/kpJsrg3EtLJavoTO/+xnv3bBA2xxqf1/72FOT
CS3dzmlqjf2RA0e3A3HZWg0q/1gCv9guAopn0XAwgCKwACo1zT5KbPSkojzOvRNvkVADnppMSnY4
3YwoLRvTd0IOT98ldoz9wCPUEHnuIRhYWvYuVF2qOsARCPkr65Ft4AmdO+2KjGP4t7SOjUkr72eM
gOuESwIqzlp03hrrxGdemg8LERYvaO6yJT714sQA+SkYW11+S4bkfm84ZUz4bbkm5fKQWtbXhCVw
X5L+ETwp87TP9ubA2SBy6322SXNPE/jSGBaH3RHXJcU0r0ztIymc+Ryq/ALn5X4kz+6SKg+n6LDU
w2dGoGHrpMmjani5UkLCdhadZ7c8gd+8sxRjk4LuyXHaHJpBxWuLDcZqGuYmWZPciBGiWU3mU33h
u8301YbBQUTWL8tU9RMckRQngv8RkPm8eHBoFk2lmAbCrImVnavZrG+wdqyLMGSpHd9GPhO4MrdJ
4pWHmAxBtpQHSxrbYaCAucp2tq+FweLGwNzcDtG5dK2jZXEDXvodP/sjyZL14PEpqLoblzQEQefi
Jmpztq+UGEMdHuvuSP/wLjHl0fflN18hHDnVzRAZ6hCPmDJTKqMP4EkBU5eM+SSx4vyj21EnEm/+
S5aJ/73WhNLjZfvP1oRPn0355zXh3/7IX9eE8i+BxZJeCJPRVOBhZ0331zWh+RdSfCY1A74rpR/Y
ugXgH2tCqffb4KssmgUc+89dA6QWcJ84JvkFy/mXYgC++/9vCSWjiYX5iecB9nPx5y0hzdt0aJQu
xe8y2kIPeh0Nf+1AJ2UpAQTbUeyewScG7T4u8R8bc/MUReAaAOsSPZqKfayv+nmRPeAbZ5dCQ9i6
8rhGSJeLXKJohVmab6ORF8fpcTqFNEsilL76BccmmAkfE4G3swsHcWww8gdKz2+dIXx2A1BYoy+S
K99ka9MF40toThezY/QntPjppWmxCYYeDjvdGkezhwbfOvmHkJgdyBdxjjM6TwPq0TBQw9UvDUvN
8QdfbcjTPnxdXNrJhC2u4zzxe40OdoZu7jfCVsErTD4O7cH+UUX2aXAiqmpE0ejo/fF86w140y3l
XRnHp7ptVHkMXP9H+3xMfzqZciBw1HXHzlI7dpPiAzl+A7I04mpVHkxJZmtJWsg8E+OF8I7lmN4n
GRcwowNWPVQkH7vsZiBPt/Laak+Hy7hKLR7rgF93KD5Qdj0iw5nH974S9YVbn7W38m7g/eMpP+OL
rUVlnNO8uaXm8KvJPcx3dYlrnmFNqvSxHLvHphQgTCKqgXKvefZq72mAv9qzVEkqFw5G+CEX1W/y
QftpJpQcwxZMjOySoQJHtxB74Fx0KgSPgHE4yW1uGpkNn6RAIVq8+FPVBRSUqDev4Rwderf07hzI
aUNI3fPU17coU4+YcjpgHlNJ4Z9zKcmq4OeBGOHpgG+gyx8KM842oZVY2AvKq1E0KHIlsWxTFp9W
lLtn4BL3tY293HwKHX6JpraIvma0t1UUg8Lx+Mim+stt+ni/0GG1J7JNvtZVI/YNAqMqy/n0jD4W
79lqNkXbPfGsf4kHc2HRMw4skBWVhv2P5eDmMOgGPWRR/c2j3ljbLkOj0USXmK0OPsYOAztW0152
gBBt62UqRqAeltw4CR2XMYSxpM6YFYmUsubgXMuxNSlSN6Su+TCNxcRvAbl7ZdksiVre5TvTnG4H
TEHord01M/Bv0jK9ayJxY5G3W1ctDIRssB+wLT5GPv8o4qvHzK/M+9brIVviF0oi65jVbFEgPIcs
21I2c0s5Hp0ZhH5XZMCb8bvKlnq9qO4frIVLqevQgS27rxisBX7Vas2Fy4VcAb5DKfPXzHzvaRAp
MyAzhNFuvdl5VJN1zufCWHej2syte1P0PlSNARZ7mfP6wMZYSXuKuHFgxS3lpg+9+FKohNOI8S9r
YsT9ppKnNpA3dMd+YCp4DVr/pbDEEyXkMDzcR35PMA3Ce3XY7SJ8D6y1yvprmhHAqVRFvk92vRS3
lmt/gpw5+Q0d1PXEbqq+Mdz8rqSIx4IDTja4E1vc0+Y2LpvfyYQlsPUkX4bO2thGcTM3QH0yHoyq
NcQ6Wsw9ZKgPs8AB61lvaTwV625Rx37A4s4a38bM7WzbfP72c+dmqa17NdpnIxH7oOUmiunjBoY3
BqTxJadci/f7Q1CIQi8VBPuscnZhz+vq02Pn4PHgY7RWZrJ1q+lh8p0Kl4UGAvfz2XTd71ZEG1/I
5tSl1oHepqNPR9R+wU2y6vryQ8zitmvG+QQE4db1s93oZx8R+z+A1FupsOVXDHymPe1mt8i21txC
WFoM6iKzR7KdBHhV8RsNBv6a8SiYRuo2JCkg/XeV8SGpSsT5LAhoBidt6bXiOx+N3ykfrJWyug3X
2I3+9CyLc5vzUKMpm0nF+k3Z3nEqQCyXMQ/gedgaKiO4w3Pr0HF0boslfUAi8rAsNucIlzrLPfGu
KmZD0U/71BR7tx6BzOJHm+vpvk6NSzb6Z7I3l4iecG5EpD3LhaRCR4x25RmC7IYrWJxN9rYf5GfE
PhSDv1phj18NmfdULz0IFSP+1QTegOBA92Db+jZEO6IIXlN+OCXR6UU5h2wZt33Hs6oosXzVfNgH
+NRCWaGma7GTwdO5akdx28PUgej3HiahOABzASucq5chIRlXKAfwwjI+/VF5oUjEStz2KydtX6vZ
uOO6RVdAFINup45tyqNDDThuky49ZAt/l2ZYHDpYynylnydssusxH14MdhrrzBmA5rIZXsswu8RR
tKN77VFF5Tmd0iOWfEpZjKeuxTbKXsljw+Y9xE38vvQhCT4KhKvykxTfKxU/AXttJ7jNLZwTeEbM
1ag8pCy3PHhcVGkiCoi5dq1zGOKR92WITgE+kM1St+kGcy+6g67e0y7pNS4CvVfBTydLh/C6rvGs
aNJF1P5NaOTRcMg5+P5v5qCZPZyguWzxyEk7ajXa4SHpyYiB9rB3qeBULuuaVBiy2RzykCuQ9kAp
0gwn7BAzRcABop9JYBxfoGNsQPaDxckIu9hUSGOJfiwn8SGzmSVHwkYrk+bT6Er2kyO27dT9gX/L
7TaGbRe1H1HLueP2HqtbluQ8wIHF1fOd7ScsQgxS+YveHOTOBUDUawCah1+sYpFkyddgEPPON+Ln
TvDJdOuvJh6NLVugTyVM8htqI1RWbysacFZhJ3/LkK+lg6CRdS2tYtyeaqe4jCOtJiPQc0AUpwVE
FNbj8ldSiy+j4P+fEVRW8egFp7Zl9cmj3eZVZWFZtiPQmCXbgBH9jFu1xxlx4zsT4wyXxdB8yyWe
7zYc6PSBu0NJGtHzLrqBq3ltVbP1FupSCHJQWcO3JLFn8pT+COmEJVfaDUc1i2cX+2hYwjdtJl5I
v+KymjLiFJjQoC5esF6KJ8JD1c42udnFqRiIknzgbNpVXP+bpr4TeLTGfqKqO3VPHXKlZj3XxEl0
neWhxXqrq3NLWAvpVZ5EHb4RkwW+P0TRIS3lVcTTBNkdn6s7FXddbT01gp4A2HBrJJ+72I9OidU+
4NjeEO2Odjl1s6bvHkPFl4uboLUmOLZQIAlJqTFJgmEx43TmglS2A55RwEsEBOhR4lUuNJPJ6qEz
0ftT3xB51E+PUmPX80OvaU4ltc0UNX+lYJ7CyaMgyVgjnAkETpxNEE62vRwvyoUR5RjVITXZgjOd
PZkGPErNkxrSaZNpwpRacmx5IXfSUfOngOSz+oZIVbHR2fXZcgdqDlhEdpNoehW+qnM32jtfc60K
AFcuoKs6S59qwFezJmAF+NZ7U7yx44LTpSlZUq+rGQKvhpmAheCbZkqYWg5wLRtQ2mYa++8B7BaD
o0mtMiSuQjO5ZAR52VjgdEW47PeTZncFVf+daJqXXMaj/QffS5O+itChUhHKj6rkTiyts3WTGP82
3ViFx6giK5WvM8O4pEDEmE7gXfoItJovtoTEl0bNHGOhcHE1hczDEKY0l0xpQlkOqsykTwq1ZC2k
cerUeDTS7laCNoNcsE5BnVlFio+I1zppHi1QaM7YP82g0dww3zkpdQeamSaAp4Waoub0BTeabNkq
TVjjecrnQ1PXYlpCMOvnWytvj44msxXV/Ls1k7cuYIDP2zujW7Qr8HXUTDeCmFDeg+K5AveWR8zH
4N+o/kZkpTpe5/bAw6Vg4johabUipQg+TqJT1ODk3LmDuAn+LNekOZQLgLjBY+6M38Y0X3s3esFb
ekjq8DJrVl3i0iHCap/vSPs71Tw7X5PtWMXzt8+QZzX1jqKRYZsDwmPFsJo79RaGwtN6yqPp28+B
Zuc1OVQrTdObZ+D9FD+EbFk8rJ7iMgyM15VNlggM/x1VJCekcJTmRsI9BNlX1AlIsIzS+alYXoNu
uMIIfJjNlqwcwL8Qi/1GgQAsBrkhGbhPh8d4ZDzSmEDscr+sfOn3AffbLXTbdTEZAEbq8UTtHkJq
ishN38a34bL1KAeU6nIA88vQdxe7/m0cMCxjt2y2kw3L2W2dfZxsayN/bxdQ5HOmQezzzjEE3rbe
hV7jAcTygZubhdzSWVyekzk9DyNMJ2WH1wKP19kT44PMl+f/2YY4JL0klqX/BCL+f/9P80nByJ83
In/7Y383TsFBtjT+AIM48IOA9cpfNyKSjcgf/4khFvET+8A/NiLgwz3pE+4mQWW7vgev4O9gBPxW
prQsvFhsJP9gJvwLxqk/tjv/wTfl8ld4OKZMQAyORjD8c5KfCZgOmpgUU6sM+z2wjeSVvPyPctU+
2QFItgKwc0FBbwTXnkBUG3pRS8TyeAjeZhUS2hZB5Nx3Idt80zYPSTSvQ5/6Q1IR1L8Mr0Kl3k4p
Y2WZxl3jfnK8bo2QHpwqf3H7tD4MTvbhWs7B67kZLfR+xcG2jtp1X4KzmUJnU6j2nPjxoRbjncHA
YCMgEEBhq4kEYebvVm5tCJqf9IWoR/l1nfLg1vLisaLF1EXfWbqba+pv2vYgERNKK7oS2qE4odoE
MEWEGE++V8D+HW5C1XBnh3zbiW8b6yKcgi2B/51D7LAmJkci4juKgmzNuMrxBIYvZGMtXPgRQOBY
oJcbwxMkHQDyHEYi26lstzyDuF7SEs6NpOAyQjKZqx/sicCl3MLYlH6yEa09UJ/meQ3wchFUezMF
8utlzDr+ug76ozP1rK2cX63bbq1IfVRexnlkjWJtJMN9mU2/JakgiwoQX0XbSZCTT/wd3bpAif0T
ss8u94sd4It9FAsCauN9bJvYSopDwB2zFJyPLS+2jcAPqxX0XnoaluBBuP02rbJL7vLPHJbnsioO
BpcfgnCrnIegyQtLiuwH2R05lgC7Holbz3rHTaLh0tNtUdfkhwl7rMywPKmRbqQi8qZ7D02v8Lq9
iWPsLjHM8qERbsJzEIFdl31Pwx1bhPSHeOVRNRPyk0XZSmM9Ti3YxjB4DOPlZPFhZQ3QF+RLFJYX
64N3aFU1yVmC1aHZz9YMHL/BnBSMT6FpbMIJ+E1iYLGadr1FUUc43i6i+ygpW0tT/2TFycYUxKhM
SucbTGpVsmw9O8UlUxAjxQzUJVEOgy9jz+wY2yW1GcnFRZMRL1lpfIR6b96kVv20sEo39U7d0Nt1
OkAI+eJOcNnYH4M/xh6csmTLRtibtV7R6129rbf2UR3dAaaAJcCW3FJ0r7Pfd1n00yWRbQ1v+qS3
+ZAY1mvly42LNNBH5SXTWoFENIi1egDDgM+AVhR6rS2opnrLpHiXWnUotP6wcNmsGFtnrUxkSBQp
UkUZmdfIRbuYEDHo6QSiVbe3M/KGBVvdOefoHXxKN6PhbCwAjwVaCMUJn2JmtEIjUUn+umjRZNLy
SZhcCTBQC6SFFRqaznmP1OLJXP4yUF+kdJBhtCBT9c4B5Z1SZrSa0My8A3YB9kpayLGdhTY7yJCh
FnmUvcTbEt2nkp4gqpg2e1eLQqWWh4QWigaitNsR7cjQIlJJjXfnq2FrBxTZp1pq6mrtCkJ9GrUM
lfl89KUa300tUS2GDXBXy1Z9KlaTEvtIImh5WtoC+o/KFRh1fyIU+GQT+bVQwgoG+bCSP5GDRJY1
NE65qGaNls8sBo8EPQ2CNYOwltiGEqdcp2W3MFh2rhbiULLI8KPNCTQ6iVbHzMVwiHonPLxmWs4z
3OS71vqen827AMWvjvD2aAkQz0EAgjn9UQkvDlWJN7g5T/RVvDpaQByS5dyPNn4tYuA+GiOfzumS
atlx1AKkraVIJ+hfFdokGXPiblqujN1hJE49njGgYDfVoma6VPkZ//dNhOOm7hYX0hZa04CnA0W0
45WHIilf/MndonoSiPIos+ehhdlJS6qcdp9WtUwbN/PuZ3bMFCpuQJHeU0eRrgctzIZaos0j7wak
BzIh4q2Ligukfhcly+MiwjdWVq+uO156LfuGpvdGjJ89t/dsIwjiV3kUXnY/8oifIM9l6MeBAh+d
RrsQXTlHX3bZMhlTtoO+f+L0XdfOwL4WPbpuP5fePY7uu50f/Gxfo1wvZJ5DLWXbaNq9VNcZjTse
oOuieeMd5vamxX2qpajPAMQl74i1miSvG3VfTjzzQy2iL1kD83iodtg8nXWhpfZM50rF3EEONbjY
tQSfVp4W53NU+sky+zUT3YfOte5xLGkl/+hg0Bu0xN+ymezR/Dk7nqOa777r7UM8AbNKPxhIL3xb
9zaeAVO5D0sXg9Ajup46T8ifu4yWAYHXoLLtVYD3QOJsVXgR2sjbFngT0rjlCMKtMObshoTlgTLA
WlAQ5CCL3bS3/USnWQzCEGrr/DuY+Tlt0SGFE6eSY89839CCFxOZ3oBDJOlQE/apUnLWdmnO0Aey
TTmbJ2/gkto7yWEOWpxbQb4zDPcq7Cm+olTSTWkhOIumeKm78lZYzrOh99lwMWFh2pgW0iiYELS9
6G6e4+KaisZ57RVsQKF9eWm7EIOMqWQ0sDiv2sZ9z8X/Y+88litH1qv7RFAAyIQb6nhHHnoWOUHQ
FRLe2zfSc+jFtLJ1+0a3fumP0FyTnnRVkTwEMj+z99rovkIdxteo65Tyaw1jaAwejR/pYtcUAaw/
lKhtW3GkO7mt7exsCt5RdKWblle3mJpdzZCOS/p58dVd0DEyKjxaKAvj3yb05W0+COj3RdYTwxA6
6wCdlJ02p6Tmc1ZkQUV1vHUqhwlbpyPVPe/FY1ZM479fVNYcAvwku3BxA7Tr3Pikh7x2aBRs5Kao
ANofZZmfftidM2HBF7RvIxYrm6GqaP5s5Kv4mo9FE72mBJmcCAj5jlQ3rKx2WLY2A/6MQb9s52Zj
6tm/i2jzCMGHvDq9GbBTHt+hbON9DYR4zzr4K7KD91CUoBKGCIoGSwZDbxuqenmq5Z0lx/uEPeDZ
SdOPWO8nGiS6SIwLNEPEpaABSzah3mcwo2/x4tErl3rbMdUELun9B516t55ZiaAgvtIrIXDXyxK9
NTFYnwxoE24avVExKuPdkRlPScbfnxkgIQRFix2iccL7DhTeZD1jdZLfZMCSYdK7G8y97doGsQ6S
OnwnCvGxY9HTs/AppuBJLdXzojdBmPpJ3GqaRztXj6lkkx3rvVHNAmlhkQSX+1rqzRL4/kuud02o
E4dtqfdPoJYumd5IcSjX295h4jTpfVVR5cdUb7AMs9rDr2DTw3KLO5vDgHVXovdeJQuwgUVYUnZa
0dxuTL0jy1iWtQKVUsD6TETL8j7N1S5AwGXrDZvNqi2D7eCzeqtZwYUT2mK9k2NMf8V88ctg1LZ1
iRqnoUTSYirSjo1kPxvm94SrbmP6HcIkyEodH3QcQF6S44wYcJSIWJf7oXGv7uJ4NxCubvrQf2dk
v0ELtbPQllve9Not8SFmjAXtATaw0yH5zp8zlLUcgExWAnuHNHjh17isnFl8mGqhuLb6M9GMTJkq
Ubx2EfT2WGTNJqvluSY9jZEsbIvwAQI4xSTafmHFb9VE1s6MNbFtZHJkf8YgbvA2mUlmz2iG6doP
lkcEKJvUN6zdEszHoMy+XGYuQMaYZIp4B+OXTwCMCb7vScIasUb3q1YV1Jiwews7wVXlstHymuVm
QbHfRxmxqTZhcv0CSrV+xYoQrsfYv/IpEEcemFsE2dyFy5Egjgsy8PrVm/DYLuFcE/VF7T8ubFXT
xIeyw95nmeMXs0c2arvyy5DOdBktEo6agAtjbqYvUfTVOvebm7SxIGzh18YECwmIG2qU2X0dQhN1
jLq/XbC+b4yK1NKoxJ/pe3vwSE+V6124vCnjFuag4xDesBvEWwXYMu/kbjKXQ2zLx76CTGEy5o8U
o49ATQRCOCSV8l4Pe9duP0JLnRYyjPjmAfZ39llNtF/uvKNcfSA/gUDVarn0guCWwSNBtuIpypwn
o5rEJopSuikzv6t8cCEokpaN8OrqKqU5XKLBuOEbXIeROBPie2IReCrr8cWqy3unre4INf4KF0Rj
SKxoGJgLumZySCRwL4/xNw8REnio2PYUPdlm/G35+VcYpq9ObnZHq04j5OPEzUIFn45GW/WPXZX/
8CvaCYdLQ7jnPrFojgp1N+YxI3FNFDE6DCBjZX6XGXuQb0UNg247HPBkA9m1165pMR/KJN7DHi16
CzTEnIyPyowegmRUz0udo7ed5OkvA4P/Bven++u/+JaEpOcmKFv33uAO8S79vf8uWyP0GsRC3PLt
bTHb+JOYP//fcMYJzEBbzf7n4cy/9t8/fx/M/OOv/OdghjmKNqshVZEmFFIfack/pSrgIiFkBkAp
JajwAD3Kn1KVP2xrJqIxz3FIkQBL+c/BDLluzNbYBKKJAHMprf+No40F5t8fDNt0oUBaFvxLplDS
chkB/XUwoxtmL9T57dVSkiQGLolhNvP7klSSY1EotK3lNuZEZFtURzclfoiNtHIIrYlxSGBbAlUs
b80AQQFA63Ql8ybfmB4c2MYNftvEpVEMlILkhuqkFk5SRP7bMXE8Xozs2NsYvLM5/h1787RRTWqB
JFJyNS75JWMvCnqF9xuU4MmIDey/BHoa3XRuI5S5QzlZOMPyfKMUKgIrKl7Y/pCGBV99pWzv2wrn
5I+MnJ1jObejad3ZdgY8S9g0G80y5MeukfE6K0lFqoehZpqqHSeUv5SocA2ZoTA39RbyemzvRrrd
g8GQgXgI3hz8F9OO3f8RmVL9Rihbfp+Q+H2oAMBjngu0N8itj4058aMbDmjh+A/vEJEHeDfCNdSd
x1wgDBiAKA3CrFF12+FdmdTlJ3wUhqyz0d/GMDdGd6B/HtCcu0rdpY5xAitT7aidXznWSSkIcwhs
6YsTG+YePvW8G0NA7yNcwlXTqoE7vSu+hVEXv4yg4NPMquocW8taZeoa22X2qgIj+Y7z5HtkhZKO
AqkScdWNb73C2izesji11k1o4UEzqh0IFqQr7gycjzEC82ij/MJ7JQ58n6dpWg4F8aFW3YDlVxbR
tanhjgoiwKzAQ83zXjuhltC4y6z2kWcBrXjnSzbE3cF3JHXnAvdcZsk5yNh4V9LboknNbb19dk5T
jNbT0YfjIKlN9HFZc25anJ/sG1eLPlAXfbS6ROHg26BYNPTBaxke1pnbSp/IE0ezV7OB9vVpPelz
266M66BPcuTHZAWkLxFH/DQlP0Bz+seIFE5cHdSvf1wIrr4bbFBcNpdFHxpfFpdHzCUydwOWF64V
EQ/kTBkw9PWNU3hVjI2sZbwovrqmubO5nEZzfkm4rJBLnwwur2ogS5rLLMqb4bJkUXWFMLtsan3n
CS4/pW/BhKEUOzduxpgrMuCqDG1/43N1uiV8c0PCPzSIMOFyDZQkAo7b1rDKq8H1G6PilPo+LvXN
PDUmWxt9WzPHIPej454e7UcSl6G5OruZCx6kGJefDQ5D3/0gwUm2ohxIdVkwu8DOqROYr5yNUQmg
D1F/W094N1gg3EurpRGj0EAM9maOeoBHCWLrWmSiKGEjHGEmsahTsnG6hKn9tegapqiil9JEWJ82
uPTIPIDzR8kj0NwjFaIKAu5Yv1q05S4FEgqqM0AMChk7v5ZReJ2hdawVRVUCaqfSVVbe50fi668i
tW5YdeBb0hVZPzRvs4uAzXHF16irNkn5RqwHYqf6pEX9c8m9Pw/GQZnx10zhl+kKkAkMbtXpcdK1
oeMRehz0RJ9V1dbrHH2QJEdbl5NYZNaS+tKhDKp1wWnF6tGkAm2oRHEBnRNdmva6SE10udp0LI1D
KlhLl7IuNS1IDtTFBD1zcO+KJof15Ywr30EQ75fPeDM3ieDxTqiSVciWiqoZ4Mfvual2FdU0CIF3
SXUt+1jiQWS3lybmbeP5h9HMPobekhiQODeAsB3qjmLV0iW7rt0XinhTV/OOZf1GIMhrWQT+a6kF
fH5vMavToj7uuRtTy/yy3n+ttPCP3vx3h5ICPc5Alcw8M9AywdmjF7dQDqZV8j4t6M2dwSyOvpYX
FjHXSI7isGpZPBpoEHu0iIwfYSZoeWIc6CQLFIucPVdXSxgdLWYsUTXSE+E+A462YhHyYv0hfdQi
yKi1L4NffivUkbavSTNVQGoOcUXk30JfybWaMho10jHfcyPxZYk/wITYPGWhz3GFGjNN6MGb6hii
0rRCMnWB962btn+NgLuwYnv22Wrho7LODXuuUS+8EjZfETFp50UvwwRbsallrh+yJ+OrxZuEzVkT
4dbr2KWxVn7rMEHjI2LwnnxleulmKRrNmD1cxz6uIccbiRwrushjWVcykAPflCPxYpGnPEI19WrP
I0ot1Ms+WtZ+3xSUrjo5rLcGgsIk/hK7YkHM1vugcQ2k/yzqWOn0sZgYslnnkRkEkznSfhFd9Grq
xDKnJ61MZ5glhrmJhaIW0PlmNUFnojDJUwVsLEzgjDoLTbjuBTfp1UKnurKIS6uJy451fhr0wttS
2DgIdLZanpu3KPTywjv0YmZLSHKJoHMgki0eugeeLugqOq2NBp6EJjvmP4Ist8RAYe/qfLdydN4S
yGIC/3kU9CDsiYLrw/y2XLz3xkgfJhk+pGpKuc7IN5gX3kcn+YI2ihva4JirdOIccwMAw+FLQxgd
hypAeJ1Pl3cjSXVE1gmZfrD9WTbZxFNsy+Rd+MUtA7ynfBoZDRJ81za42MfixtKJeCzamnVMSJ5Q
aBU9YvO4FK+JztFLJus9HYkkIzbbBVaPc4jZGLIvjwRThyi+FuXCmvh6bOGhFq0tgLqq11Tn93G4
YivymCFEAagwwu+wy2TVIdPJf0JnAJaVt0PbRfFFPGBZp8TGdcQ7TBXZgTQqoCEdbUbI7Vt/JO4x
xieWkU0WtvbBcpwfM81/el/BD+CwXHlOE23ojUGVMILKXIgagDGxV7qvrSOPpdF/JhXwpCottqok
+qghnLTxy1usDfd2nHOcp6hVvJEXHgn0SxSn53YJbqt4PphMWMpRO+PoyCqgAHyv5cWJ87OPxkOj
Owk+9DfA/p7NKSDXsZutzVIM73J0LqFsNnFnDBvwMOcxQkQW4hwZEtHfhILZpJv+gbALCsYwyfvs
tCSuBOneaWXNY8wfiGv7FAT5W2/iMwiqh6o07xubOmAa4q3Vg2GCRKYdEiz6s2UEhpud0nr+DQ0S
NR0m49R79zv7MAzqru4ZmJLsI9nLTR+80vj/KxYItVPFTHWmcFMGzHD1aeqinexku4/7inE6CVgj
l+Tgmnz+40uJ+SBw6q3bClxNi2C1VRb5KoiJIgAvq8u4FtkaolFIVNdUEtRozwrwbqU4kuK33FOn
SY6XxSqGrU8jzvvRfSCK+GWzvmWCGnBpkHLIQhXHr7ENRXhFlvexZKP3aLSQlXvUWC5lUg4gsh0X
YkBAz4fx1WmsB0Kx1vUA4mXk9SXCr1iS57QsNY2t33no1oEqrxuUXj2xxm1rPuCcJE52IgNrtsB4
Qgv0Tf3jQFzwxxwWEgGOFePdYrABBANYnCOIF12bnkKD0eAkiJgNIBhhCBpuoYvfInPO0SX3mGrK
p9Go78Q40S24TKKwUkGvXTrv1PRed4hstsFM58wV5QKYJpqXLflTmDIWicgvQNFebGzffBmN+DYj
Sxafx4nE6d8uebCbfo7dVWc1v1y/fmhL5IzlSA7YCNTuMlYJk+o4+3G86ZywICOv2a+vlc0RgoWF
3NXUnrc0IVtbkVepDPWTNuNZ9XrVJYbj7MqdgagsNdS9GHK0fIvzmrjBA9yKlqRntMXC5RcbNG3O
LMdlXbgMOLgEAYX2OWn9S1RTxUQJLcec2MjvlP8SlMXZdsJPu2pBqME9YsIfVOjK5S63qkdVBA7L
PNJ9Qr4gtDLGQp5IdqRlRPvANvSv5LENlxMe6m5fBMmHkcIziJ0asbwKOdBjVzEecwOc0eYPetdl
3bVE0adpfYwEO/jUW17+b1CAikNoR8n/PCj4Iwq+Ne7m5t//rfj3f/tp/z41+Mff/8+pgUmTT5tP
6Lvu8l2Thv/PscEfURfIOHTWBakIkpHC3wYHLg4Wz7cd/it8G7HHn4oOBgeetstYyLw8zxP/KxQO
Xv2/DQ7+mXXh2Hxz0mKF+vfBQZ4g8+F1QM1oktVmTP2wGpX1qwnyh4k9IkiQkPKPWIdDIBd2RASk
TU6BBrFI7qd5FugwMWVG9CTziCPAHfOPHMIoWVztujSjF9Nczg5AvV29NJJBN2Ati2TmKZDjpk+9
594hkqFtIIwqvFqM3MWdP2i/6cKyztQZMRP3r61TYzD+gKMgSAblHxJRomUyfRCiqfpsmzleTc7I
BRuUrJp1Jg1OIUTwxNREc13vhE6umdJ5SwV2xgB5tOgjuPCSz4YhR1ta3FPE33jupG5rnYgzRjVW
lYpu0NZ5OSTTlRuawBabDmk6skV6qfN12H8ca294Ty2Sd9hxnblaPpKpuQEa9dHO2CdHndYDdG9e
2ezqROFFp5BIn9RsHisifgrWH3sL0jtq68S6NMh6KZlROoZ5+YaC8kggJ7iZWZlYc4j9K71ZHWIv
uo8IF7Ja/h6xNoMmCHWHQmcQwQ7fuUTI4o+6GSoP+ahk2U5skUl80aQZCqxl/ZwTAVVMlhmfJllH
pttepA4/EpFlrVCgIVLW0UhtT0hSzrbXSNQTtK4drqyLr4rPvPbOCZIQQ8csFZUNG6EkErlveuh+
cU0QHEIhoi26zagSG1Xx4rMUFvexOX6yQ3+oZeKvUp/ftEvSkx+yhavIfmoS465rgnPbAF+ODOr2
QOdEFQRGdV5xBBDFuj072EJy8k+fEzJrNsFkTaVx/zDr9CkXvqS05BkACNf7HJBQBXiBNpKKjvCq
RqdY0T7bqymB0lGWzWE2yboSCDcrwq9gEF/5kHYloVhCp2OBeWg14GKmV08BZRKi1frTvPN0rlZA
wFZCW71WOnNLMjpGNAnveR5YpWW8blsjsOO11yNvj2JSudRQoFOM9mam/8CUNuuR9IZVqRO/wIN+
V4RyyC6wGDBTmLJmbc6qNo5BDemXiVO1XtASrNVYPZqEIKxRYX03Xv0wNs6HIHis98KL3TpvRkMi
2aS6N4vNM8hE88dJ888g8vfwg2CtE2dWjxOEyD5hMU/D39ugdE1ITgCg9rR8W9Izj9JKAgbu7Eys
mU475M6jhjv1y/RSOSkCFIdhFBf+LnaQHjpeisc4MfJNMrh4zRDGetX8aEH434yeS8SdAWEonp/n
ILjNupqFSpHcGB1aUIc03qGeEACI44Sk3E7a7dAXj7CTzy2ZKQ0yXcJeKa2UFX9TJG2BaYWcMROo
yaA+MObYG0lyCXpuPNuI7wWxYiqq/aNA+/gMb+xlqT2YTLZ3DM0PZTpMH+KLUrAXmNIzRBJbR5BF
WKI/Tx1zM5ikTvs9jOjKYHzaTfslST5zp74xa4/mlveWqK295fX2RmXzbW6WcjVF1jexiHh42vmt
tXg84oHgcyT2YL3U7w6Df2gRGIhmhXjPfQIqAMJF29xTqO58s0LF4Q9vTe3uPAzaQ1SF24W1w2ay
omNoOJdsykzEu0G4AUvDDrBYXmIYlKhaSGXv1baGFgU1wNiC7bmTRCi0nABAzu69fgJAk0CrxXo4
dDuVOAdnjq92ZT8WuFeq+wTgqUcMO+pFJDa8OAq+R0mcgwAE0vJcNPV0cet875c5e6qctgizEV61
uT6SikmCTP5pTt3OT8SN7dfTh/A99Nz1j4jmTTVPtHQI2ccISXfe00bkxasd+sCxzH4+zAi5FXqn
LR/Itiqod4gK3PS9As/iW8e544lMp4st+9911LOwYwTj+UO4jqBuypKRUK0G9Gh0jRvTmYjXLTZN
mfw0VkxZyNFyZ3aLd/KotgGEgxlEDUzVWj8AMrn16vQrqdpbc+I3bsurEM0FBPnZ4X4LW5wFC1Pm
yW5wlWfrKLeujYDpoYotPzqTJN0wa7/7GB4V3j1gmYC7A+YsvDCmYKc9mSSkFLG6YLBj8+3R3Zo8
uzt7NuZ9jHFNDM4pxwrHD84VWL2MTfaGDPAedONOAlJD980QBXjXbnB1D+UR7JFtS8K1ViIVaJR6
snGW6W2IrJ00PERGhn2rPOKTQ4p+/GeHLDMPBAkppFHTMRuREo7SvTPLMWeaQVQSBFrILgqtTLbv
svFSFYQj5CnqgOiWhBPq3wZTUN4Z1smuKe+zTDJ14BT2NNEzr/O3AuPq0LqPLlI/y+mKdecykYKN
xX6Zzf9eCvAZDZQGhu5PoewPqeFVADZrc6MMZmoMINbKbC8BQDfkisOvOfF+SrAaxCJmG6fkU0mL
D6EGcPbxuM1qHj3VMuOb5xNx51wL6khhvOZAYnJlYP2Tj3LQVQYVTA/4MmqWL8uJM3yEy2sd5pfA
Yfa22P2pqeSpMGp/gy/nANqSJPmCRTxad94+6OZ0g2ykByKX+wpST5uIde32e8DLr0vTvQyYfjIx
vLRZ/wb4j1Dx2jmi1t0uzEl7vz5jRWm3ufKYWCLU6eSvlNyOyQ8fJdNAtxcQcezyO28F45qBK0R0
HQUSxNXEb5vNvGQtAPFRrCEcnciF5D40C3PfR9ZTW6UPRWYGO8yV0T6mI0dCVGxUIl9RM/Y7F3iX
6ZBzkgv8/34GSwnd5JoAw2tgROGuKoiBEmHVnBjjwi5RD4yiaL+i7GPyWPYTx74z57x8CALFsZeR
cEgyqmkWuzlAcmlhr8kT/GuKg4v9KuzkGSdVHXhb5GCMVUNUNzZ8lCjvf/sBRN4CsEvcPy9t/C5N
9+CmE3BQwM95BiE+BkstTwkCW6sKSMzpiN2uUcQYEm/w4uphyTIilEJqkzg39jR8Bp7R49cinrEp
1X6wDeQ17Yw20haHFogOYh3KkHiu916xoLhy7NeMTmg1GgS2dVP2K8/6dmt083M0Lg9hbZ4rA6Vf
0BGPw16dM89kxjM7E5/gCBvAKVh7QwjYJJmxduJ256Vq7zKvQgRl7hJZPRBvH28im8llRYDXRYTh
r2VhpuP08Rcksx++/MWYVbWF1wpo2wXs6qbmlXyonYWMU8Fet3ytd/qJq/qbsg1VQ/4qJ3jRFUlm
mzIun/h5jhlgOzZf3ln2Zb4N0npbufg/RgaQdhT5K5UhEeYtntdyNLdRPmfM3yeXK3JSG7cxDvgp
9SKESVQdv7e28WXbxr2s0XOmI/7DVm1Ni9VP6lSYr5bfJPLSSC4ukem5565NTRwbbGyKczLRrFYz
iI7WXnZeaQMgI+RqMwE1zKduz9wamRIPfyBe0tG+dzBHBcZ8IxIP0SVkiVWSOJdZvQqEzYRJ70OH
vCtBYm0KDXCDc/bBTZKJ2rLe4SV/UlnywTYHZDXDKJHlb7FpsgTUXzeyEL3FHO+ryUJ31qp2n5je
U9MOB5zUoOHRePLvYCbC5sRmoCUZwlLwxBNo6kbwVvZCrE2pXjkcsUkWMD6NIinWppLbpWVWgY32
h7ylcjsNek6N78lwg6tt56TZGsg00a/EEGsx8fg9kc9ZD2wJ4Y08dArIf+hn/lkG1W97sg2wJwOB
PETDbkJvOvouYLVWDkz+i+FeJiF2MbKBXUwoK2eat8NUPHQseE+S3FYbtXKLZf9EHoFFzbUx4/EM
b2TaqjSmWUE62wbsetvoZRgd55T1HuY/4QECsuptMAXDjblA3JIJ6Qy0AAeIKBVQDdPbZlWGRL3P
nd1fGuT/RrUg6GT/Ilv4o8lkywGXwQQaAITrv9gGhslk0zug3uik9Q2vvHA4PEFFtwkId1KcA8e7
hxtibcvMuq3qTp7R56I0tZnRgCCAhxwDfwynhSE4TqiuKz4GLJ9Y0MdjBl65WQgGqseL5S90nYP9
Lbzlw5/q5yJi4qegkayjBsVz3HKXz94bTuXb0SKdrh1xAnoj5MpERuv//0/taDzEX8Qa7OQtqDE2
bmoL2C0gib+31qrCJsddH4PlbAu4BP6nkxc3YQqIC8Q9B+y4T6V7Y5nqpOHq3jjckSO9lnZerI2s
uAICID7ccnCzBh8AjnHbGeFdi5S6z8d1I8hRcrHUm44SKydnrgUyy2fLxLq0ILhexB1Jct4vOEsk
2uTFFZn3M3EcO2f00BXRZkrH3jdyeqsWOpiiQ4GcGMFxycLvcG6RNRW7gvCJrgSb5YTdD6+Ls3Hk
0q/yYRgO/zdMQnUiPAYu//Mw6V+Hn7kp/wsj5R9/60/hiXQYAZkm6bgBpiCXUdCfjBRfUEnwf0zP
8UAb8Hz9KTyR/xJIS/CiecIVMJqQi/w5PxL/4gYmo6iA6ZJnSSw8/wtHkEXE6P/zlEN4JiFPIHBh
MGX+F0lSHLPt82dUmm2UWOC54leBunQOSf/2Kpo7uZB+7qBBnRrkXfOAf938tNCoWlqsitbxPkW9
WmkZK3tWnLIIn8kMR+TqBf3eR/Wq8vAF5HkByxVBLBbHrdAS2aGQV9tqT040fYZaRBsOMDmKAWEt
Ul4gCcDucy26RXyCY9tN7vxofnaJfGrsdteh001ADltauAt24ow+4RYC2RHICKQDNL6F6wHeR/Rr
aPnvjA6YiImrZKy7TVEIp57/FjHXWxl2yXq/FGh1taAY0BjjHi0ynrTcGIt/dMd6fV4z1gZgq2XJ
C2/SfkGpPPvTfegtj8M8lFuZjCXOJE8RVeLfjKrY4cBeIObGB39AAg1WA3pxunG0OHrMlbWNJuJp
6wmtD9sE8MpJlG755xg1aIm1b/bHqfERb6O+JrQm2HRakJ2x2L/Cb3YBaeF8NJWBJHzy1u3sMhMH
6IwfKoFN14zeRuIbH1Fm5xpe17diN9A1UQ2g8e1WsK7pXKPnplZXJBIMVLpAHqeAOZmv4XhtNLvY
JKtdUgS3Mw1A3oYNHofmpSvbcV2mFHZVYz82UPe4oM/K6u+0HhMlcjr71crw2g/9aeQ+508VZ4+5
BvkFGunXargftxyQBnB/YsQTEGXeN8psABsaCshWziKDoD7G8AJ9YhNKQblqBszPsky9pZotCGMw
zhn5mRo7OCfDzTTk3zY8Qq/G2BxoRGEz+a8mzMIm7F7twvSPmTKsjVUHCpX1dBi9moENyEMB+9CB
gdjDQixgIibK444GkuhrXGLFvi5JhvtQgxTJlppXjU2xXgXJr1njFpOuOwI2e7LaFNofREZMpCAN
IWOQWIW8ljqijLg0psDfzvAcc811rOoEe7TywOc5L4MLXjOd1UOlcZBNgJ3LU/wgcXotzPC3COVr
YFGzL4KKeBz7qzWkb0kSov2OUB54a4FDYjESKDuUpKim68BvN0FRX1Wq5o3VwcIk7eYpLef3KcIo
rVjoHxejvVsCVFTecrQZ5YT0vOSavJkDyVOpy67H9e8Ih/hyivyChjvFnt42h8Jyj7Q0BJmMLQ1B
Cu8cEawrwl9KfcYiYhHfxzpeQRzmKnlTJutfEYrPIJ6X7RKjBpm8GFKY/WRE3fuSzneDrCG3iuUq
veKZbGMeeZ8lnlsA2XTl1SIQaeuhkaecnvaGKq5LtOi7E0qSx7TFcEtCdMqPrjfu0aqcAyJq4ETm
V8uNXxuwNdQosoBxMT87dShAO5T7kIjKldTJPkaZs0kX3SdWZ+CxQw0VM7O30BovEUnTh6QZ7qMp
/pmi/kRbfAYr9Jg0PJUOPFpbYgok94V1MCyR2ik+RxhBdJSCfokw0lVsD+HJVDCjei/ZY18qtD73
7MqipKTxT0YrnzGWBwyflt+mDfUhGPIDIzDWeyBEJ0RoqxgRjyGXZ4coyTp13tsBBEm/hOquyadp
7+FDGqa4uAN1+BMN5Jq6LUF7RkMAnFvKAezpcE744yeMz8S4ihsXWsCa++qpCeMH6bSkcDQ55TzE
ji5NgrWbSTBOZjfiL3EAOohjmY/RPg94OCEdX+au18cre7RmqZGc9RkiBnZdScucCa2QJd4yxAEY
AFj4qxxiTqbJI1375FUtun65fBlF+sVHZq7bWHzbTnwMUZxnActvH4Esuqd8I5nB8K20LaWS5TwI
azgulW/upJoKJEz+1jLqG1sRa5SVAKSc9JG2GVlyjpGjyvDKCzXBjEE035b5McbCv3Zt8YVb8GAi
Ad7PS3PrJfJmbnwMiCJHDUi+ZGUp1vG4WHZcXw/+GF46w2OD4ls/uM6LdYIqLLDQ0hXzfCRDGOxl
Pj23E1UVRC+GJj1jGaNT576zL0UbP5XGfKf68hBF1tFQpK2geLeBva4j2X1TDzzFeXcqxuqGWp4z
OMYG4SfRV98VRHMZ2btfkhiioup24uw2iXfmYQ2B6uGQC0iBJTUZsUWaWW+Di09e5i9mPt7ZPZFV
BXBXhrgus0C8Mp5aGfhsS1M8eok6j0Z2TGJnx4D5c+qdJxSl9kbfpVxlR8TVJ1Iox3XVmTgG7GI8
5L1xZipLeMqU0cKhWWiUdRtoMnOtr/Wh6VIeYqQ+HOQxtP6dPw07r+XUMs3uMezyOwR+G2fJsQfH
z8bss3BKWVvTlUo6B7sijcsIw/eogvaL108y1i7K7pIX0S+TJwxZwb3vG3vkTCdn4hs3mpu+akC4
M2FYK6bYVTtgJ2VKb/u/dZjTMk3rsRt2FBjv8H9JknYfcmO4C3twMi1RuQAl22uaC8zBQ/BsLPLe
qtRxRMeO48RjcEvoDjP7U08koLWQkusxtAvj6l1ZDUOe8GZp+J1OYlc3QiHPHw9d3t5mRrBrR2b+
6MbYErA2Su1DUutlTZSm5wD2xlr5uBpmmBhz6t/EJf2sKJx7s0RsSGZc28+/cPQ8LmaEFVluplCe
VQhf04A5kbvOesg9lHx0+OHM1jn1D16a/coAo+D5aFfI0m6qunkPCrQnoXvvguCOXKhhPbYJsMpf
WAweragkxbc7Ry3vnn6UBwwXyXBitzOtbGbki9+b6yKD7sb6b0XCjrNJpPwoUgDXtNV+Nl/wP99D
h3v08+SFWSmXNfeZF6CkQybhIH/EK9J68qHCV9sExl6UHZ7qtngALRyuLGN6yBAKR4uewc3eb5Vm
H94w8MUCM984CHUtJ8S0Z12n3N8smcBb7c8P2KWfRG0yX7F/rBzctNHGN2TQnHhMUUMOlCX8jk7k
XFwmCSNZqf5BpvFxcqoBcwAvM9fTq0iDt07ItWHrxrnzDjiG91HSHnvGweC/XoLKQK3UOo+yw9Ka
RHx1P04JFshM8BgOk+Gw+V05nOxGlBxURTprZc3sQg2oEuDlzBvUqoifBfkVVZyT2EWVw6r5VDP5
ZGzKMFOa/X4hIGAHauN5sOaRlV5wOxlAO32OvQyzL/y7UyJ5vdw7p79E0qOskiSrY5ROOa2s5qHx
XI6o6K7vrecoih6UO/FpmLp8Gndzq+6zBcRsLb+mJvlZhvG3crJzG4cUgENC2F4qTmEQ/C6TZOal
ENfM5kEDz7yZMPCaLUiZMXJeGIPt/ND7xKo0v8mOFJQy9liHNYQlGRRDveHdc7ijrcEAJCRzgYI0
jjUArzcU2BqsAfB7Nq1X2eD8IfZ4oTggOMXyZu9ctG19V1WsgNMg9/d+l8/3Ap/4ZoAWhCQnJOAr
nl6LPA/3jes9DeSargqBnzEfg1+jIF5MxZRxNoEVTMr+g70zW4rjSrfwq5zwfdKZO+eOY1/UXAUU
kwSSbjIQoJznOZ+o36Nf7HwbkCUkmbaML+iIw51cOKsq2bmH/1/rWyQZtUqKfDimVaBYDOke+nhU
gcsBkLdrAMw5YXU4sRFfFAoYYl0siQpBYeifF5117Br+vrSGRWZ1c7+1Eb9lZ1UyrKsARsKU+jPV
iY4dq7hkuZpmeYbcB/ZT6IoJbz+wr9DBRNsYCztU3mR9cJqJwJ25Kc3R1rlhsqIrlZM639ge4jRm
cNXtXFKgNSpGSrRPQhegkrUd0/I0NcjJrhHDEvZOWmApzoMoOynqoGKHzFqnRhc1Sava1F7VMOpD
oUEBI5lxxvb5MBQMUriYBNfqlJncSSZfY/Mj0XZyyUrBR+iHTr2Fka0v+ozufp8SSAGqZ5O1kCij
SMfMS1MEVdlpRIYaQcf6sm5s6DeOWNtYeTm8oNuqPKTUXbIbW2Q05jhuNKd840fGJwRHoNYpMU6W
vs9jSQeSsBaQD4I2L1mMQgE3FPoslGCiVKXdBFNzSbbfhmh7EmLvl7jMXSm5e9VWVkqxQ1xxsMJE
aqdzvKXgmlLlCuXQuADLzt5JtGdVRFOxA82VqezE4tiXTUdlY0QcuMDFT7MS9jpnsQCvLv3YUVNP
Q5MUUQ0vN3sz3sAKgGcqA81YWjpaF33odH3TtGQq+9RXF0anvwMJbQPgNBE+K2+SWKX/7MXbCiyZ
BZ4sBFOWqulRVrHQqD6HvKrXpzkZKZejpJuVEnNmF2tdE9UKUupKCZod8e38GUCj9WFrYdqM7rcY
fEtE+kZxpUmemi7BlI0SLIQ1vhEYK5ANQV9TwLBpUpTfuom2oTv2vvXUeQWyTeI8rPc60Wxs1JAk
AnbLR/OC1VFW4XBlRsDfFFff0KBG0QcWrpR8uNqRlSLJjNNbNpBkdn9EOKfT8UV3zopvmPTrApBz
aWhex5JB51b6B0tS6VgakRJIUl0dowfp2auuCas9qm3rMAdrx4HqLAVzV7aVB5tHxbI2ritJwtO6
8b2fAI8ugOR1kpaH8PCcHqizVJum2XiSqWdQtW5D9mru1LzTynKLv+IOc/BCei2zwT4x2Bv3gkBi
cH0EMRERU4SfLEB+YEln5HxqVPNg/EE/TBcitd5rmVlQRMjnVQCaCIUoa8ddLUmBKshAQdaETehL
hWZ2MUiiYDCRDCcZgx5bRNbJZR+wTAAhHNkBi8g9qSWdcAJTWIMrVHoOdrYkGFpVRIdR29iSbaga
ClV467YJ1cNU0g8bXL0zEyBiCBod98y8GamDS2JiGhkfI5qHqmQpOqWCQh+8YhG1uwncIn6StwyV
vVNz2rTNcV0AZswkITOw9xXARsW0lpgUjWUjWY5FUmxDSXfUGu0d4SNneWO8IRl7U7BqcaKHCElW
xbnPgSqWrEi0bgK5u3VIT+0OgT2yAj8jRjvDSmv3yVXnTfTr6rXplfsQEKVajEsXMCUiwesGUKUN
sLKRoJYehKUKyjK6Z1rqUTajXn3VWpzGh964KDR1RaQxWiDZBFTGK9qFHypImeVA0zJipzkTMvVZ
4jQbD7AmYA7Zib5JwWfPHY9nnDM9kjuqTW0gotUAobOgnRyPIDutxDy0GPU94SIeKzYHS9q8A7WR
kWOpTz9uVkgEqCFhoG7RHAnvI34w+uQSF5qn9bkmAaKNRIlGEipqQBcNJGYUBigBjhI9qkaFi2JB
p5wNlhQqyVkkQaVUO7apMkLM7jjQ9hV4ViHZpp2tIZ3msYx77cNAF9n2UzbH48SoSbtT2mgsZJKW
inyRzgTGVDq8rGu6pKrqLWoNNJIpplUqzKpCVFkIg1zDl9Lo/boHz+rRD2e6kOXlqXvn92wLPWCu
ho46lImT4Vekt54kvgrJfrWBwEIRRVvd3f5/Xdh0MehRx32mLlyF//6X/60h8eH/eqgLiwPNhtDp
UsRV8fsJyq4PZWH1wBGEIahwXpEegoNSKf5+rgvrB7r8XcdF7kdQo/5EV2hSDka+aOo/Xxd2tO/L
wvQ8sKiqNmBvnbd72vzAM9Y1wmQHEaqp/snqkzNLQwJn9hrlv7SmTz6eGRNU0mCiXtMpZJD2Ijry
zOgt5Te6M8gChZMRjBXCxy08gBa4olAMvtck2HEkmZdQhDZbEDyJSCtvG9Q7+TSPqCovais5HeD9
VcLcZJl/O9aiX0DyppDkp/Rr6/6s6VjvVVRwZE9TjFTQnwXCODbJDWp9jo+dGexE4B07AaCYchpv
NJ8OuMrpookpQ05GVWyiUhaKJhaYzPPfs1rTWCpACVPKdpzwhl4+59XybFD167yZNFqj+Dcw9O8C
J93bSTnORr1AlR9Bf/PikpKUa7/t3HSaE/dwpzmI2wcp6+2lwHeEXU3OE6LfHPVvKGXADXpgD13w
wCRmS6GwKiXDthQPq1JGTCt6QwQsRRuzuohKHUuYlBz7UGjaNrdpaTNRIc63hHlpefwF+CQtW1bs
7IrKqQA1cxiKbc+2TCcrlhkAwXNkIQ1ypQhag7W4iNFFa+ijDSmUTlBMgzr9GAbWKkNJHUpJdYK2
OkRjjRmlXCq5ukxS2BpB1MNLlpLsXIqzYynTtuzhsEK3PUgB9yCl3EBtueFS3k0ixjmo6HdtjWnV
KqCFisn+lJjtLkUbPqARJ7b0MjDGkW1/ym5vpkoxeV0gJ8PjAsZCSs39EsxU3SI/J52BzgGCdPVe
m17lBhROrz7t0K3DGNqz5kkaULnPULYPJot0L8Xu6ciBrUb/HvpahAs7WaZSGq+W+J+8ILpwUc0H
MuZUl5YS9PTMlXTCEdgXUmqvduK8Q3vPujsTLcGvaPLtjOhkKdLPUesbpr4OandfoeKvdOLrKu08
sOMTECILEtxmGar/XKpe8Q4t/Wb4qLeOfYE44FrBKUD9BQQr3gETD4FFThTB6Ma6MMp3mDKvXfmk
qNJ4gAPnKMOJQC3rPQdPhBN4FBwjGZYD6E1L2hcijyl/iJ1sZk7VTlR8HUyd0Mel8YEd1rLACZHq
4+VUiG0nLRJt0mKnKDct3onRYOGQZooCV4Uq7RWgHEIeDQ7XZsIOkWb5dVtqxqySxgyOtkBSxKbC
sTHi3AiNeMvj8Ylk6h0O0n7OPHcMYMflpmH7QP0BmKcDH4UjJLazc4JlNx5OkdJQd4a0jhjSRDJo
0XqStpImCEgGwWiCKsknW5df6KUNxZaGlIEKaYvnhZvaLcgLXhiZfaTiYUmlmUWTthZ8ym9NaXQJ
6wpxWrJxtewQk3N+RHOkWTS4YwrpksncU8BIm7hT9j6PVZ7rl0SBkwAwxAiTpdWGkXWmi3JfSRNO
wwPdS1sOzjrQxe3HBr+OT8shxL9jQsrFzE1BDRLeShFA1gZp9+mk8YcNu73zLbIrNOWYrOIl0ZPk
IzWKtfAdfUeuOC0o08QdqrQc5BOyzhVnZbkU6INKhb2gMkWQYXwOWNpY5iadiB7o1KzsMxcTAY9b
OTp3VWvdstlVuJEqn3yqZ07bX4ZxWy0rE1nGDJzGDaKlw6hz2k3RAPsFgjxAuda35DajxHTUd07C
FtB04rNg1Om0VxdNb29GgS5y9Id8GYy8XBgyVhSFa2UgksIPDpcypKTggVUxkCwhQ2WeFSDl+vFo
dKCApc6QrZS4wYLoSTFfb9yGWYZj2G4IMYls/BDykTVM9Q1zwY1tdxujwyZYVWi3p0rOJ4Gj49JK
MgZlum8gdcxjPvMcAhvqL1Vft1VyOPQD7cPevBw6EOqdKmUECjVcXSdUK9w3jXLcxCCxyjL9wKyJ
LCjOwMUHKBfZudPACwtotHiV8dPXm8Yk9bTwyRarhw3cv1skGC5AKmShXdCs8O2OSzWnNmbXfAS9
IfSc6Ctn6lr4SPgfxUBGuRvAzy0sCmHh5HyoIv+sD2L2hwOArEnvw3lYR5QP2bu2SrdtlfqQfIoS
WiF11HDsV2bpJ/MwtW4gSnebyp6qRR7QsKkKH+giGafzKm8XETmly6Y+wWSDERVbYaQu6jFZ1ZZ9
HBjURaO8hFbubGthXekwcBad7yF86RHO67afc8i03/oem1SC/1bgT4+TltiYMT2dhHWUCPfMierr
XBiXmpy+x66/alpvjq6AgIexUc6wbiLcrpOFUAziv9jQroYUOB3RTqA6vJb4CmRI1KVcGDT4jwLb
IprGJqI37LnLkz+e4IPNZk41on824V5rqbPpSz3e+i1bbVK7z0u34NltZmEabEHjn5l6stMjMV5W
E/VD1XS6ZVpRf0o5D3D6yqv2Qk2phpjDZkjdzZgR0ej5BkCUgOGpNXi1qcE4ypTssHOPu6bF8Vk5
3oJPQwIG3ashqW7GZuxWxCOVfL1qU2dBdJMJ9ybMDDqZDdNCmabQ56fmLj7sJ30/5OF5xxGo6LIP
dh4bSBPrZWLTIGrr/sR2kaIDAD+iGGQt43R8F8fFiSkocHHKOi4b19tNpZRWRyQXKBbTck8TtdAA
nNWnZWzspqF9M1X0GMeRgiV1NgK/DPVdb1NdR/t+3EY9PolkuOPMeKSS/GhM9oVp59QkyDlGG7xC
4nLUsEdohHsRWN1V2KmMJ3LffD1EeeLXm9BFclfrwRpNyTyvGN7CbXZjpx46GYbKHCgqelqYzHWP
xl8Hux5SXuzNQ4q9xZqZ+TRUire4Uy88zNaLpNI/DqV9IgZzT2gCDjFg03lAcq4i0mEX5sqRapMU
QMqwwXuXiMS725JIgz7Cp8A/MOoWBqaKPh8odaEgiw2HZAM97Y4tKFU4PLHvamP5KUQCeFIGGDD7
mKSBamzl5AuATa8JxRQauYhVkc9Rs/Oca5SrEpuub9SZq4bOzyjqFk4yjcesCwiNscE1u2NAooAf
r7RBDPSw4xPVNuIFKA2KCmYBc0sMQL0FlXcxbydzb2v+2q4gBEC/pGXan6SWSgma2ZLd3jArBqAI
DrQjiFTb0Ab+1/nmQvWR57va+6Q3KQLSIrFS0php3VKAK7qC1he1L6we57bRs5xHwX50uViVVoz1
Bp1C3kRo1mLIWCHVpoU+qJe9KK9TznfNgIS8n4aNzh4eZRbBiBoRS+u6Vj82BAZuicM9EgpZ9EGE
yD/DLKrEEOQdSIlqGG9L/gnlS3lP8f7C8Um26yIq5OlYmOueNN7Gbjz2PUAhBCfLfkj5Q6WI9ov4
U+tVjNOAz8dZOtmzipFLOepz8CRgl1PjPNPzE2vI85VnC2bjskFCHmVERJhw+R28D8ssst0FKpuP
Jv4ZJJcj+G7bRpHlXiv9WkTxQonR3GZ1Q9CrmXqH9JF8LoJWNiksd4OI7jSzQNnZBY3CJCupq6rD
baRqb8so6Ba0uAkfVM3zKKXHHNHomiX1dBNqIRVbD/R+Lh8KugxHmXuSFyxChha8DYmgbhsehcl2
t27RK4TatOi9IocQBhOtS1dvUI6+6V331O/EmWOQOWpp+dt+MjXMNVqxTcMuWXGJaMcadOU1EVZQ
UCYLzwxB6CrUqln+K7IqZS8E7QxyuqQj8QWrtO62x0HBUscC483BMJwFlrcrx3CHZs9aEWSHmTCn
54tH+jCWjTq9hvcfV4MUG6TVojbsTYlnCPwspZQiVMDdTf3tmMKGJ/+ZqoflkZhRM1dMU4aTh4o/
4a6A6zmmLIdgOCJAgIoikH+UuQrzesAZUHA0myskCmKaUlKojN6+bszkvwZ39I+b4Z/+Xb64bq6X
GXTv8ay9q8bzuxqXRf1ZlCVfPc3DrHlD2+iv/NLzF/qfu/uLkgpy9+sv17dpmLGJbarwpqFq8PDa
9vbXX5Ax2o79rS/y/nPdf+hnL0M/N2zAK/36i2Ec4HN0dIeCwP0PvGya68zm9y9rBwJTng1KE1fk
/c/XtaLn7sTzX/Lhlj7/O89+g29uhMO9eVK7+fkboR/YGD5l6eb3b/rVjaC4YyHpQyr7+OqDiPCr
AfNHQ+L5L/m33ggT3hRC3hfeCOPAEgb6QSlR/OoOaAeWjHZzVPNhoKgPZPXXdQds+lT4ZV94B6Qg
E3M/TuEfPRPqASpc9M9fnomHwuHruhOUDaW1+cV3gmaMAxfefbgT3w4JzTboZrmveUg8andfeCMM
JkJNEzbj4v6HiferZ0M6wB2bw/PnyeE1jggZVvDy2YHUA/zxZEE+rhdInJ/cCFMIHQk0Zeb7n4d5
+XU9Gj+q9f/8ekFUpuDvbVt/sHCagI0dW/19SNw/i6/rRjBHfEdW+PkboR+ohHsahCA8jH7G/lcj
QmXhtAz9YVJ+XV/f1Ji7XjxFGge4AUzBI/HkewOaZHAYXxaJ17hhsDXIUi++A4SduPSoVPpe9z9P
t5AGbTFoGzoNqYefhznodQ2FHyXF/JUngV2BqYLeePim344InQcO69ErnAlY4OX4feEiqR9otBZx
xPxwIIgDDDAcJV7X2vD1mYp1yyKlWAjTgeRisbf5KzsopoEvxytOFSp3REOy+vDzZJLgVMFe0mKv
+fhs/MRy+SceoN+PrPMgTG7vD6vhXf2jM+0f/cLnw8v3r391FP3RbXvyP8qz7MNn+XK2/e3p0fZ/
5df56tX7f3MUv3/jx///8Rt//1mevNnnr/n5P27Cu+q6ugnG+xfGx8+9v045/co0bOWuUdbXWL6y
b5r7j+frLx/q++P478/Lf3qTr0fZ/cldHlhffOUvxCPlpAq53HVyV3++7kOR4HHT9+K3Osqnf/+r
+uYOPS6gf8PFm6ef+vEg++ILb57N93qmzvKn/rB/kjv1t7zNj4fo4yHvxfdpfVd9M24eD9Ivv/J1
dfv0b/u453jxlZ81ar70nv8xe/zFV35OR/T8xX80//32ZKJcygs8neL/4y8wMcsL3yR319Vv/wcA
AP//</cx:binary>
              </cx:geoCache>
            </cx:geography>
          </cx:layoutPr>
        </cx:series>
      </cx:plotAreaRegion>
    </cx:plotArea>
    <cx:legend pos="r" align="min" overlay="0"/>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Feuil1!$C$52:$D$64</cx:f>
        <cx:nf>Feuil1!$C$51:$D$51</cx:nf>
        <cx:lvl ptCount="13" name="Departments">
          <cx:pt idx="0">Ariège</cx:pt>
          <cx:pt idx="1">Aude</cx:pt>
          <cx:pt idx="2">Aveyron</cx:pt>
          <cx:pt idx="3">Gard</cx:pt>
          <cx:pt idx="4">Haute-Garonne</cx:pt>
          <cx:pt idx="5">Gers</cx:pt>
          <cx:pt idx="6">Hérault</cx:pt>
          <cx:pt idx="7">Lot</cx:pt>
          <cx:pt idx="8">Lozère</cx:pt>
          <cx:pt idx="9">Hautes-Pyrénées</cx:pt>
          <cx:pt idx="10">Pyrénées-Orientales</cx:pt>
          <cx:pt idx="11">The tarn department</cx:pt>
          <cx:pt idx="12">Tarn-et-Garonne</cx:pt>
        </cx:lvl>
        <cx:lvl ptCount="13" name="Pays">
          <cx:pt idx="0">France</cx:pt>
          <cx:pt idx="1">France</cx:pt>
          <cx:pt idx="2">France</cx:pt>
          <cx:pt idx="3">France</cx:pt>
          <cx:pt idx="4">France</cx:pt>
          <cx:pt idx="5">France</cx:pt>
          <cx:pt idx="6">France</cx:pt>
          <cx:pt idx="7">France</cx:pt>
          <cx:pt idx="8">France</cx:pt>
          <cx:pt idx="9">France</cx:pt>
          <cx:pt idx="10">France</cx:pt>
          <cx:pt idx="11">France</cx:pt>
          <cx:pt idx="12">France</cx:pt>
        </cx:lvl>
      </cx:strDim>
      <cx:numDim type="colorVal">
        <cx:f>Feuil1!$E$52:$E$64</cx:f>
        <cx:nf>Feuil1!$E$51</cx:nf>
        <cx:lvl ptCount="13" formatCode="Standard" name="%">
          <cx:pt idx="1">80.013187186998607</cx:pt>
          <cx:pt idx="2">81.683321647488</cx:pt>
          <cx:pt idx="3">50.508340246843197</cx:pt>
          <cx:pt idx="4">50.305607111864397</cx:pt>
          <cx:pt idx="5">50.252086611423202</cx:pt>
          <cx:pt idx="6">54.710860861354597</cx:pt>
          <cx:pt idx="7">50.151234307464698</cx:pt>
          <cx:pt idx="8">57.8456112684663</cx:pt>
          <cx:pt idx="9">83.759672308654999</cx:pt>
          <cx:pt idx="10">55.431909064523097</cx:pt>
          <cx:pt idx="11">83.389886494274506</cx:pt>
        </cx:lvl>
      </cx:numDim>
    </cx:data>
  </cx:chartData>
  <cx:chart>
    <cx:title pos="t" align="ctr" overlay="0">
      <cx:tx>
        <cx:rich>
          <a:bodyPr spcFirstLastPara="1" vertOverflow="ellipsis" horzOverflow="overflow" wrap="square" lIns="0" tIns="0" rIns="0" bIns="0" anchor="ctr" anchorCtr="1"/>
          <a:lstStyle/>
          <a:p>
            <a:pPr rtl="0"/>
            <a:r>
              <a:rPr lang="fr-FR" sz="1400" b="0" i="0" baseline="0">
                <a:effectLst/>
              </a:rPr>
              <a:t>Proportion d'exploitations utilisant des insecticides en 2010 </a:t>
            </a:r>
            <a:endParaRPr lang="fr-FR" sz="1400">
              <a:effectLst/>
            </a:endParaRPr>
          </a:p>
        </cx:rich>
      </cx:tx>
    </cx:title>
    <cx:plotArea>
      <cx:plotAreaRegion>
        <cx:series layoutId="regionMap" uniqueId="{BF96AB6D-FFC0-4CF2-AB61-A4DAA33ED287}">
          <cx:tx>
            <cx:txData>
              <cx:f/>
              <cx:v>%</cx:v>
            </cx:txData>
          </cx:tx>
          <cx:dataId val="0"/>
          <cx:layoutPr>
            <cx:geography cultureLanguage="fr-FR" cultureRegion="FR" attribution="Avec Bing">
              <cx:geoCache provider="{E9337A44-BEBE-4D9F-B70C-5C5E7DAFC167}">
                <cx:binary>7HvZbt1Isu2vGH5uunLk0Ohq4CS5Z0nWZMn2CyFrYA5kckoOyS86/R31YzfkqSyX7a5G1b1AF+6G
AXlvkslkREbEWiuS/7id/35b3t90z+aqtP3fb+efn0vnmr//9FN/K++rm/5FpW67uq8f3Ivbuvqp
fnhQt/c/3XU3k7LFTwRh9tOtvOnc/fz8n/+A0Yr7+qi+vXGqtmfDfefP7/uhdP0Pjn3z0LPberDu
8fICRvr5+bq7sbf3z5/d3FXKZqp3nbp15OfnlzedDe5dsLnpamvhhHvrlPOXvrn/+fnTk58/++nr
W/1mWs9KmLkb7uBixl6gmMc0pgS9/+Dnz8raFh8P4xckJiQKkzj5+Pl075ObCi7/amJ/e/by9la5
G6t+PMf3M7y5u+vu+x4e9v3fHw/25CF/fv7FbZ4c+ZatvmNj1dfpB+un9aMl1ufvTffTU+/+8x9f
/QDG/OqXLxbA15b/d4d+t//l/TMHa+DZ3X0Dq7AC93/yw5+xBuiLKOZRhBj+7OQv1gB5gUMeMZSE
318Df9zxT0Z44tN/6+3n3zPjf5OLtzeDu++DU9/98i/7y7/u+z/XwYhjypKQfnBh/CTIETg4ZJR/
uuOH0P7NhJ546AcJ6NvB/ePhfr/DfzPOX8L7R/Xyy/92P06a/3Fi5zjiJOb0ibPpC5YkEfs1oSdP
3f5xJn/M2d8a5Pe7+LMx/gKZe3Pf/cmRHCYkgXANv1Wu0QvGScKjX70Lkf4hVD8E9eN0/phrfzPC
7/frB1v8BZy6/eVf3Q3gvU+2/XNqMLiNI558xGFfRy0NYxoyQGdfuvPTRP6YS785yu9366fL/xKJ
GBD23Scb/zluTRLKKSLRt+KVvcBREkU0xh+OIvbp3h/DFWbzx3z7+DxPRvj9fv1gir9AuP6KqYKX
nYL4uSn/XHhFXvAkgULLvxm7cJQQGgGJ/Ohk8tTJ35zeE5/9x2Dr3w/5+5fBN8f67491/IRWfNfC
/ymdBiqFSBhhBCjr/ecJ+AIqBQU6hAL+7aXwBa39/oy+ja+/uPT7vv0LBPP/jPceRJBPIfRn5GgG
IgfGJAJg9f4TfeWzMIojEqMPByHQP937Q47+OKE/FrDfGuT7bnxyBCSPzzb5C/j3Pb/7vyF00ReU
x3GUoORD7EEW/kLkwFCJWRzFAME+fL5GWo/0/NO0/pivnzzhk6Ge+PVJfnpyBDz+ZIz//mQMT3RU
/6lwmr0ICeMhx1+7OUScRTH6jpthFk888t0sTD7owL/RML8e4InjfujS9wb4CwTw/4Cu/ClD/hnZ
mb7AiEJJDb+JoMkLhino098DV4+z+WMe/c0Iv9+lH0zxV/Bpp3753+JPdSt5AUwXlKjwO30HjiBd
g8s/Vd1PS+pj0f0woT/o2W8M8h8495NN/p/69/u9h89dnuzG3aze94e+aD/8+OinvsVXl/6wzfQh
Ne7ufn4ecwIICVDT587T4zhPhIqv+kSfnPnk6vub3v38nLyA+vtYoinCNMQoBko83T8eQS8iGrFH
BRshBloINOWeP7N15+T7NhZNKAVgTRBcRQmAtL4e3h8CSB5GPIox4Z+bd6d16YvafrbKx+/P7FCd
1sq6/ufnGD0+UvPhxMeJAoPjcRKyGP6SOIljDNJpc3tzDi3Cx/P/hn0+NQHmRvRhGGUhkUEounwR
EfUPpVKrKm9dVlWVz8jYTcL04cu6lefj6B7sYo7rlry2vnqV0HeRj2/mnCDB5qlLW0m2Rvb9y2Ix
b/Ky69OmMcdDpPrUoTZKeYyPJhXqtGe6F0OCXnLbDKJV3ZTSIA9TsnTxdpz7t5jTc6wczgYyOlEM
gyBxt/NSHkemkauFkHU9VMMqWGS2+D7KWi9Xzug97eJRxF1s0oHMqzGw62bE15Gfb1ncBCJQutw4
H6KUMn3c86ZOS5ZkfDL72eqzngV5RjpnVgOrbdY2wSwCpK6dybUoInY9dmZLKpT2fCRiZOVJURIp
NG5W2gVvyq4+OF+c9Cb0IqlCJSxthNLNKVLFhWtzuvV2vLBen5igyWY54ZdNl1+WZbDSY3xb2VaK
obSRoEt4PubjkMqgq4Uv2UlB6FWzFFYkGgwQM/tuzHOb6oSZdPSqFBOaZsFJKbM2QUYsjFdiglnm
jhbrXOaZpP152au9HYZTX7G0R6gW88Qvo7k6NXiqBJbzLIwlx8VUFFseMyX6KHo9ndbY3efapK5s
swZc1CrthdfFTg5oP+hwPw7zmOFxXAVNd9rM08GMeG2TtyUNxzXFQSIUZfU6xA5dJlN8lOM8MxK9
TWq/iCAxg6hyy9KobVYqIq+UG3cLSqSI4umVZF6KcB5bsIrrxNThwzwE61Ymx8qqE9+PMPMCHKT7
fNzI2Z/YHL92VmcRn69JGZyovt3Mxt7ki8m0JrDAZzqLJNF8bdxihJqiZL+QpRCLBjPoBt0qBQYG
uwpT4j3jQxZDjBATz0La8ahKulMp8zRnejOPfMtCum1C+5CbPBvaZFMyuQrKM06Dk6CbzJa1XZZP
oxir6DDE7N7O5qBbfxIYXIgqbG6bJj8ga17FI/LrhJJr1HelmGnVp1PTXHNd8qNyCW6GIFjRWNVZ
3fhTSstV4ZHe8CGa06BbtBiK/m2VSJtCD20V6fChmaZXdRtOQhN8WY5gaGp8J+oZvbU8vOiqiWS1
GTaVNFLQbsqWVl3N4fC2TmYLiyiv1q7nUpTJqMSct5NI2uA4Im5IDfJDZtqerdsOF9nM8i0knlb0
dolSXKCzvpJLWuHgXi/sGC/ywhX5fVkbtZ5VhUWlo5N8VuOqcJUXFaqHtM8ly6S2SqCm11nuijBD
Qb7TfpkFahHfapVgEXIIq2II7XZsozdk0lg0mjqBZ568JHmSZAi76yJsbiwxGz/kOxznr0MbnbOE
v56mZsqGIRqzidLtHBRvx8gWIk58NodSidqxa1mPOtVcL2lL/Ckyskkbj6Vox3kTGbKIqYjQSuFg
W5qiF9HcKMFHeJZezztJ+rMmSQrBDIcUusjXtYcMwXRh03qxomcEEklYbRYcXMeJTdaSSCSSQa9h
s8cWTH21BMO2tn4TEnpUtV0vPCVWYFpQkQAvENaEg4AUfuIbCFmLq7ROwgcUt5dJvmyXYRlFUdh9
kLdn3bxMaVBULjMV2zgXkfVcx2Rl5v5qyv2ppotJjaarqG9k2i3ltiC4Wc+2YyKOappJFfe7VkV1
ujDIlTan9T5fynod06LMtMpreGKuhfP0MAfWCZPMm4KaVNa4vaoqm5V+QKLDbpPMbFPqIkwTW1wn
YfOwqEqJvLH9nk7otjX0xNklSf1U7rBuL7u5fCiaYVtI/FKxOaNVa1IsI7BC3wtY46Iv+4z1nSh8
s7I1a8W0dLeS9WWWJ/5GEm/TJuL7QBXX9dTfJU4zCGNDhAyHO1xIuem02dglvs77YEqN49sYzZuy
WraRaes0TthVAn6bwhLy8KQ2TRG/Iape0ZEeNXMpqAzPizzaJURmuepPE6y2FPktGmYIieWu506L
Ja+uSiVvlJyvEtWc9iObBIqvqEpS2q3hPj70G03mM+Tlmo3mgJhJxFzn47qKyxTDUtYoemV4F6WF
K4t0ULiH1ZLsmwbfO14djA8uGxVxMbPxrhhgQfhw30U5mIktp9SYJQ0fL4yYWSUR1Zs2cMfjQI51
r8FoLhY87Nu0UN24n6TeetUed5V9GIYCEp9mY9YGk9uEvFZb1sGy6VUmm26nJnuQeF4ZqHvBgvOV
D8zB6JJkJCnfuCl3G62h6NaMHgU8r4R37ihxeNcyFayGXtH1onkaIgixgFCeuVynI2TrNVIerl8y
ZCKcTnnUidjh/dSGrZC5akQcqoeorTeuMZk1/X6ijUlnjnaTlpmOktuujM98X9zlbniDcZNFtK4F
4y7jUQlf9Esp5WWk3aaQ1TosuVtbwk/Lbjopcw0THSRKUbegNBzZOQ7UCpOWHzEVHeY+PKcIKsdS
vw6nyaQVCw8x7q6Q4vlaYwwTGjuYebnVPtnHTEOSG5mY1NAKO5fXXVNxeMrgZTkFpRgLX0IBxKuh
SF6TZkyHfngIfCvqpRjTytT9qiywTc1Am2ywIfgumYW3A1tDGrlEQ3Maa2lSyJA77unejUE68fF1
odVqLtQ+L6sDLO+rOu6RyJfhbVUgLEgjD5OO7yHQxqxeetH4+h2CxBP68GRu24eKSyvqyp903Oap
x9MN79nFaMorOcsjk5P1RMp1Fy1KeDXWhwnrt2VLN2hSV+PiXgH4HA/tUj7mkQjy8NIeLKY0VWN8
qgK00rpP456nCVixwvFZi1zWh/GmJnyDZu833ppSODVk3hY5hDs+kgnf+7F+OZrwpuybFeqjSnQU
Ju8WdppHZFt0uRTBSOZ08vA/g/vb2NJKLCEVag4TWMuBF12BVcpLOmSQ5PcF6s4G2/RZh9szqVqX
6m6BCtN1ZZrjRK+nri5EN+ltSIpTXPlVY1Uk6q4SVQfVJgiXt0PY1KJNJrsaXWxEXjVZ0hY7VStI
iMsw7lnSDSd9Mae0r92RLPHbCIpwHN0QPxxPOlyZOJZClbUXhdFtOpSt3C0RbQVMuBBtZ/J0HpnO
qMrtyo7ty6At13iUBzYSKBCGlxmVdtd4v5VFd6nLWfRkWUdje1EBzJd4EbAzau26ekXK5qJx1SB8
QJyIBwkFq2hPxqTXqSJVvKa2CdbTTISXLRLLUnqAsnReU0gxmeumizyKsrrVRsyeH4e6Q2lbu501
y+Uwmj33M+Cajm/6uFmXfulWsV+uEte9pnLacO5XUHbPmmbe9HmX1tSNKWPtNbLYC1WbRvBgo0eA
wsseDfSEuwnyS8TWhTYXgGo2RRfeQZrexq09kr3JkqEtBHVzLFwXZOGIb1hSrXKeXLqIL6LgeE2R
YiIqpimVI6MraYYrnochFCl32jb5KenvQ92itBoGvYpMvaSILifNDLQn55vSqXXYNP3WmwDAxOhT
jnwiuhFvaq1ujBlfzqM/H5HORReONq2IgZjvxnZNo/6RxbxaEJRxVY9ITK6tsqYB3AZTFpHT5Vbm
gRZhq9ZVG66a3BnhJv0u6ZnKjEHbYCLHisQPHQ0fAhqteOya1CO6bWlUpaYpO1jWZMcLui4b8HVF
NODUAjD+AsCz6t/5ZMiP25KU2xxA6YoVy5mZyTVumE15jvEBFWhbouSumNArScM+9UW/goaCy+o6
PwyaORGqQQvvg5dtT7zoY/pWDrSA6j0hEeTN1g0Mik1rtcjDcTcDQBK4AlC28Ne+5kDuhvAsoHUl
0Ng7oZx5PQ8QDiaEmTlYp3XlUluratW45IhzeROZJBs1AvQSkNNKVc0hUHE6VKpZQ4GJxDCQrGLT
ka6SXizFcoGnYVdh4jPD4tPasjeFbQ65SgTW5g3y5XkOOdbXPkr7ts5sAPAet+iiQ5GE/NF3WRTG
WafVS1aQE17hB18UbtW2PdpESl/l0q2HCVanrefLrpN9Zjo/ijbSa+2mDChhymj0liV+V7lCC8zl
1uZ6h7x+K+WQhsqfTDE/HSl51eJm2+ppJSfIS6YaN0XVH/nYA4Wb3NbS+oqrMGv1IlqS73w9rpIR
EkzYuAeFvHB9sYqHKeXeX0q/rBwDT4zTJHzDt0q+rcJlyxLz0sV5tswqm7voEmSsdAmgyEX1GvFQ
5HEgmK4vtXSiHkcjDOl3rCLrYA7TuZt3ST8coCasZBOfEQo+m5mzKYoQTSFXHeIqPJ80hDXO31SB
9WsCHLyImlmMKl6Z3ug1pvp6SigWbT+1gGHLSpB5nEVJLBNhpQHpcY/XXdxDemwbgew8b2KAIHA/
9aoLIcysMyAXTJCSJ1WmKCTNiZqCdyQo7Ma09jSYo2tL3ZsWoWgVmpbsATWVqa66NInrK22cGJPi
Mu/LdQ/Ve+mZYL08ahLgvqH3gvPyfJmh5Lo4nWbggoisfMKPlCuOW3TEe3PSDXEWxHHah/guappO
JOMSCub56xhrWL8IcrW5GOMAns5Zm40RIemEcJkGsQJIZRcmaOIOLNEXqOneFv1AsyKsj0MZ3hA7
VimbABNX0VLtZuD6IuLqikeTaH11PkNNi8e6yio3+3TBfZ1x2kGJy+nbSVZVWkb12zrkXpTLshll
cVwsEAGd9vDgehkgvyALTKTKxQJ3WqrkBrpLqbTzDSSGXQ4scIfiXG37Ws2iovMbCtzeElcD3QhA
YEAB6BljKAYqV220XPvFppKUR7ls13GYbGppNwkZJSAOXm1aXb0eZZdNxfASsU7oOdzLcbmoWiJ4
y++WfK7TKq9GQO6wXL7cyvxE67oFgtupQn7cq/756z8v6wr+vd/b/OuPj1vdf/22ua8f1df+65Me
NcnPZ/26P/pRBPy8WforZfHDfvnvyI4/PPi7NUmaMAoC4fc1ye9sbPhS1/w4xgdlEhoREeicCWzW
oSA1cugsfRAm8QtYmI9bazHsoo8oxfxXXRJkbhwDvQO1MuachSAZftIlyYtHwZLD/noMm2+Bff4n
6iSP4CZPxcmQ4pjAFICFcJwwmN6X4mTX5aFlGLB1GbhEID0tYkT2uK1kAWuwSEdCbmqU3CxdiQWN
lrRv2hpkmmQTgKa3reNupahuVk0V7oYaCIfplm2FmyTLUaeEK8cTHQS7xQyAzqxPw6Kr12Vd3PVB
dNVBdMvFFELZfjWWedo9ArNHPQO19yZB50FZ3nMsd2DEoxbHSiTRXK5riVdmAILQWr8KOvZAG4yB
YvJLCK19w+2ui1q1ipLudqBjI/IyMKDVhReaj+dDjymknrZf9ZN7VRXLKzM085bmfOcDBnKUTsJ1
QwsviFKBUOMwrSeDLoZcroswmLKcsmseQsGB534X4yFOk1DaFaL+ild9npLKxXvQV65AoKjTCLtA
lNPwACGOUut4C9UEubS2GsQtwuJscFDIVeiv8qgdsqAOgkNgojWywAp9OK+rpizXwTC6LED2su5I
FoxJILpSAqcJ5MXQsT5zuGcALdCysqoCjW8q2KFbxnrf9qCqaDzlgFDkrV7wOZsB4qOBoGxY/CVj
UQnSIfB61dtJkJZwACOSCFtGLjVkOvZNw2BNNNupAA27iVwWBeU7Q5LzqvSggfXRnqFFqBbkmIDd
SlQ8jDMoq93SnZfza1MsWTPXWd+wQ9kAtUfJfTOjK7UMWe3keZWUNnU6v6DOnvYJ38BLJjdjyS5p
0KfhDEDN1TIb4mXL0bg2clxjW4t4qrM295lGIKh1eD/45GUVxjeqL9aBd2+lb69k3b3zOQgjroAK
Su+5LlI8NMdtTk5INSUr6dyqammQ+miiYqzj4qBGuS/60Ys4X7CYk+rKtuwwVv3LtpDHdml2oHVt
OOF3OBhWE5Bjjar9SDqInwlo3Aw6b/M6MFpDHQzSGmh0GSznZbl0aWw7AQIozRbWoaysOcidIBS7
xO60qqDO1qAXgMJ8yCdWbhc6Vyk8Vr4LInbMVXmP6FALlDRAE1nUNWd9OOxIMazNsrxsBpqWAHJm
GR6S0Kmd7tHrmPu9rXGKxnFHl3IUwVyPB0zcHsPkKqF6fIimEQilJnV5XTbBicZLOsftocgtaVIW
tPY1jZ2963s5prPhIHjk03IaDqNfh8AqNyyXVzqvVsAPiJhLeW3YI+Cp8n2og5dTDYC5aPtZtLJ7
N1d4OClBH01ZG9l3YdDmp4DT20PnWpVaOpyXbLzgQ5ykuoVORaBb4KEzBqUSzXQVkLDdWe/z03Yi
bjPqQoE0bquzmOP2TezMrpXLvM4bKgVA0SYtWHfuSHQso2VI7QRwiFZFkrI4iACONkmqlqYFdG/Z
BoJIAXwfq11AiZIix2F5OiN86kJ6YmdbrGXgdIZzdjfRYhJDu1RCUnNVSOvSGVcVaCAdzrpi7lMd
jge+VMtGL/Gbgdh9ATgqNSYEW+TmiErJgO0aSFnQKckkD+4rRZFoXblj3RiBcAPCTrHgdVHV+7hT
dDWAHpMFQfgAtYbsedVVWVGXBlZDrDM31Sd2SipIccmWRQrA0gTsdBmL4ljFA6ywoF4tKNgXZup3
nS0K4ZEMBQ4MEmW0XEkKMmJp2t3Qt6WAraevCAiFqdJLmS60sau4bKHDIsuTklq9t1buaj7gR0p0
Uy41CO+gdtbFLQjIcToPkPSi+U005q/1wmNoGg2QTYxptgOIoKlFgG5kCRJQMt4mEseiquPjgct9
1YMRStU9JDE5ZmqKRR2qCTAUQOEF9N2un84iJuu0SyDelp5MmZ6TW9qwLc6LSxPrUzpiUMJqoJOg
D7jVApKpmJLBZiGLRiH7R6ZnojcL90DMexFT2QuCtQUPIuDisz1JuH41E30UAa0UaskBv4KgIcAA
ZzyWkJEmfOWN9CKayrOWEPLgHAc5KYlPoiBujpWHllAZ2EVQG5hNWCOoeSw/wzNpxFDhd9hbkubN
Akk6x+flxM/DqjKZG9G4mvo82vDWm5SFGMS0eBKyHeOzxqNo3S+QVGXfxikQSyxGoAlGMRhm7KAy
1V2XznliN+XcXKgANBPdkROHigKy/3CqENsQzg9jGa2XEdS5YQ5BjhhISopw3nZDcl5rqldA5cw6
lj48FIDu17WHvIIjf1xLBS1EZYq00PkrZSFvxQWoPpVagN8uoOOjWe/5KFsR98tl5NSRGz28VuA3
JByu0FQrEB77IzoOvWgXVh+3pI9TsN8sHEeg7FB+691y3MTdFQ+im56oce/yINM12Q3Q5RFRVBzl
CZ7FRDCIw4FZkwkM7/0rkCPjLCzbeBVSOHGuAgbKf7QlQIEE8goy5BxvPIlPWWA60RetUCSK0moc
bjpPVkMDLdMo7l5OqmnETIo2ZcXQZM6UI6jp0GgiiVtNXh53U03OQ0egMjYlgqqtgUXpuRZTy7O5
zXkK91Yi7HGQxbi6HmVyB6w1OM9bIHQkgZ4hNNIyv5QxLK6uPJS41buwHjZM9tAA6icLpS0weycT
L8ZBdQKq3LmElgNoXFWcGtke03w6dw7WOWtsposgT1ESNSBJaJr1DK9bN83Hf+sMa1hTJVrYKQf1
hcEqxWVCTkIu5zRpyguZt6/ailxFk9tFVQBLYiZplM/jegT0Ug85SbFudnktbxIJpacO7UFPdXBk
J9BVWTOe2aqTp/+fVHCOYY/gj0jF53eXvqQRH6/6RCNgCymNkoQBhodtaAwowQceAVzhEcDDyzuw
W5xw+gjhf93fkETwmi68pBkBuOcUtid+4hHwEgGCd34i/Lh7kSOY3yde9YT5wSvLH79/ucshJr/Z
5ACvApLH7RUhrKQQk682OfCpB22IQ/jAbtkCkqNla+eh/+kb22y7JlzSusGbpTJKBFTGAuU1FklQ
l2lYmdtlAPhquuCEj/GrcdBKFIyfY2NsOkQJTUnI7xcTnbdNJTMUTmY9t85umtEdoHf+ChrU13mI
VphrsrYFCFYK6golJVTJimw7kK65hM7SgvawBwGnKtd3zRJuoBHtdoOLjqaJdxk0E98y5O6qEfr4
BiRygT17nc/8nfQStJ5lGqAXCk2N0uqrmnXvYCcHdB0pZIOgNZkKpxVWLRVLg3bdWB6xcroHvrLq
EjQLVckJMq/0j8j/gk6aQxcdBG8WORCfB9gDYasR2qI5KNCKg5YI76Rnvq0Pc2HRfZ3X99SjNg3G
aRcG/BjFQNlAClolGsSRnM8yZRz40VyOZ1EO7SXUxptZD9tmIZvKd7kIrblYkjLPps5s2rpujjRs
m4FeWb6Z/HZq1EW7WCPYAq3ONrqKSLHqyPi602eP+y3ygAHTsqe6pmtoqzxK21ncnJRYpibya4kM
qK7zO+viHWpeYZBgzLxNoIlStlBB8QB9VOgcsGLdUegrzs22YQSqHOjOmkG3ScG2DZnxZFUG+MzC
+DW1I6BcdeY66KFM5ZGT0CIIh7wUntNx1foGWMf0YGQBreq8X5ng/7B3Jk2S6lq2/kUqE0iAmNJ4
7x4efTPBsomQaAUIEPDra3FvvVe3yqwGNa/JMTt2TmR6Oo32Xvv7djbfCEGBUNDsy8UpHQlkUURg
jrg6LTpXgrL6z2z3fpghFszPpmqqSE3ZDxKlGw9aJ0LVfvWH9aP0zGs7i5+5HOY4t5hIVSE9roq4
UQ0KJs7zyU+gxuP6WPG7FBmJB5Z/jTj4dvNYTqnuke2sJHwJcCqEJkuI6g4YUeHyeME3UGNMlFnB
opaqHcX5WTrbkLDetb6ak7oNHx0PPaw0PeJXIAhxl/M6nUpiD5kePt0A49BW53FVus8LD9t4LEAT
mUo5Ma88idSuX5JKZhim41zuuyqtw/dppnnESPW+9v2nlXnKejwqM+Yq+Vx0B+7dV+TfMd7xv4t5
fWxFiV/SaR8IZWfJ8ilyVfdkSnRTCmUwCYAR+Ttj9B7AxOPgS/RHU4epWvWcZXTPOD+wsVRxPviJ
ycXZq8f9EOgPh3inagKyNMonIr1LUxeHQpsHIeVXMdGTYF6xPQ6H3gbfmiM3J/1xpP6rCHscuojV
JBp16rVxJtdfPi1+qJW7cS3zpMcMHPTQLcjHc9NMD21Bd7XFSEuGQVK5PKXFUkbNYo5k8KKyLV5b
F8e3mYevRiwvrm1wz1R9zN2WxcRvHpaufJv64RwK9ThZLuIOCWU1jnj3rPfMdg+r4xzD3h7J4jxX
Y3he6+47YA0uYXkt1rrYsXFEEkB3dgpeyTK9BBLgwtA4ZaQ8fqHFhBZTeY/El79kg4eACuBUxVI9
WzJex0x8lA4/y54UKTdkz234W4/+18Lzy1oa9MECuFPb4W4K110t82fTnPSA1tMb5hubwkPBAlQR
05hFuEJvKrRlqpv5Uiws7nw54gETj0OIFl/0XcyofBM+ghjl1qdldt4sZUnRCRbZ1hxn8BRxsUxz
jMJepksrT7TFN+ZTc/F1mBZjfpjzJkwsunWWt2ccY+daZ6dJs1STeY4HMpxV6YRASfJkBQkTOboo
DiSzXqSAXdlviogln8jD1GEqMYE5mrs0Wx/q8Fyz7NV1wOAYe2Nrd2kcNK1rD2Spnbo3TYpHyMtJ
a+ubs6EKTucdMw8vwEG8cQwUELiX13mRQ7Ru2Iks39u2PgrJPwTp56gP8BFyhRoqUMRJ1tW/aZAn
w0yjwAgcTDWmBzJ0k9ar8ohXxd7IYFfVbVphZj0NAGgWM8cjBtY7tuqHNhxf+xAt1TJcJRJoqsne
GvW3rAt9aDF+V8pPtZmXCEjMQzdgqEpmgiEAOkyBjqetJjTg5lQtM3IeVyTt2HgRJQa/2eitu7Zs
T07m7VbPf5Godec8lIlh5b5tyB6f8z62wR5pEo0zBHXR4GyjkjbAze9nX4yvVeI21CT1pJ8mhG1h
iAlaW2CGOA/8MBEnf6o1m84af1okZZociz68L0EFoI/iZBKTuS+tcW8LMfhYTrVvq8zGYUb6qHWq
R5eSCRgQTsJ5UOZUl0uxz3IlYjRDYzQ33mvnkQMopNu8sGav8up54M0vgiCmnoY1denwBpJxr1Bh
L6YJMRUJhggAQBFbcFa44vOj5w1H3jQP/kIxcgtbzPlXEaaWorNDOv45m8XsFx32b9rhl4A3QN5q
9wVjAhUvRXVUIjQnoKIikbbAET2xuyQbsVh6aM3bLi7Rg2/8UVp4dIeZzWcTLg9MjOm89FfT0d9D
W4DTKjyQJZg6R+HqX/BwRkWnTqvwdgU+zwEHxV/OByfyahQlWTfGluU3TCC7bSKQoqndb+ee3xRk
Z/z6RvEKozoc4hbdKYZV4RWkyGniMm4m+lGt9K9fkRdKBfivfOMAZn5lQicAIHeuxGh3siqWXj1H
gJ9ekDCRhOPocduO72qvlVE1UdQp1SebdRORFnHtqqujMehrC8UAL+IaL5UXN4UG29PRg8ymp4Z6
p5I732FT7UsQEuG6vE9F9icbOZpfmUdjM156RCyzm704rXqZquEd+OOJBf1NB+xbDeMr7eyLrV0L
sAHpJ8DTHbLaJrGLvDSBylAMYZRjxj4tFvFOXRAgQWYTjMmfDMch6osq0qN7rAt66mz1RiadZov6
zX0fNQmmXXll/RSJRbsPnfCBZMGOlc2zCIqnHC+4IMvnuJ/sT1PKO/F/TXW3F4aw/VL0ftLk6hFh
tYkqf8V8Hm91VCXHwI5D3KHT9rwQAYObspw68VxMz2Z1kronV101c4yhFA5sU/zpCkxs1JA4NN9t
PFa3duxQ+72K52Hsnmq/uVQhRqdNbeW+qdkxaL10oYO9eAAYYwzwwhiVJwIY06TMM0vcZfkTdcWL
h+wxdjvn2nAvYrmrToSM586nU5T1Pktz3tALGRe5Y3L4HvEavvtZn3Q1xnvDmqk7bm8kt6X35XB5
yvj6qnJwj4EYkam0KHNJflQVIkcX6KFT259RumGUGf7KuX/yeKNj6ZKzKPomztZ8vyq5RgtHxleu
JQaZICNjPEZ5hOj9dx8uGofzvHMwBduJxWCAK/TnKsWz8VuU6+OJWOi23fBoeR4egsW91IY4KQn0
2a/xKK29/Z3pWkRSqCDOFjw/tEGwsTElWWlfnX5p0o4jIJwn+a7K+sGziJi8hYMUCtGU6l8gS25+
5+8Wi1FeU7A87jP9YCgQv8qhKBi7Jm19DiA6P3u8wLMQIOlhQfO68pw+BF6fLuVyz+TwFYT8ZZ2D
/DDZ5ihyTH9Rcf8eurmP8kB+BtQ5kCFvMG5lOXDkX0srPnxg2ZGXl3sddmcFFDUJSoEK0vSHzGbl
FZHvpSz5n8nP7lUJLKKs/KjT7We4ICQi5bURR+bjdJuy8S7z0jlaiVaj9OhX6zQv3oK2SSKESubS
4LQRJkHcGAd0jCnBdNyg0kO84Vp5YFac6FR+8tU8LKxDuuBs9ELG38G+//h5+WBEEZzrsnhfdLDn
evAjW49TuvjZrW9wc5Aq2zleiOCsQw8SaIC/PjKotsVram6b4ixRc0airla8RRsc4JWhyDRRrTVq
XWIWqC3Bd7qoNer6f1mB57nOZij8zwPIf1He/ilC/MdP/D8RAj+/eWqMeX6If/z/nIAiJ0DjABEC
0z506Vje9J9BgfdvlPsuDTh8VvwHx//XoAByBMaUPmaOlP0vdYgQ9sR/GzjCzwmwiYRT4fu+42Bj
xb8OHDH1aLSveRUJMrxlRpw7h5bxoj9Wx8UU0oony8R5Hqh3oYAAO6D5aIoBPCmIAEo1iN1ROdRA
B30OvMJWzU4AKgzr4sUHZDjwOkFxkEwhSkpv6RICHNHPi78GeGIzy78zDlwHmeK08YsaIKNXVQlZ
2n1Jqx8HpR4wwLDDHN85TUjdI8QOTmwARmI68DlupKTnlPHahF7i/YOi1DweNq5yGUWWgpk8Lqy/
ZBt7aZV7yTca02xc5mj0Zzl3bjID2VzDIMNRJ28SMGdXtOcccGeji8QD7Ll0Nj/0G//JNhJ02phQ
Ykrgu911BiwKxHQ6+Rs/Om8kKRFASoGW+my6io01nbwqzcdWxkBv1xgF353V4OLylt0sn/46mnno
MsiLAciKVAYaTXgaNsJVD/ihcrFB3IThq2fMrwY47LJxsXibhxHP6zN1810OdHbB4QKfo192szvh
0QdiO6uN05/fSrC3hJZv/Qbjovj864DODYA8ofI+hKB2VSATPoRHuRbPCjTQWnsXB5RvZbPPHJC/
lIBvcO6gGAreiMFEoQQhDGR8Lzz/EG7ocECydwBxe0UatZegi8Gnu0BWARw3II/RjrxrkMhyQ5JD
sMlyg5S5Hv/UG7asV8x9wDGLfEjsGiCzBo/pZSziG/Lcgegg0nngdDqwTv+ozrzMYKTbnIdxC2ra
BT0dbhg1siYA1SCr1Zq/q6D0YwHmmoTjvtwg7GqjseHbvNkRjAw4beT4Q9ojS5mJfe/78OrS4tkn
S6KN6tEh6Qdn4E9Z6bHIsHzX8HDEl9Pd/dI71nn4y/fgwBini51wCs9+X0ZjkLFk4RqxOC3xU6P4
M2PCrl0FXm4s7iLHdQYA0+TAHQMepEXorqDcUKMod4dyfY1Ahr8ZWl0r3DKRUfluEhOazfaRDMFZ
+1O88CXJuLw5GNQYI58QBcQZc9MOVCn1GicxrjnPgXNTOO1PuujlrhAWFPEsTqooKzTE7RtgOhk5
CCkBPesOvLREkGbDjxo5AR4yZF9MZWBN6mw/juu7yrIiWSuAsxhvozLM5uWRdqPYo31GiTCy7q5q
ATa4rebDrC3Gwz3pIl/y97pE5ueWEv1apj5r3+twtxAOQCAA9dcC5CbBY53jFeS3c5jmqgHlbasn
sqzLZ5AFv3H9dmUfvOncsHgQ4VnM25wWoRinL01RLPHIMURjJUNt3rQxiM4xqkxzntr1Zyjq70kG
f8oVuBU2t+nM7mQGKGtQ9koIeRxG53Uk8j4t4uIgS2ke8GOoH6biZ/LDlPYkUmURO/18AnqfWNyb
cbVavC8RXDkLHrNWYeShk1GSWNkmO5QZ21c53wVLmcIIOEvLr9otm6QXxWXlMyg9YKVkBCTh+VNa
6Pwn88FPZLwhUdsBSZjH4WNdmNheWaeF5VB8wMFlLcVEHLVU5ACFjiYCJ0kZDx0j214cYbr6SAYn
/pCVmHAAXZvm7IDbaz8IGSB4WtLMAL9gUlVx69i9WsUVhfRd0jAt7dxj4JYfW29IdT5dPUf+xhv9
U3XsG5VLEhbA2hxW7TDSd6LCdufVBldHz+dM49tehjOy7YTM00XNQKMWfytEyQlSVwrH7I0R+lu6
7qvbs2tZcXynaCPmokQv2OPRp9da8Gdr2WXcOlPWMZRGXQ8lxHNOtGgNBkj9AFQDfUAILqJ3yKPT
kV8oBCM+kc9xan94jmds8v1uJy3p0JGxB9+HcxK6aAc18I6u6eF65FwiNl6uRZ17OxzayA9z6Dhm
i6z8OrGgP0Zk0Qx+2Y5Lo/bMhx/TYazDCfvrLOK7W/gpaCfMbxQQ3npVkZicp6LyH+W6QK4R0EFw
zT5kOZyGUpWIKXmFfIL/WWUd4FLK0+w4oNWG2KX1H5eQHZDtIebZ9jmaYkdod8n8zE+UjxARwHGe
SIGX2dLYpxx4QWQ1ImxdV7Fn7FGxZYkLtEcRsOVfTYcXHTJqB5ZTGweVfxUg2owG6bz4bh6XjnNr
x/WG0jEDp8825NIcBjoCAq37h8VnASyB8txySAYap+ICKyzxu/Lsj80L6ZdzrvUlrMpPp8crw0U/
A8ZIxEHryoTaGhEQyf8uXWAQojhHLZERUlCn22OS4Dl7dBfcP3WNmKwTOozUWCMIYQgruwyDX2dm
bAeewI0Rq5sYCRzIyRWazKS9Z9AFuNXmjkLuQrbB3VPgoQ+qBrDCJIypN5FESgwyuAuDwZkdADTB
kjKHT3h2y7+2WA41ZypeFT+US/M7R2JXWzNihqnuntvrGKLX3VKgE7z5ClVwaqXz2Kv5BJeJAOtD
iAJE8VxydRmY3Utgx0VJ3zkMo6jsymOIfoRhQDep9ROB9m0WWh+Dpr5nGY631bbl42hwCofgWgZd
tPshLAKUMlXqEudYuf4TUSKLBamQoNTZte8hr7lz/9r14reenD95yM5Eje8V7rhgBhlAUFxZ2l3b
CreWqromZpi1xzkxZ0TvfjoGwBEUyryNWoUI5+g16nGvm017LVyIT4V85RlKpFElw1hJUFDilzbT
hVa0jwZ4qaFrLhTJ2myzU+Uv6eCOzyOd/k5t8Q7fhkfgsH9N1HlDkLvTKzsxXh0xDX3UgDOR8iXe
LJ/YTN7oMrsHZJZXzfXDKpyDpATwjOu8tyN/9RtEKDPHqTkNm3rA8UWwnpEoqF0C0BQYCVSGJhk0
TK2wNmGkW/fu5u4tq4YfEtqkt0jCWA6+sw/SYc1vmEbjTzt032qtLziLU3esTEp0eLYdv6NsgGBB
8zyuTf0p7Hzz1vVPLgon5cLfFbI4FlNmnkkLRGImwXopmPtGFehhOQkcBcwuMWiofWBGZHIgIYDp
PxYqf5iR+e+Ktv1phIh8B7MswO2ZGB/qcggPc8Ce23V8cQvZHnguYzvMu95VQPWLAHbk7ESlRjbs
jkDxMrz8QJkTDE8aelj0+lE1nsHApxHRukxXTmZMmfvHriY6mho03oy4EkUEDKAWr+28Ajzstuew
97/6uf7ymELKzUSQ0In/aC/YqSVIvBI8fz3ircKqArmdMW20OCHkyP7vWC2orT1mIjMRMFLcPORu
iSk5v3CknawOMdGDGuosLnIJuDYUB5eh3U34S3ifw8GN8r7zI4qVuEnm9OXL7IE4Xsxp9DP0ofXw
u1vCt66kMu41yu9ue+tMYkygeUAu9V8y7ntpMA6Qi8gCYJzStAmGN8+ALrBmEpFryKVdEVB5KJ72
4DHQUzvrpYKDeXDAW0KZcDFmVKDXavAlcd+OP/mM1cKuAuCxImYxVTvsMOz9cjBXjChfZew79thK
9jSEAs0yO1Do0XFmzIjwGICitimb1J04iMKUC5IFFfN1pDV+i2rEgcEBpUzKfZHoDUGaWwPiiIPE
6J9cgmxXaHVii4W6Yinc00HfAAjsQjOzHcnX0xLm14bWH6Yfri2nx3AtU4TNKerne2WKzzyY72B4
9muhL7Kn7Q5o8XAR3oxk2R1vQJ+nE7CGAW9J4JrQcXqz0YKboZPRWkPnXr9ctJlJA42n23yeuZxT
D4IPqzA52Iwfsrk/pMOjSArbIrbGncSofhw2V4is/ePUVie+WUTd5hM5uDZASZBU4QyJTAmIpIB+
NG0eUrYZScDL4HdrflCrf+8YrKV185dKTINHCE3QlB8kBCeMOS4AvLLIK4dk3hwoILnLHnLavoce
1UOTqqBLeXX9EUCfmroemjhNFbSq+h9+VWNQisC46nqAkhjUT/jX6bX0yzfAhXte1V/QbvUZNDfG
2hjzFVC5QswjR6hd1eI/r1C9GAU5qhW9VZsFVpXDjwctbPNSw6r/3eKzz2aCQiuy7xHDy9FBQRlC
LbO6hcoK2SxbyvNgJdTLPJVm+MCjE4fSPa2Q1ILNVittc++gr3UjRvPd6M+Y1PN9gcIu8bjFoHbz
3prNgFvBxwxQ4jKMIgYocvC70zV3qqjc7Ll1DR8whvfiVTTv02bYEfiVmKeVab7Jd15xqDcbbwJg
um5+3v9lPl5AxZaT/M+Zzz93oP4rHPIfP/LP0Af71inblp74DPtPAHzgF/snHELotqUsBHQRhh62
sWNtyn9Zf0FBT3iBwwPX8ZH8/Gfqg71X2KLhho7veli34vn/GzwEa9E2/uO/LMHABiVEij5+F59y
dyNR/jX2kbw0rHJzvKx4hulrzoFAFqsCQpebJ0UHL53C4hbK/o0i5T4GgFHTzkI/hExIlPSAgOjX
uUGSqwd2k3l+zh0fEK24ej1GJIP/ZhxRnIo6kHuYnthgYYFjLF0dO1o/z0gsVzX96TwfbzuiUb4W
57rHh8COhO+58GMMM+55U9ZxQYoDNKgWcAraIG9GVbzoGgN/Wd5z0Q3wk0ssY3DPYqQJxuQ6NQVc
N5Rb7CkkGeIYG7C4luPf2YdRhVwqT2one6p7aMaheyaYY0VU2tMajgggfP+4uv7ZumXitQFguHF7
Metzj8UJ2KwBchLvkYV4f8fW/90LrHZYUGoPHJZJ3/Gv1U77DPOWKKjoXgwGOlwXA4B9cKpq2qGK
9jDmsdNpbQaFwWf+VqHlxO6Pe92tl5KyT4ARwO/L4rnVugZBCH1ucVCugSE4+UIeacnLbfLyoCrz
NPvTq9zQmjVrttSBDbHixePSqr1ig4x0BlBBi/Jx8WE8F1Xksu6gM1yfOkP1JKVNbDjttl/OKWdk
X8WR80mhI6gP1mNwPQv44E2495l3XWlAUHaAw7Njk+8qjyXtSp7o0IfgxZeUj+Kty8cnpNFzQlv+
6YdByjp+AiQBqY9cC+5/ePajJgRXtYMgWA8LeKSh3HtS7MMSGxeaNniSQWXxheLQ8LyIS36fRhdy
Q7VzcxAqNXyDGQpqoVY0Bqa/qg5bCkKkXUG7PoROxSKGNL1enDdY31dXj5+YQO+tP327QTHFTpPP
O1kCfqnKg++VeCHjDM57ccxU/RjmFuGTb1AnS5qi7UDTNzl3T7uvSyZwi5cvcik59K4pP3jSP7gE
DIOH3iOsgnTtlgp0Aj/UUgPGwIKNGDef3Y9NfQ4MMoWQKgA2PSJ9NIUi47+r2QU12aDW8rI36Cpn
WuffQ9EXKCkNBEJpn8VcQqrQ6IrCBYRM0Czw9F1Ul+tw0hw7YHIPX2K3ADsOvAQrOgiUK/uEMGST
loDyhxlKe3EjGtFBHWe2iNHarjhJup8qLL0E881xB2lpZ/356Aw+nm+w6fGytPbsmPonR+Uxj/0e
kAcYrsz7Al5+DomX4u8a+PapgwHEVnROZk+xNWK2skeOk2M1DOKl1v5au3BKW0CMfHROXdv4sREq
u4St9+ir4SHr62+L6UiqfQL6UdaXvqphn3e+RtMqNwgcpW9jio8tF/YNEIdVuJFbAzz9RwbKvDmt
JveBtiyZMv/iWA9KY/2Kl4iJCq2hahC1zXtuunLPPBN9lAXs3snupDY1TYabpDbNVWwDdJ11j7/S
Y+WijiZYbaWkMEaKGE3JR7Zpb6KFIkNn/leGIoahg08EQ45eljK/zvDmsLEineHRuRrtKLy6SjRP
g4EwOiB4kXlxoTDwjAJTDiOvL4qXElQU+PG3EsbeMOaYGm0SX7/pfNhO8imX4J3q9u5swl8B8w/n
Q3srNxlw4NACKzNDEIQpiCnVq1nc6dHZJEJv0wmnYTyBrHZ2waYa1pt0WCsDEmoTEfNyQOyq8e5y
YSlWm64YVFAwNoExW/K02ZRGJHqfMxxHU/An0wTotC1D+ggNMuvbLcAGrrIicjLjeYExWTCEiQMk
XJiU7T+USoXtRV33QuBamgnKOFQEUmIlDlzMcAlfGAALA0dT+vUDWOxDob461z8EoG4URTwp0U07
HnbmwPWcjUoLuJ9LYX9meIARa33s1tkADpjdsEUL1b8NYjx0gztjSmYuMET3DvZ1RF01py1kjF56
rzMMVD9cbzmMVJHXXzUMVYxZDxkuxjbQ2+Wl/wONH7swbLJBzdUmucL9MFCB55dpE2DrZtwJGLHL
utL9vEmyoeQ/UrAbjh5kTgBEvBnz3k2s9Sb3ud5UW4zrknWTb4GZp8YWT+1SfxLYuXxtzi1sXcP9
e+Mg6nbh8VL4vOUm9mZquriTA55fQfkFa7bLYAFnROjzKp17sE423s41cJB/FyGOelOIJ6cb4h5W
cQW7eNk049yvP0SBa0YUva7K/RmxNwbheO/vhME+ELiYNTazDF9wmvDOa51zr3GXZD3vd0oAZGw9
8ioxeiU+0EbXuPMBnwjdaU6TLAtezIzPynSLsDdoY4SZySKDv6Mc/oTb4+zRJj9OGEFFZUbjkGAa
KpV9NkwCHPN6nJAg2kKfpI2Vv6bAf4VB9tQoEUTeqj87z00rDcquq79a1aJ9JcBP10KmRaO+bIde
YQC7l/TBtEGSUErqKbj7uGTLhHx2qF0kn7P/ojOG+AzLjMYSGkPpq93UrCer7ZDkaHVqt20TXWSf
pesdRg4FiXsOR3PBgYe0iiUVJUjcZPGppZu6jnl3BtTUuguOWhlnF4JqivwV7pXDh9+Y1FxUGxwH
hbbdQ/MUk7mHjoyWVhgsHHMwoeox+sgVO9WVghkVIjkzlxE7uHhOHunUI6ubnzNveJZO2T9xFfxV
1MKGd34BR0gJ0N+dBnsLG0OLRIAnJ1qyfQ1BAmUHTjgsBnMANSkHiwy6+aF28JcVBfYNVIAXATjS
qdP0H1Wdoxnt4QYzfZQBO9vGRb5bsRdBzRPHLZJkUtQxJmlvbejttnl1ZwLEi4gBS1CkAUzmdDK4
GaAiJvhfAOAA80E5mA5V+TpjvdB5oDhRihAyMyaiaTbidKwUgsQBKV2nXipoghPrsPIiROa39MrF
DhyxbVcY39xFQJHz8X6wx86SPOkq+W1HrGsDG2j8Il3wTqowRRihMK/reirEkmpgvuBuXnnp/0Ft
FqPJAinY73kI51yBevIwpytG57HKsQVMNIiMaydxCxoVOMMEmeHPVUhMdUX+ZCV9nYPs0qL99XQG
WXJ4FP3wDA4fTqIF/ViW9lI3w8cyiCtK05utOE+nov4JekhaE7X7WijUM9rquMkgDbU4mqDWRYN0
frnCHFaJoKedQISSjc8IQ2whcclrYLBDTUGc0hXmTraRjyaH+ENrR39hWtaeAxawfd/3X64lB88E
N0ciM5Nz/e3WgD4zcE28Ip+1mlgUdOJkevMHm8I0Tz1QkQv9qZr+mU7k2Jq7LVLxR7j1m8J2JGUX
BBMS9UaGXQBLM+DQWoAxtW4XT/4I4xuW/pClQSOKB6S/RwFESwEAi03QHKHVp2DP5707YWCrplxH
GOxcZ0YfSweRbzCaJYE+eiGyQ1LuZWsCvHmvB+/mYBACKzP4CevtLT6gCHKL8uCR+Ys206HZonrs
pMFiNuc2wcLvApTGM5xXR19Gyx9y/PJm6K4NQ1VfcvmwurATccgimginD2L9aPXCxMG/W1fkcUva
qGrZIRdrunI02iviOIy6jhgXRcG6fBcNOCqFjSzC7sbGflYZ6vYCpVXrR9gLE4l5jVF07iqnToIW
vtcsDk4RxCtKtDVjO4p7POZre1hAhRDdf9RaveqOWWQxrEjaQd9hT5WAjEybtG45Yv1geMc0eyfc
FUPXbjiUPoRyuj6CVnrSGbkFE0vXTb5l7njcNoiMolJ4VrKDG3hlXEzlHzUNl1wEHHWluLLWnYCy
Tr9CLAeDVtrDSSUL4hget35/y7wmtX3x4hJxkWx5qBdDUGN5F1W72AZmIknHEzjkO1pJC7x+PYIh
K5N+4BrlbXlz5uEOlfJF66lK8LVgcuBXDQb2DTBZAlmQcjMlY69PRea8DFz8sY33Ygf61HrmiM7t
BlYMZcVIfvsm+F0wq4/d6OImay3WGBYw+iWmWGiGiLtjfoawjx4CzEg9s64x+pG/ZNV7PK6P9Qzm
SUwdLIemp9ep1lfWoDnpsH7GuimlMDzXqfirwuHf2TuPJcmRLMt+EVpUwbE1Mxh1N+ckYgNxEg7O
FEyBr5+D7KqerJIh0tuR2dSiKivSwxymePruvef+qVMDgVW6j03gco50TF4oXLe9X0HWCY5oQxim
CUFW9Ycj6ouBCqgJQIvZeBmT/DZIwfnk3JtExm9H52pgvcnLHPDJqiUfA83MJ3qGY8MpEO7K3cij
HPHLmmx/7+ftpTH8o470Vx7PD0PivYxdDZtixbW4WFzx/58KaVoblclzaU0wJCzFodiFmbkMhzSy
iZc5vG9iYCabOWL/53OEWMH6m/oVjOqVsOaaGD94iBhZ39+WHgHIrh+ifeuRfLYWjrcyTW6KknTt
8tfXxZQMjdoni5nspZFxV4hOSVOH2DXjbU9IDWk2ZCG+NQp5N4uChGsborQnbLyqT1klD5EVXLyk
vWlM+27RrO+zAd9X/kUa9eqb7WPN1B7bfbEbp7IIl37xzhXJXrTXMthUcfmnUNVOiIV/2ObrkKAK
WbU0mJmyHeNDtCW8S4QaR5+0h592GG90j2fTl6d+SCBfirrGaY9TmZxjXOqGAJqBxjbMGAZ5h7m6
eSMxANUlGvgWx6d61mK7pHqXyvaP6XvHofWnDx9r36L7PXaJz6C2Dn3enGTn8vIqsWB7NYLVCtJs
W32jxETuWYYqh0DBS8fkoPZUi6KTPlVs51Iue5F4YP/KQuMpGPK7OHOOwlc7jvWkynfuoJmBVfWg
uGKDxwlNZ7lf4ihk82xyw4jDOBA3bYI4kFfL6+yhfSQqgGeZ4yfmGnYTpOmJW7TB8TNieMEA0uK0
A1KGF65ZfwJ/3zDGPVh1QXZ53aRK9yeQ3U57gMfK5MeYAAKNcQs3BtWs8sUvnEyIErH8LkRtk7Wc
rsKDNpNLdZj6gXxvbJNO624Ns/j0EA0OrROzbWY1P/E7qnUkdlxaQnxRoVdYYdxwlsfIunPF8xZY
N4b4KE3vZCDbE+f0X81ugafaz/4JlxTDbf4QDSRflZPfDHV5QGFoj2OlTxp1faNlEKIPfedJSXRR
L/xzDDUIMhdvbp5kBi3MLnCCO6eJ+LeCS7hdRSRXVdktl56tDoLrqMRLycuUNDNHu4zKnZFPTwuq
4XaMg99dZpQ728uZRcTK+Mnt8v+vTbH6UEDJnvF/vzb9N9793/en//j//tM0J2x/rTF0TAvHGtDf
f+5Pqcay0WsgTgf87/9Yuv4zXWcBo5ZE6GznP+HBf0vXmf/h+oElfOm6IKkD8d9bn9p/rUf/dX1K
0wRrUzKBEvHJXV11Xx//xRCuSq9RTY0sHeAlga7GU4iOPK9hka8sT57wiJHWZYmx8wLEgtEh6zCp
5jyl8TOT+tWeh/e2MB5jgUHYsZddxLG+mVw8VnLqPux8PpIVbfdFYmAC4QE/REwaO6RjyFcrSGwm
p8VI98fzPqeiwHuX3GPNH3ZUjv3u6ukncKOQ/QijsZkVuwnDO0JT4Z1rycLKd7qYu5FX7QejZi/B
32Y3Yqrd2E09b/Mouotir9urhYwFMY+TBDVxFNPsb7wIe5cOFJTf2Tvl+Gr3sZiYM1QWQcaIcBNw
9eoC+QuC6xGQrkMOv9k76XQK/DxstTdspIfpYMAcW7nc5+1+vhNDPOxGRYRNxodo8K5IMuCSybua
+r11GsW1DFMd3Q/5TjjlnU6RS1Sc75u0sneRN0B7rSo09NVMPMt5YL6Nb/PR2Zd8RkDsZLkte3In
3tLXWymTp6lGecxHDms9QgqyiFfY2BE2DbMBIalE3zVd/yNpfQ1TknoEQ6bxtqtSG+s7OrQTs0dJ
GvJ6cQqdbpqQmeGuhU45freqO5UtBgPfxhSQkc+NrVKfq4Q9gTbYOA3D+Fr23jXonLtSWZ+YLrEG
VfFTZjQv8N3uVVc1B3gfCP38bKTWOyCjgY2+28jADlF+iQ+y8YaqdLZHcvEzjrzeSg7rD77BX3BM
LLaC3Ot3ySgIULjjW2cGTysXdaxSFiPjarHAhYDj31q8JwFPq86Gmzpa/pjuYm3ctriNuXVundJ6
NyV2qmUGUCFUrTaVPT03uX1mTrxf04wLyqZDPguNsz8ZvM9ISwTRmXH9NsAQvsny5s5fxDvGZVI2
TXNjLfa8H5r5LvcwqusEmateopBQ55Nly7ty8P40Zan3Zo+01xYBF3swlqpKsq8Jx7YVEY7S/Tzu
AS18MbEu4RzPPy17pG5g14DgfLKHcvmZF4x5LoQNzcJjM0TOnV51TkaNo1H26a5w8pNBKgx66y9G
wwlvq+DYz8z51bWKM+PgQ1YmJ/AsGxU0uzKIH6clD7a6tfKTg/ERW/q0C9TchoK1ycYKljt8UYzi
hddu+yrqN6pJ+NTa4BYlQvFiI+qjvBQGXolCXNsmNBlWVuyxAbZmcDj6uTce+NktHhKYk978Jspu
2sWJ95qbw0diGw9W798kVsJdLuX31txOpDn2tcPuyfBelqyA9jDhx1QQ47bKbz0STMEbgflTXrfv
UGQJfrnebT8XezcTO3Pgml0n9/lcROxXevIpibHtmtjYgDBwNmNJpp1B0i774ZiVLuscnzkonad9
hVwi7KrdjVhNRmM8+YKZDZ7qXlhTujX1vOwYlaNtl8UPgAN/t24/bPwE944ZgTSHgEpY1RfDDugg
jgSQWz6ZezFyixzFMoN8gzjXkX6ZSqbDyBPfQTwd6zj/6hw+ZejQxyYik9Skq0NiNR7LhCHQziuW
owYpUHAAv7vcAbbVGwS/0mtlA+tpwXpFEcG5aQQIXFjEkFfvE+H/VJkHdN818t8U2w6WNluP8gov
tdq6iY/1R4lgRVGyQh+h/ViVPg7Z8GXH1jMqS7lxdWztHA+sYVJVedjU3ncdNbApbCCBla+rPbE1
FG/iIRkm3caNrU3GHWk71fLLSYOf2rfZDNiQz1uHjZFS/SmdPdY3nlmHKwhh103ecZT9UzrjMQzK
B6/gf46G+V2YfbGxMVLDiNa7wIadPSL8HpNRXqpFrlIbG840ESrEy0Rgh9cS2R8elNLYoD9zbhl/
7Ii/YDNVwXkc62hTOUH2HvWBFc5F9WjmxnfToAxy18JFaPh72XeHFB/jJnMcIMRq5KwZnHMHL4mF
JJspFvjhNCZXu/SObCO8s/DrPxoLndGZR6eZTin3vC4RGiOGfU3sINo07tRu5wbiYtnBJwZrK3d8
48MshpART/4ehWrclAumLXtqj+2ChcB2knjneX1MPpI9ZOaTmdZF96brZdnDwH0b/QKmBmknu12O
iF+bJLBYWhgT8+nwEC32riv6L47331hM01OXDneuFX16OQuq9XuZkhtC8STPadbNrTDkpcuyj8EV
QG3m/JmN2zWq8da4C+dj2y1wxKsP0edHnloE/C7gr2QS5ehYc0xR9NpEL3CqWhdkTNzAiQvqZvUh
+y9L+ejjthNtGBfc0kTBGYx784mP9LFZvN+mXbOOcW/sAXjfkk6PeYpzGCizY0cYw2DBbmqrNQ61
yVbPayfcXDUZSXAoxI87BbEwffYma5/NNjFlfRlc51hUYanmqxlJmJ0SRmxfBddsyutNGq2e9Tps
4ABv7KS687R/ow12ZwvYpHHyPzIimDscPM866tpwbvk6WoHcQTOC1JFbr0sesduw6RDInNfIr9c1
fgNaPLjUdtedMIAkpz7ocAYCji5NVmyt3fELT4EImzlvBc7/id0m5Juit1hcTJdhAuuzlPema0FL
r4r97KOtDEH3GPXjrZzlGzCxejNgk4fdKHdp7bdhV6TOVhUsMsiWNZQDkAFGV7Lt+aaeHTBLPO0p
K66t00RIC8QnI4yQe2cxX/xGPvFRYZDp2/ceE01epA9TrMfQaz03tFvivFbUvATTnB3zxrZvPdX8
qVZ9dJ54PXqkaF0+t6V3T2nfPsXzfNukwzf2mqc4YjDxgCRZUYX0M4PbrGZYh6SeR/nqOeMJijhO
RfPXaA8vFd7mPkatz1jBF/0fB/WGYOZ5LpqX0eFXhMWy/SJ9+aZ4x5hFd69rwKQyfTdj+cet/emQ
iZ6VkShC6GcbcmPmPiYHtFEMQAdVQWwoMrUxbCROEr33qc1mqgfu02bVfpnKA57HZ1tku0w9FVrF
24XLFRmKg4MzyvLkAcfrneMNDIYRZAeSdjlIWc5p1bBRVQZzWkU2EEtCjrvcvNFOal2qABocfy20
awieWFiBonb6VZjJLejqYgtamN0L+5AWXX0LQ4uU3mDBfivgcRX+M2ZBEtbOXIZDOp8yXQkE2ekb
rE95P6VjeYhFHOzNkg+4yjjcY9hjbHeVZIcX//SV/rajJdpRnn4WZupup4S4SWxyChjsj1akxBgM
UIy5aW7Nan5PeNoYKAK+T/rUAzqip4q7vtoFcsp22KX3kRFdsirmpZTn18GPr2Ym70ma8mZsF84o
NR9106W8pIZk61Ywe4tGO/yhoFtnjT4BVFxbDVgMXRBfrI7K5bMu4/HGi92wyTvsjxmvURvHLQDQ
x9yxcNvH30vGGh0SNOJZcbQpINkontnNkKnmag9WDilKwdMZaHpogoUfNXtZFMi4IvEYGNLuYMDw
2uQwOi5JkS/7dMJvH5XkapvOP40UXRjCRFcIKNhw16oNft1EW8nPbFjO5HAjqORgWfSZDGQv+5FX
XUJvR9sCPlo5HVPEi01Z/uO4lnxUa91HTu8HZn6wGf5zULJWKgysanZy1TSF6MG0jpLukDmv7msc
77q2AErMrNYIV15L+kby3vjF+i9M1iKSZa74FwEL4XHfgtU4JnSW6JyUgdfEb2qtMxnXYhNrrTgB
/0WGgJ2VvbafEDzuNLMT5s3bbi1IidYNzxSQv4VK+1Vkyxs6xx4bW5hXdI7YCo1yoHFlRisVM0pL
Zse7aYyHUNDOYqwfgKavBVISeIMBVBNJVpFS6SIc65Hdye9IE0g219oXV6Ph2WsVTB+IO2Vn3BfX
mpiiFDea9/s2GhkeWyAGJZrWFkDjL79JujtkkmPg8S2orczhx/Q/fOtTtflLUCW7TtjnmrYaT7Y/
dW08FLTYyLXOBjmO9AjHx67EmmYE408LrcI1AE8iuEv41iuZtOxa8HSlSUFM6n9X4EtTMKZGZK8a
ApN+dzeBOW3N7F07cE+jlYDagEKN5vHQsqdNQaRSALkFj/5mWmnYrwxVY0zuzJWqihkdFD229Kga
0T0jDJfKSo+RO7n4htuTFMNHAKZVgGsVYFvjDPCcv5JcIe4Omy6D7pqsnFf++xv88Ie65plwkAcn
L+Ec7eVv4BYJ/4oM/b5kNY+rytpaQX0bR/O1z33OkfR1CFgVB7nnn2K8UtshwR/hAaWN0+o2WUM6
uYPQArY2a7sL3PUzzM57a3UQxFpcXCwF0eotGDkcp9VtMHb5i8B+wHL+RmJHyLElmNgT/mozkKtj
wSIT5awehpXar4z4Xa3uBsyWKbcKHA/tKpY2qwsi1sHLuPoi8P/+cTBKwDB+UKtzolk9FNZqpsBU
QVBiDAU2C89JnmXFycWCe6sqdUgxZbSSb/daQkT6P/SxbKRYN7LJ/72sXo4JQWyes1CsJg97ni7U
WoxbDjAGKiga/IL3cYvUna8ukcTtfnxcS1tMJBcDP0mHr2QAqGmuRpO4nR9xmXFzWE0oQB55xLiB
ggUMefDPvCL27mpc8VcLS7SaWaCngUEv5ifofcg5q+UFu80fbFaXOpAPLsvVTaIkJ6b5yS0CabPC
fYF/pqphcg0iv8SarUgH32tbrXYbH9+N0TTFJcKJ03NNY8bnmMKjgySVHpPVtpPg33Eb7yK1/TKB
TWTlQANFMBPyacjxVJ2HPl4+uG5wIh/PugB/UIdPaAL35QClRGM0kIPwErHxP1h4i2w8RgVeozXB
S5SXmzMupGa1IwU8ehp/kmWzxO5Xb+1qXRpUhkiZ77NCHiy8TaCgmNDgI3YpX83Ielie/NUIFZju
Qa/WqNLRa7Ago5IJdGPr/JmK2xQjlcyjWwNjlY3BanbdUGK4clbn1WyoRwcrVpPoUK7erBqTVuOa
iMpEyWaQUDtSb8bGYd/srd4uHMvH0bHuAxLnzur+mtDqBXawBnljxB4WW+6IzM1g2GAdGzpgQVjJ
4B0cYj99qFaPWby6zdqUVfxqP1NLvxWrIy1ZvWlEg176tH1c/7hlda/No3FsnPRkwWC2XWNLD9hq
rsDuBvH4CWpfvBG5/FXgiCOah6k32xWWgSUAkkncYp5zs9phvMFQ1+KsA+azDZCpLH8+DDm5SoEH
r3Lk72E15bWNuelWm96IX2/Bt+dl1asPPXWh/4Bbdn3lgdAbjd/PSJxLp9BzVyNgNw7nWCIiSjyC
YHQug/YfeRdibFjtFkOjvnkArW2SeVgMV7OhUGwCJflHnOpi147iErws01e2ehRtzIrL6lpkznF3
0epknDI8jUi+R1QAtCfsjpwhWwf7ozkLfJDce7vSIZLkEuaI/f2MXbIfORNX+2QH+VpiqPQytgfk
AuJDv7otJ2yXRRScncG9daXD3yi9xLO8BvnChZzOskx59nbhC04Z19nwqCDJvdE5JQDXlyy9Bn3F
GYEe+ZisXlDR8IMMketw53Wq9yIvj/2iX91enYvImUKH1NVm8GdMg2wp9Yx10pOhn3UxQJZxgnMp
0I84MvI6Ax4z3qPwhL4mVQtj/9Dr7LP19J+mn9pQTuOvSIn8MPjerzIPbsyi3tm2+dF67WNam995
ng9k8KqnCrUUXiO3CCcgM1XwXaV3QV0gUjC7ObbcBjz0XBu/q6gYtrZW/GglMI4ua5YwcXlG57oC
0Ai8BT8R+5iZLowJfbDt+Qfi2IQItvSc8bIjMuBDCvVzdefGLPME9ySCGsPOMYfkyoWaIQqK4sY0
uwJHhfEjwd3C9L2rB3VnMn9qQUkFDnR1LLLioXIKzuQ2yGD2S0C7MwVhlt6SDXe3ugLTRlDp4sw0
FMV0DXR8kQOvYjXBtnbj+PpTWjbuSWo4bI8FWAn0kyqiLNI3Nu+wrT9FP50KLmMW3Nd2tedE8YEe
zF+5Q0i79WFEZb7Dh7l8Wlo+oCP6TA5ovI2Jz17rNf/VVyiYuuM/kOEV165NZHHZGDvrEuF/9JLq
U4/ODZGZvddkz1U6/yhCKlwicsqCfH+AJEJ6xTL0xFK8gze/vCcOjLm2J4prD9cen/3SqL0bVfdB
s7iIvN4JEjbtDEHo6tWE4xB06J3+WLC6Wye4mZIK75R60X1M68CRZxT7huEvW+6fJkOzdyrt4tc8
lAlAKNx1UeuKm6R35q2SMsNVMOClaZ6Csjx71hyfTb8n2gFPWiteUWQ15Ra27keu8ZLiPorAVhRS
2Ye57X83Rnty8AIz2nrvMmLx48Om3BhZWWOtSdiuz8piy1HGWJjYuhlLlVz7ifWAQTqg9cwz+8BP
YfQoY2o+xfVw6VNUwrFhakPBIyNU0F2ENdTMjOG0cEtmVz8x4vTQydJIfpYuZoOgIzuL3QtahHMv
TX/ZSTduNhO7i0UQdc+Vu3I++TUvQW4fLF+EaiS3ADvyKdfBEupsosiDNsCO7JIYrGvucGBnQDa2
dt22Z3iJE48yDXbKMJMD3XBDqJwSd5Mx8YC2QR+KQWG+MzEelW59b1bJ219K0D+aLv+FYfj1/y69
/u+VmJ4pXAuxysTovxbf2v9ncexv1e//Uxj7X/4Z/ymS2f/h2/wboAsFUq5dmf8lkhEysExz7VwF
LIEk5oLY+Ve0hGdiQ7aktfZgkj/4J4MSlr1tutITFm1CphTBfytkAFHzbxEDB5+jLz1XYpkHnE/4
9980Miokhr5YYVx2Ifudr1dYoCliwrTarT1kAG1v3UUHZ8ujyQ8a2kaZDnOTUxDXsjOm9zE9LUOM
2aUv6LXAV2nOhMm8SvWPf5Mh//Hs/Z2XufI0/v1nNQOTTw0pT7p8dP+q53G3SJwZK9yGecs9lFpw
K84qi5h0B7+1MW6H2tJHUOhkfSEWcIr74wmzVfqED7C/q8bpgWQYiNulcsMMdWLZ/F9+QtP715/x
ryfBFCZfRV7dgemvtQh/1xxLP3UD7bA6yRyYe2kcqZBqguwiCaYd8z77qrmmIvoF6jUhcv5JFw1e
bBtu/J3yq+KmHWNxspu+CN0+gYo7TPAcY77/37NhTU94M+D9dbo/ishATEO3hBVYJyw5ZNS9onUM
4J3q5JbVOnBmFUf81gBTvVpObV+yQCHql4XYJ1hfTkAS2rODie8DCkDxVQT4oAWotd/4H6sdcK7q
qlACHryG29+uyd0WCkjVAlds4snLdjqouyt34vakG4vDlkpTelw4fmJ7P1IO8rqMbPxCQJqIQYEh
UQBqgn3g2YKWoH3TdkTWdWl5z3Oy7B1wU1fbMoKQgCeI+2k1//oCdFU0h23HfmdfK+BpiFHeGOxd
2K4n6PveAkyYRaSzHq95wY3Ya+mIhQKOC6/2tVcTLonwyzLv57TmJbIIuPF2zrBtoJtTdDDkHWpp
TQeIicl/jDiTq6DrDxHAqE3fd/O5HYNfNuMr4wxXzpJc42S66z/JQt1rpppFXWEOoU1t2q8pzXrS
LcYrrYcw4zSFAFVfkaWDWBfm6ejsUPvyb3/mH+PdmJ16O+JiOS4/uK/4sAQgTV5YLEpq90qs+44D
H8w5b72fYuHHNXGZE4GJJ33QDrRWrs7cMPx+4spvVIMHrr93B2/fCIOvpycSrhHKq+cr0Ft1pMXR
5b3i0L5ZieS5LNGQ7Cpt96ZZXBnjxu1YZGzj7CClJS8R99q3jKcqNsbnhSpBlOOemkYCe1N7zfpi
Yep1kpdBedmTg3IEa47NuBEHybayeS6Y2G5MnIaYntzm7OSNd19oJ97bvOPfwakZWxVgYXeLuX3P
l5iVVYKY8243EPqJ8dJdWMS53o5V5KH6etU5h98Ylng0TwwWz7MaerzdRc42Di4Mt5jiD25XwP3F
4NyY+SQfYVlSfJg7Le5osGSmY7MbLJ6gcJzGvAdIUeclnsuSRi3MBAOoKW0d7RhZsK8nwASOAFBa
IOlij+bdahOvHwPNbdkph0tcCv2JDQeLijO8of0aTNpkC02gmedgLh9dWgtuFALFQzkEM1xUs7ul
aphD1KYQxPTGx2Cq9dE0qxxBS8DvG3xAl8VgCeiCvlk/1JoL7ETcgLtUG4Szy21+QHkFKCvcT7gG
zpo0f2gGeJ1pQpzDbXDEiVpO+7a0s9cOv82NqSLzIuTo3k8Ai06iFMOhAly7gzH8TPoAsrnb3ZYN
CxzM8fS9RkN1koF7pzPLPk8xkLTZSeSlV5jzUi9g2WPW00q3b4J9aZXqNjYBLPRN0W0Xe3ilVGJm
u2TwMPpdslrp7PGYcwJsXL8yHu0MLW/M1g1WBQPYKpz5zaIL88C2GuV4zURB+EFDwheINcC90T4g
UYImybZs++9l8YpHoHXmFsQsjZakCGqIhltPSxq8knncKXLvAOzl1mc5gGU9e056lMfRdsRLHuOE
rmsnFGLsb92CP3SCaRDKVaP3yvFLTdPjRPGo5+B75S/LcZwm+C9aCoEQWl/rhfqAEoEAizoDWVF1
J1e0t4UjJmgGprWzeirqyAbkIa/07j6isw3HeQFmMyqxf/uYGrqgIM+WwgVzKy1Dj7qDKlHWAYcb
ilOyXmB0Y96W/erWxK1Gc2YfuhM5s2IObqfeiXe56bE+GQo3xFlOzYU2DjOmCe56mqZlsujVcai9
Yuu3NohSgj4s45PjNDmrot9vO7AYr3GsgrOZt8YnxR1zGOf076VB691FtCZe6oECVUSpR1yIHDOu
a1yErr/gLvq0nPrrB+HerDXLmDVWUxrZbvYLrZreJm4rG1gA/mlYKG6cI9AKbQnJR5pP0WA9DFF7
tYW6C3wI6cTUAxDt1kPW1yljhgt01E2wk1s0381LcMMJ1lGTEgyrw7OSPxO9IBgDe8EFkkJMJiiY
orW37JPETs6OxZFGTzE+twUNiQoLm0vqrK2dtIZq07Tj9OWC0F633XMo6+alsPppU47itpH9V1qt
Gk2MpvRFZhQES0+3i/KL+GynfXFvQcfZj4VxW072l6h1cXI9ymUwSub7Ug1seEd4j2jp+eTZlOtl
6TZxU+tpTNur5kE41A31iHVBPtqZu+ysKk8BNpj10YJEtVcS/C+/U1IkWUkyMjHeg8yuz3XCGWoG
6jokCZ/YIFUoSipfKdfSRNvS8Tm2WoFUptj1L5xNQHx5mpMVXiMK+6xgzGBcmbad4I2RVPPvyTDl
R23S5OWY5WOiMech7k0NG1hS0D5ZswR4ZG7PeDvFU5rJ4CBdX2KP4DLsK+NBNyfw+w9gxWZHIe+S
ri/OKmBV4y7QsS3KFxbC228AE1tuYGHlBm8VHYV32Yg/xYwLoMfgAg+NmnxW/CAL6OwhUB3N6JFj
dow1wejRqX65FmGvVAXZjhAOA2eCCNx3V8z61tmJNFZU1Id97pXP3lDR2zbVn7pWHQNCLnaZCdsh
CtKP3nMrFkKcjTRI/SwW9YbUxGD/1ZQsl0v1AvTPDOMMcnZBaIs0h5Hds1pHwKZM4XbIOdHToIlD
t+TFY5b58BTYEaeaWNydN3annGKQHWDD6YVI04tnYZmo9Jg/5H6QXkFNsQBwc9rPGhdOlo8VbZqK
Zyud3B82nywCfMYXylEXTNJZej8YGmyynT6n7nvSl192zeCTF4Nm58Qh4sTi0GgX+QvR/MDlwmdf
yCvOjWI6/BwzP3sLNGlwygsJz2mNK9GKBBAsN08d0TK+5ZUK3YQHNpqmKzhukiG58Gi1tHCeK4qj
F1oTfsuAFDvlsTeT8dAyQULimJWkm9xRNyWtigemiJE+0+DRNWlRqyCRbw3AWqecyMZqEzlMsQns
FJ2VIGjWE19w3fQ2ztCAaOS8dQ0e56UPimPRUzJhNAnjy5hGl3SxPrrOpKdoJhGXe0CDbBmx8pTi
A+1P3/gKF0mHOB8aea7eLA5lXlTIbIQqdq5UDhR7qT4S6I9SNrcQf5n0mhnvTE1mLY0RWbjsk03o
0/zawANtuti9ZkyjLwR8EP8n69QvmNR4gG6kO1MmhPMsCaCuJqlTU/3s4kUxvOmiqK/ZcBf5oOF+
3Gkf05JvN9Oe/NSEGzedyf8N8tCzv9vxhRM7FfH6HSfrF9+lgCUyRDMFZpswZ8fKaBC4hEQGjcxt
aaKSkdjLNMMya/5MfY5fEIUrjWUZJvYiQL97/BFdBrJvmUH9CxU/DHiOEzeDJCz4ibgipaTrvAy3
ciSSRzLKkIaYv14M8Dc9bey7zhbL3gZLcFJ5jVJW8BzIhfWrVbqkLygDeTRFVd9Qc0I2xgKj2gwN
o4I75qTuGpU8UMlkH1dGoRsaBn01UStRWuaJJEPh/JrpTH+AfFqdWDhDO7EzSDG5JGUXJ7tUAN/U
i/NR2EKcChi5GytjNvbivrkGgfVnlAmrtTlgkC4qqlKYjcwb4iwvo2vQrILYmvXSwdkpgnvlVd1+
mUE0IU1iDE4LEFPrKS2buD60NljmXgoEJOhQR3dkQ9YJgxpKPwmdYu1oXzyGs3jCklMt37gVW6BK
3ofbQHgY/e7cdD9Kt8duXVhXbv9dxLRbB9GDk9stKMEqvyEVrk+tMObbpDaSe98SxWGMppd6RfgN
RJwYMxv2R1RbHzJ7fGHGU+dmzPpnPP7pDXvrO+L42y5mWMrxA56zZn1DUBJ0ytveoE8Et07gGpA3
/OhilJb9KKceID3mvkNvlsPGWua7CkAYAhFaM33mgNuLXPF6otRsZtJlaRS8LmbbhK10srDgcsRf
hiyFTpO3jgqcrVlT3Fia313sG6xxe9bD7ex2zxMr5F0jTbH3Rvzzrc7eLK4qgJadsI1aG+mqvQwt
Q+6cWuaFiN5yUaM9hUZTf5YVaQVW/mwOmRRwS4nyarvqbMF4eVZ9Ve6pjc8OrspJ5GaY8YndQPSx
spsmcuo9+Vt1opmF9QRCV484PC/ub5i07Y4+IKoqnhqVvzBx/RAef5GUaN15sv9MB1gvOOFwxc6/
2zb6pQNDvIjoDvYJn0uPoGEtmCAzdWxJyC7j/Jx243VJx9AyxyfgbFyEFvNPt8x1SyGD+6dlUxLS
MgRu2wXcSpplTNksO2hnW1e8juIoFhiuPtmaU2n5cpeBl9v2NX5dZeEqbKpPBKbhSXYgB5mOH5vK
EZvSKF8wy21SOtdUjOmO91v9uSwDC2GZ7xMnLndWM3yXrIuuXqdb/ti0obB2rQWpxWNuR69oKdN2
yvJb5RhXRfjEl+lyn7fOox1zD4+pJThPtslmAWjoouvbqWjuGj/TW5Hm4tI6OJGmwgKZ01xoF65w
RKuTGzPoc46Q68bREY5CJ8fEkWFVUZsXC2vPnIZPwKW6e3wOBM+unI3xHWuE8djGHFgZSHIEQSFp
Wva7cJj1jEI0gw2zy/ncd3ANs6WjFamEWIMfprurLWTrvEySI0QVj4TYWiaF1Xe81oyjeytoyysZ
kHbn531NAEXSAJiUOd9lUYYk7P9YJJIu0jDLQ+PqJZzMgWhzvTS0XCXJ/2DvPHYsV7Is+y89LiaM
Rj3oGlwtXesJ4eEeTi2Mmvyj/o7+sV72MhOZrxooIAc1KKDG74WHxxW0Y2fvvfZNW8OTK+jkoY/I
xW8YLy13KPXVz7RoV5N1OzTMwTEIkBXDC/iZsC0OlGW/epmGAw/Gck5K6xHkJ10jZLQmZd62ftQd
nWDmDhG6RbRlOSGOqkAmgCt29eV0LuV4H5E9awVx0bQgoqKrz4soM3Zdk1RM5ow5fF7qbRdDI415
Za2EV773/M3U8h2OFwBuCTXj2542lAKpPZlPiw0eMCfTe191Mtjg4GQTHDjDbi5p9hYLP6pOqmYv
CT4fFmjxgD5RQ2mrazalJw0kY8IvLcr8rqQT6xdGRoe0N3TPsZ36k1zSEzfCj76fM/D+vb0N83zc
OX1OADKVrGoGmA/WLHFOznb0nPDS7YusxgSWItYz2SNWNBXBTyQe74HBzjo2TctphTgPepF7RZtW
7mbRqaYgTDMsEcYVs0ABGK8biHc44y0RL5C2SYtBoG0uLE+WjX5UJ3HxZmHm3ATSu5tHZ36ieu7d
VxLOP4t9wuTtDjiJbrUiKVU/I23nN75d5HesBPDkZPNnK5gqg4XBKSH/tk6m6MsLw6fOZaj204PF
Yn3VD9ij8zDzCGqRscSGFTCo52KuD9JxuByyT7vricQe0ixRR9wRVFxhYAD7L25No4Wgaf/uxync
c5BxVufQGVZOCJxqmWse6l1Nu1Qa5jetS8TZ8xn0wcaBHfOnrbuYnBCLWb2YFk92O5imp6i3eFvM
nCSzJXbSh2rdWqEWQmZteqOVj0rQpOC5FrbUVxfWNRmy5p7ytHKTUaGz6XGPoV2olrbRADCkG6uT
aGGbNeT0Obxf+GZQSqIs4v5tUJ+EoqxgCOb8XfaYMkvfYPM3T96hTYgSj13k3mVjNax9N/f3ZV+h
2OezdYRbmdLOnVa3np33O7zV7o9E7HuK2hLFMmq6+OrD2TzAbUo+ZYdfyvSog849/tJVW4j0zYtz
2DceK7ev0Qr4yPmglrFWxcWBasubjjW5XGe2u7BdzKjRgH0+NlBcjZZ0HG/LhiLF+BYGGLaegkJi
lPloxgJv1ryllOW0jw42DsQx3lVw+i2dGHFDpQQtQnxqo3o5MTXhqG8Kss4xRucRVKyZP+WGeM3d
fiL4QVEngnv51iUdxdRdOZ7Yh1OGHdCyliK1vfMWcoVXfXORy0Kbq2/YJ2Ub7g6Uckt7jbG092Fq
stXhcsxfMCbL9AnMsXmdR/PHR6pH4h+eaaoiDDpUnHplT5VHOeS3yWIu+1pWzu+SGikMgU0CUUTW
28bISbWNk7jGjfPRhK1z6ibcreTseqq4bf9z5pZ0MefBucuqMko2BqcGUMDE2kyOwixujdgGuXeA
DfEWXoyS2+DRJOHMt60CcpoHYcIteaA9IhyMcUfSkxQNmkXNvLnUzqeHVvnBFKSoVzYD9mKF1Ron
4SBADk3dACtLGtCmIwVvPJT6jc0CD+JKYw9YFZ1HMfkFuiRmG75FAAZmI4UFqTQgfRi78Y40n3sp
Wbpq8/pyqExzuC5hHRyxjPe7xtG38dwpKKPrJZHUMh7XRVzXD2yB9Ftr991ZxgVcwKK0LoDGiMvT
VFc9j7Xv3SRLOr8HtZI8xe2etFBj0kJPqrPA24lzIZyJm3UQDLSP2nufMd6ynVxG+0EsRnhpCvgy
7AkRe4k0f8ettXzFwScRTEQWu6oODj8l33Dwtet/i0dznu2MvDfVRxz/vd3JbVfm46H05UC0OGnw
PEUhudyEMbaFRgiuBD7cf4mud02+2EFXP91/rKX+51bqf9///u/UXe2Z3Bf+SebR7dl/K77WDdz/
+3/tP5vvf1YMfdBff/yRfyh8jmcH8O2EDefEQpX6K0bM+gvPH2HigZME2mzhQG3/ewrO/osN5VAG
wvF9izK5f0rBWX+xwX6hRNIkxlUdBelf6JhDRtJs+D+n4MjaaQ3RFXiimKH/rEi1sz3jpcNTuqQM
o8pgs9nY7pm+mUsV1de0KeqbJhx8QsvBfJ90w3AWGiHg1HQp8HwbqGfs3MuCC201Tc2r6GiabZO7
xQkfMwSMlQqarV3haEtVv7Nl6BCcG8sTR9kDh1J8tEyqeUakOZw0cKfZXr5Vaoi3LFv3yeAj5FGL
ahLc/jCdPrpOivSClFS1MQ3pbnhK37ACrId6fOFt6Df4WV9zHzsmbNYMl0BAB1Je7D0PqyrT5LBx
69m6dInRPXBZCsG4Jhj6LO41WdSdlO+BpjfqlIEqSvd4UzuUqDG4S3RnyuBON9K3xVm2rbOz4Ult
StsItzab2O3cIYP5Nm1uoqsD9M+ZCG0ezAxRPFX6PuKWN0+PASc5PDDwHZH7Hvc5v9YM4wXMDQ4C
vQxu/J6KTmX9TMq4jmPDPgUD/uCXAHkaj38RBr82YXnKShxJ5muWxnvZhtmeldFtOnP6TQEjSy9u
nCr7Ys31ZIX6yI4IIquMS2dSPM8+NcaDtxeS/e/KIfsNQtM9BcwhGqyIk1qpu4TqJjqoMUc5fV1j
JOwemgnk/Ey+6MYjK7zmGmCtOq9PTqYzB3QW+W9emN448DXWogRCTsQhWpV28UXQcm0Z4oFb8Jq3
I91YpJVWPpu2dYeltDDy20XVFSyzur+rrdY8sOiHYp2NywsKZb0hSt0TAGLjmLruLfrIGplzxPQK
nmLhnsvqjKhJ7aQXmMpcv8v+cYSMfCpMtmKN0/3wouBpTSZxxJcEGSGIvnuz/rGi5uQVNONRvHbN
zL6hTh2dz+N8WwHmxXKV4XWK+hN1xuTDw/kZA4e6djK+7wz10OQJUbUYNw9bQrnrWy1tVHbMQprF
VhJVZ0GN3h5Gu7lqRQmaRalHNfcoiQ7TlhJcn4ZSfCHFXmoH2JBF3eDais0Pj7j7phs43c3B+565
dxlNfZWJ9yuBxoYZSFr7Ng29tVeaF0fGFypJ2ZFNuE9Fshz7zLqdC3mkyIf28aQBMVQjeQYLPBOj
pWeE8BkpJoIPiZo4YODU9+FdKLP7OfhgVXYXTSl7hvJKYIvibTPDIjXSQdC5Zwp8zqaVvCqBt3j2
UwaOKLyKBodlaQ+vWLJ2TQI9hddj8eoX06NZHLydKw+Jix7LqPRmgNPelfrShYayPAFJeZBL9Lh0
SI8ZQ8utn438no35OZfhGXsi+yIiIpswqx7qzkKMsKFUk5rNtsIrDo70a0BA1ipOp3FLpaF7I8p5
jzv+jIVhU6CgwCP3fkuphutIeee6NkyDOkAdVeQOlxcTIELvDfkMnWCgQHPWTdA1j4h5fhly9850
lk3gSVbDWGCtRvwyCBsQcvDbVWA3C006xkCvDvAmBCSku2YL6Zkb5ZQ+Gakbb8eW0QW9m7ZqiGu0
QxIiO7guJAczvs0bbIWLYXZkCpo7T7QoBix0VRN+S/SXdSjHfcDTooiRhKIWtHXTye+J7tvtMguG
7jp/NDOc20V/+0c5TAO4ldfmblzI4HYEApJyeh4Lc09tzhzC5gvBA6xrj3YxT04dHoDqrUzNzzTg
amXmznNoDhDKG0SjLpWHyA+e2KVepkWeABfgy1cMXaY65OjXq2kMz43bXfA9nhJH3qumu7XD+TKF
4U1Ul/ctvxnn2Q4WIwQBurVpPCyM8qGqEdCXSJ4bs76lgl3XLk/3pVv+gthhry3njodxfah0oeKS
m7tBNyxSeyRpXGyWKVnJ4ZXCEWhRVDI6qEQmy8tNlHMY+JNPaGV00asGeg1jY3kkFo1/0gWd66j3
Xhc/Uj3BPqDHr2A03J0FsvexL737SldGThGN6yLdLnRJwoDdpT2fLl/XTI70TTaAB1ZRog5Oa2xq
z+YU8J4AreP/pV5oWxTFsiOE9pHqIsuJRkusIPkmmWrwmsAr1rMuvqxbeVQpZKORIwvigv+TIu47
tGViUrtGZWFSniVuTOH96MGUYHd8Fl35YIxf3hhfBHfixYLL44Gfk3kHVIeaTq54VM9T3Jlx7Ka6
yTPyuh+G15PrEHeC+pQTz8PzyRWEDCpTOmjJ0uL5lxKizgyTiuxdnGhGCD2XxLlJuGaaNHKyMchx
WOyy+Qv1khugvYILiOQ60vnOMQ80Zx4RL0P5K5h92EA/TZut2rKDEfky1u5+QSALDHtbJ9dioWG0
/6m79KbnRVPqZ4H4XkBQshZyf+AKOfCoTwVQemqjbg/b/L3R/apTk+2Fblz1qF4tdQdrUPOpppR1
oZzVDYm1mVl3b+neVobleB3qLlefUlfccZry6FxRBo42csiaXozfJmm73xOVsDlKc4ozhco9tIiU
tDJV0WwR7QkqEj1wKJwWfRdVSsCZGD+BD3cADwls29EuWmppW+ppcdseZQJgPrGx4ZW0o6i542lO
AClqe3ac6YsSuj51wR+YpyH5DKpwJZW4eYHNuhwIvkSh+u6ozZ1G+nOHziM/Qho6D7x9SsUuXHhz
XQOX5sx5UWCXoy40Dza1vLk2ajOy7Zw4AGRGdW8QB6+REzxVVPqaVVHuF5eW37qm73fOvIcwtn73
SC+YcI1ibVjOA32FXEIG/xk7DUHbEjwBRcLYldCJtT0isvU6UfcNRyhMrW4gXnQXsZPHLJbxwu/C
mEWIagnNVFRcTDYauURXWSf6bpbqGqsyi+MdMSF8vLrkKqjD5Kx08RX+IcysDX+ipxVL6nosegd2
5OjBr4f+zVT0tLlrZtNCq1Y/5K+drtmy7Hk/zPhdVUJsFJwy3boaVhVbL9ocsC5VjvdcN/34dDHU
ls9aMvjqQlTGLkmuA19EHngUwsZsibPQ24L/Z2Bqjksw6XVh/FYKjCZhX7GzAT+7KpPuHgn/tzdX
wwoDlI+11jkXIxUdjvNsjwVnNHfO8o9Clu7bDOhS6Vxq5gey/NL0/WOpxtdlao5GEL7in0G0A3ON
OUDscyf9pg3vuozxeHLpzTjbTv2dpu7ekeGbUISsI5vR12e5xcLvPR/rI9ErRgtuvOvUUMaa0+1b
jh0UT3cgdR9UuwahgKaTRBtHEF9yDG85fmbwkdHVq9WnUE69isHRswgD+3iHLxvvKwylQsBYQA6L
nZJyIK96KRKGLQaHHXPoTZnUO7pd3V0AOG+Tuzi8uti0j76HG2XojRuXUwMm6n0rOSP5Cb1UDxRG
7vIJDH3UUrvn9h/QvDYJb+zcF4cZnpAwictId233gORT0OP5mK0xh29E6m8ZYD5lkJKTkjB4eP64
bPSK4ojHBi6v90TB+83AlFv3/oM1qn07d/uRVYHr5h9YKp5x/e+NSm7MInju+vaACs8Cj974AO8Z
Pv6jXCT4myTfhyL5MOup51NpfLoIUCsBXH4VeIrNKi4TLeSHq9zSIYBu5A4+mmAxp+4tqAfKDqAU
wgew1L2ZOIjiKf0sigSkStNt5qNhxu3Bd8a3rm037GB3sm+vzsKzp+nwH4Pyr1rrwSL6OOC83uBu
OjpW/RnM3iMrvqsDtrSzolMjyc2auGRmvur2sDeKeFcPgDfiGmo+gOCk2rfYA0kDPY54CzLLfta5
yCIL37qGB+ScDZfGk69GEr+j9j0CYtvh9gFfulCEWhbvjufjC3NpQ+4BdNoRnyqZmvfYLjBYzCco
DPcNO7qN5bufthdGR3eiAqcMigTMlQwpYfbQdpwXx3cgBFD9moQ9aYLoHJQu0GgemHk/Uz475WdA
hzkePCBoahrPQcKqrGZ6YcHEIr/Bo8678er0gACGQNbXhO/CuteyOXjrz0ot217ngBYpzviCIswQ
3utC0qUyypskQgS1+vQnScrwMjpmu+7CaeNHC+8YXhrl9Ztmyr9jRoVdBtt+yKIHBEK6YUxrvVTW
keT+U4V5d42K00F5MHdtxQrNM6HFVFlOTS0wqlXspa8pBnIFCWPF6nDr54C3DM4uwFH49ybnIOF5
VmWzhvr1RLa2P8VOBZnBTZ1kZ5gyPlPJvaeZjQ/kpJsrg3EtLJavoTO/+xnv3bBA2xxqf1/72FOT
CS3dzmlqjf2RA0e3A3HZWg0q/1gCv9guAopn0XAwgCKwACo1zT5KbPSkojzOvRNvkVADnppMSnY4
3YwoLRvTd0IOT98ldoz9wCPUEHnuIRhYWvYuVF2qOsARCPkr65Ft4AmdO+2KjGP4t7SOjUkr72eM
gOuESwIqzlp03hrrxGdemg8LERYvaO6yJT714sQA+SkYW11+S4bkfm84ZUz4bbkm5fKQWtbXhCVw
X5L+ETwp87TP9ubA2SBy6322SXNPE/jSGBaH3RHXJcU0r0ztIymc+Ryq/ALn5X4kz+6SKg+n6LDU
w2dGoGHrpMmjani5UkLCdhadZ7c8gd+8sxRjk4LuyXHaHJpBxWuLDcZqGuYmWZPciBGiWU3mU33h
u8301YbBQUTWL8tU9RMckRQngv8RkPm8eHBoFk2lmAbCrImVnavZrG+wdqyLMGSpHd9GPhO4MrdJ
4pWHmAxBtpQHSxrbYaCAucp2tq+FweLGwNzcDtG5dK2jZXEDXvodP/sjyZL14PEpqLoblzQEQefi
Jmpztq+UGEMdHuvuSP/wLjHl0fflN18hHDnVzRAZ6hCPmDJTKqMP4EkBU5eM+SSx4vyj21EnEm/+
S5aJ/73WhNLjZfvP1oRPn0355zXh3/7IX9eE8i+BxZJeCJPRVOBhZ0331zWh+RdSfCY1A74rpR/Y
ugXgH2tCqffb4KssmgUc+89dA6QWcJ84JvkFy/mXYgC++/9vCSWjiYX5iecB9nPx5y0hzdt0aJQu
xe8y2kIPeh0Nf+1AJ2UpAQTbUeyewScG7T4u8R8bc/MUReAaAOsSPZqKfayv+nmRPeAbZ5dCQ9i6
8rhGSJeLXKJohVmab6ORF8fpcTqFNEsilL76BccmmAkfE4G3swsHcWww8gdKz2+dIXx2A1BYoy+S
K99ka9MF40toThezY/QntPjppWmxCYYeDjvdGkezhwbfOvmHkJgdyBdxjjM6TwPq0TBQw9UvDUvN
8QdfbcjTPnxdXNrJhC2u4zzxe40OdoZu7jfCVsErTD4O7cH+UUX2aXAiqmpE0ejo/fF86w140y3l
XRnHp7ptVHkMXP9H+3xMfzqZciBw1HXHzlI7dpPiAzl+A7I04mpVHkxJZmtJWsg8E+OF8I7lmN4n
GRcwowNWPVQkH7vsZiBPt/Laak+Hy7hKLR7rgF93KD5Qdj0iw5nH974S9YVbn7W38m7g/eMpP+OL
rUVlnNO8uaXm8KvJPcx3dYlrnmFNqvSxHLvHphQgTCKqgXKvefZq72mAv9qzVEkqFw5G+CEX1W/y
QftpJpQcwxZMjOySoQJHtxB74Fx0KgSPgHE4yW1uGpkNn6RAIVq8+FPVBRSUqDev4Rwderf07hzI
aUNI3fPU17coU4+YcjpgHlNJ4Z9zKcmq4OeBGOHpgG+gyx8KM842oZVY2AvKq1E0KHIlsWxTFp9W
lLtn4BL3tY293HwKHX6JpraIvma0t1UUg8Lx+Mim+stt+ni/0GG1J7JNvtZVI/YNAqMqy/n0jD4W
79lqNkXbPfGsf4kHc2HRMw4skBWVhv2P5eDmMOgGPWRR/c2j3ljbLkOj0USXmK0OPsYOAztW0152
gBBt62UqRqAeltw4CR2XMYSxpM6YFYmUsubgXMuxNSlSN6Su+TCNxcRvAbl7ZdksiVre5TvTnG4H
TEHord01M/Bv0jK9ayJxY5G3W1ctDIRssB+wLT5GPv8o4qvHzK/M+9brIVviF0oi65jVbFEgPIcs
21I2c0s5Hp0ZhH5XZMCb8bvKlnq9qO4frIVLqevQgS27rxisBX7Vas2Fy4VcAb5DKfPXzHzvaRAp
MyAzhNFuvdl5VJN1zufCWHej2syte1P0PlSNARZ7mfP6wMZYSXuKuHFgxS3lpg+9+FKohNOI8S9r
YsT9ppKnNpA3dMd+YCp4DVr/pbDEEyXkMDzcR35PMA3Ce3XY7SJ8D6y1yvprmhHAqVRFvk92vRS3
lmt/gpw5+Q0d1PXEbqq+Mdz8rqSIx4IDTja4E1vc0+Y2LpvfyYQlsPUkX4bO2thGcTM3QH0yHoyq
NcQ6Wsw9ZKgPs8AB61lvaTwV625Rx37A4s4a38bM7WzbfP72c+dmqa17NdpnIxH7oOUmiunjBoY3
BqTxJadci/f7Q1CIQi8VBPuscnZhz+vq02Pn4PHgY7RWZrJ1q+lh8p0Kl4UGAvfz2XTd71ZEG1/I
5tSl1oHepqNPR9R+wU2y6vryQ8zitmvG+QQE4db1s93oZx8R+z+A1FupsOVXDHymPe1mt8i21txC
WFoM6iKzR7KdBHhV8RsNBv6a8SiYRuo2JCkg/XeV8SGpSsT5LAhoBidt6bXiOx+N3ykfrJWyug3X
2I3+9CyLc5vzUKMpm0nF+k3Z3nEqQCyXMQ/gedgaKiO4w3Pr0HF0boslfUAi8rAsNucIlzrLPfGu
KmZD0U/71BR7tx6BzOJHm+vpvk6NSzb6Z7I3l4iecG5EpD3LhaRCR4x25RmC7IYrWJxN9rYf5GfE
PhSDv1phj18NmfdULz0IFSP+1QTegOBA92Db+jZEO6IIXlN+OCXR6UU5h2wZt33Hs6oosXzVfNgH
+NRCWaGma7GTwdO5akdx28PUgej3HiahOABzASucq5chIRlXKAfwwjI+/VF5oUjEStz2KydtX6vZ
uOO6RVdAFINup45tyqNDDThuky49ZAt/l2ZYHDpYynylnydssusxH14MdhrrzBmA5rIZXsswu8RR
tKN77VFF5Tmd0iOWfEpZjKeuxTbKXsljw+Y9xE38vvQhCT4KhKvykxTfKxU/AXttJ7jNLZwTeEbM
1ag8pCy3PHhcVGkiCoi5dq1zGOKR92WITgE+kM1St+kGcy+6g67e0y7pNS4CvVfBTydLh/C6rvGs
aNJF1P5NaOTRcMg5+P5v5qCZPZyguWzxyEk7ajXa4SHpyYiB9rB3qeBULuuaVBiy2RzykCuQ9kAp
0gwn7BAzRcABop9JYBxfoGNsQPaDxckIu9hUSGOJfiwn8SGzmSVHwkYrk+bT6Er2kyO27dT9gX/L
7TaGbRe1H1HLueP2HqtbluQ8wIHF1fOd7ScsQgxS+YveHOTOBUDUawCah1+sYpFkyddgEPPON+Ln
TvDJdOuvJh6NLVugTyVM8htqI1RWbysacFZhJ3/LkK+lg6CRdS2tYtyeaqe4jCOtJiPQc0AUpwVE
FNbj8ldSiy+j4P+fEVRW8egFp7Zl9cmj3eZVZWFZtiPQmCXbgBH9jFu1xxlx4zsT4wyXxdB8yyWe
7zYc6PSBu0NJGtHzLrqBq3ltVbP1FupSCHJQWcO3JLFn8pT+COmEJVfaDUc1i2cX+2hYwjdtJl5I
v+KymjLiFJjQoC5esF6KJ8JD1c42udnFqRiIknzgbNpVXP+bpr4TeLTGfqKqO3VPHXKlZj3XxEl0
neWhxXqrq3NLWAvpVZ5EHb4RkwW+P0TRIS3lVcTTBNkdn6s7FXddbT01gp4A2HBrJJ+72I9OidU+
4NjeEO2Odjl1s6bvHkPFl4uboLUmOLZQIAlJqTFJgmEx43TmglS2A55RwEsEBOhR4lUuNJPJ6qEz
0ftT3xB51E+PUmPX80OvaU4ltc0UNX+lYJ7CyaMgyVgjnAkETpxNEE62vRwvyoUR5RjVITXZgjOd
PZkGPErNkxrSaZNpwpRacmx5IXfSUfOngOSz+oZIVbHR2fXZcgdqDlhEdpNoehW+qnM32jtfc60K
AFcuoKs6S59qwFezJmAF+NZ7U7yx44LTpSlZUq+rGQKvhpmAheCbZkqYWg5wLRtQ2mYa++8B7BaD
o0mtMiSuQjO5ZAR52VjgdEW47PeTZncFVf+daJqXXMaj/QffS5O+itChUhHKj6rkTiyts3WTGP82
3ViFx6giK5WvM8O4pEDEmE7gXfoItJovtoTEl0bNHGOhcHE1hczDEKY0l0xpQlkOqsykTwq1ZC2k
cerUeDTS7laCNoNcsE5BnVlFio+I1zppHi1QaM7YP82g0dww3zkpdQeamSaAp4Waoub0BTeabNkq
TVjjecrnQ1PXYlpCMOvnWytvj44msxXV/Ls1k7cuYIDP2zujW7Qr8HXUTDeCmFDeg+K5AveWR8zH
4N+o/kZkpTpe5/bAw6Vg4johabUipQg+TqJT1ODk3LmDuAn+LNekOZQLgLjBY+6M38Y0X3s3esFb
ekjq8DJrVl3i0iHCap/vSPs71Tw7X5PtWMXzt8+QZzX1jqKRYZsDwmPFsJo79RaGwtN6yqPp28+B
Zuc1OVQrTdObZ+D9FD+EbFk8rJ7iMgyM15VNlggM/x1VJCekcJTmRsI9BNlX1AlIsIzS+alYXoNu
uMIIfJjNlqwcwL8Qi/1GgQAsBrkhGbhPh8d4ZDzSmEDscr+sfOn3AffbLXTbdTEZAEbq8UTtHkJq
ishN38a34bL1KAeU6nIA88vQdxe7/m0cMCxjt2y2kw3L2W2dfZxsayN/bxdQ5HOmQezzzjEE3rbe
hV7jAcTygZubhdzSWVyekzk9DyNMJ2WH1wKP19kT44PMl+f/2YY4JL0klqX/BCL+f/9P80nByJ83
In/7Y383TsFBtjT+AIM48IOA9cpfNyKSjcgf/4khFvET+8A/NiLgwz3pE+4mQWW7vgev4O9gBPxW
prQsvFhsJP9gJvwLxqk/tjv/wTfl8ld4OKZMQAyORjD8c5KfCZgOmpgUU6sM+z2wjeSVvPyPctU+
2QFItgKwc0FBbwTXnkBUG3pRS8TyeAjeZhUS2hZB5Nx3Idt80zYPSTSvQ5/6Q1IR1L8Mr0Kl3k4p
Y2WZxl3jfnK8bo2QHpwqf3H7tD4MTvbhWs7B67kZLfR+xcG2jtp1X4KzmUJnU6j2nPjxoRbjncHA
YCMgEEBhq4kEYebvVm5tCJqf9IWoR/l1nfLg1vLisaLF1EXfWbqba+pv2vYgERNKK7oS2qE4odoE
MEWEGE++V8D+HW5C1XBnh3zbiW8b6yKcgi2B/51D7LAmJkci4juKgmzNuMrxBIYvZGMtXPgRQOBY
oJcbwxMkHQDyHEYi26lstzyDuF7SEs6NpOAyQjKZqx/sicCl3MLYlH6yEa09UJ/meQ3wchFUezMF
8utlzDr+ug76ozP1rK2cX63bbq1IfVRexnlkjWJtJMN9mU2/JakgiwoQX0XbSZCTT/wd3bpAif0T
ss8u94sd4It9FAsCauN9bJvYSopDwB2zFJyPLS+2jcAPqxX0XnoaluBBuP02rbJL7vLPHJbnsioO
BpcfgnCrnIegyQtLiuwH2R05lgC7Holbz3rHTaLh0tNtUdfkhwl7rMywPKmRbqQi8qZ7D02v8Lq9
iWPsLjHM8qERbsJzEIFdl31Pwx1bhPSHeOVRNRPyk0XZSmM9Ti3YxjB4DOPlZPFhZQ3QF+RLFJYX
64N3aFU1yVmC1aHZz9YMHL/BnBSMT6FpbMIJ+E1iYLGadr1FUUc43i6i+ygpW0tT/2TFycYUxKhM
SucbTGpVsmw9O8UlUxAjxQzUJVEOgy9jz+wY2yW1GcnFRZMRL1lpfIR6b96kVv20sEo39U7d0Nt1
OkAI+eJOcNnYH4M/xh6csmTLRtibtV7R6129rbf2UR3dAaaAJcCW3FJ0r7Pfd1n00yWRbQ1v+qS3
+ZAY1mvly42LNNBH5SXTWoFENIi1egDDgM+AVhR6rS2opnrLpHiXWnUotP6wcNmsGFtnrUxkSBQp
UkUZmdfIRbuYEDHo6QSiVbe3M/KGBVvdOefoHXxKN6PhbCwAjwVaCMUJn2JmtEIjUUn+umjRZNLy
SZhcCTBQC6SFFRqaznmP1OLJXP4yUF+kdJBhtCBT9c4B5Z1SZrSa0My8A3YB9kpayLGdhTY7yJCh
FnmUvcTbEt2nkp4gqpg2e1eLQqWWh4QWigaitNsR7cjQIlJJjXfnq2FrBxTZp1pq6mrtCkJ9GrUM
lfl89KUa300tUS2GDXBXy1Z9KlaTEvtIImh5WtoC+o/KFRh1fyIU+GQT+bVQwgoG+bCSP5GDRJY1
NE65qGaNls8sBo8EPQ2CNYOwltiGEqdcp2W3MFh2rhbiULLI8KPNCTQ6iVbHzMVwiHonPLxmWs4z
3OS71vqen827AMWvjvD2aAkQz0EAgjn9UQkvDlWJN7g5T/RVvDpaQByS5dyPNn4tYuA+GiOfzumS
atlx1AKkraVIJ+hfFdokGXPiblqujN1hJE49njGgYDfVoma6VPkZ//dNhOOm7hYX0hZa04CnA0W0
45WHIilf/MndonoSiPIos+ehhdlJS6qcdp9WtUwbN/PuZ3bMFCpuQJHeU0eRrgctzIZaos0j7wak
BzIh4q2Ligukfhcly+MiwjdWVq+uO156LfuGpvdGjJ89t/dsIwjiV3kUXnY/8oifIM9l6MeBAh+d
RrsQXTlHX3bZMhlTtoO+f+L0XdfOwL4WPbpuP5fePY7uu50f/Gxfo1wvZJ5DLWXbaNq9VNcZjTse
oOuieeMd5vamxX2qpajPAMQl74i1miSvG3VfTjzzQy2iL1kD83iodtg8nXWhpfZM50rF3EEONbjY
tQSfVp4W53NU+sky+zUT3YfOte5xLGkl/+hg0Bu0xN+ymezR/Dk7nqOa777r7UM8AbNKPxhIL3xb
9zaeAVO5D0sXg9Ajup46T8ifu4yWAYHXoLLtVYD3QOJsVXgR2sjbFngT0rjlCMKtMObshoTlgTLA
WlAQ5CCL3bS3/USnWQzCEGrr/DuY+Tlt0SGFE6eSY89839CCFxOZ3oBDJOlQE/apUnLWdmnO0Aey
TTmbJ2/gkto7yWEOWpxbQb4zDPcq7Cm+olTSTWkhOIumeKm78lZYzrOh99lwMWFh2pgW0iiYELS9
6G6e4+KaisZ57RVsQKF9eWm7EIOMqWQ0sDiv2sZ9z8X/Y+88litH1qv7RFAAyIQb6nhHHnoWOUHQ
FRLe2zfSc+jFtLJ1+0a3fumP0FyTnnRVkTwEMj+z99rovkIdxteo65Tyaw1jaAwejR/pYtcUAaw/
lKhtW3GkO7mt7exsCt5RdKWblle3mJpdzZCOS/p58dVd0DEyKjxaKAvj3yb05W0+COj3RdYTwxA6
6wCdlJ02p6Tmc1ZkQUV1vHUqhwlbpyPVPe/FY1ZM479fVNYcAvwku3BxA7Tr3Pikh7x2aBRs5Kao
ANofZZmfftidM2HBF7RvIxYrm6GqaP5s5Kv4mo9FE72mBJmcCAj5jlQ3rKx2WLY2A/6MQb9s52Zj
6tm/i2jzCMGHvDq9GbBTHt+hbON9DYR4zzr4K7KD91CUoBKGCIoGSwZDbxuqenmq5Z0lx/uEPeDZ
SdOPWO8nGiS6SIwLNEPEpaABSzah3mcwo2/x4tErl3rbMdUELun9B516t55ZiaAgvtIrIXDXyxK9
NTFYnwxoE24avVExKuPdkRlPScbfnxkgIQRFix2iccL7DhTeZD1jdZLfZMCSYdK7G8y97doGsQ6S
OnwnCvGxY9HTs/AppuBJLdXzojdBmPpJ3GqaRztXj6lkkx3rvVHNAmlhkQSX+1rqzRL4/kuud02o
E4dtqfdPoJYumd5IcSjX295h4jTpfVVR5cdUb7AMs9rDr2DTw3KLO5vDgHVXovdeJQuwgUVYUnZa
0dxuTL0jy1iWtQKVUsD6TETL8j7N1S5AwGXrDZvNqi2D7eCzeqtZwYUT2mK9k2NMf8V88ctg1LZ1
iRqnoUTSYirSjo1kPxvm94SrbmP6HcIkyEodH3QcQF6S44wYcJSIWJf7oXGv7uJ4NxCubvrQf2dk
v0ELtbPQllve9Not8SFmjAXtATaw0yH5zp8zlLUcgExWAnuHNHjh17isnFl8mGqhuLb6M9GMTJkq
Ubx2EfT2WGTNJqvluSY9jZEsbIvwAQI4xSTafmHFb9VE1s6MNbFtZHJkf8YgbvA2mUlmz2iG6doP
lkcEKJvUN6zdEszHoMy+XGYuQMaYZIp4B+OXTwCMCb7vScIasUb3q1YV1Jiwews7wVXlstHymuVm
QbHfRxmxqTZhcv0CSrV+xYoQrsfYv/IpEEcemFsE2dyFy5Egjgsy8PrVm/DYLuFcE/VF7T8ubFXT
xIeyw95nmeMXs0c2arvyy5DOdBktEo6agAtjbqYvUfTVOvebm7SxIGzh18YECwmIG2qU2X0dQhN1
jLq/XbC+b4yK1NKoxJ/pe3vwSE+V6124vCnjFuag4xDesBvEWwXYMu/kbjKXQ2zLx76CTGEy5o8U
o49ATQRCOCSV8l4Pe9duP0JLnRYyjPjmAfZ39llNtF/uvKNcfSA/gUDVarn0guCWwSNBtuIpypwn
o5rEJopSuikzv6t8cCEokpaN8OrqKqU5XKLBuOEbXIeROBPie2IReCrr8cWqy3unre4INf4KF0Rj
SKxoGJgLumZySCRwL4/xNw8REnio2PYUPdlm/G35+VcYpq9ObnZHq04j5OPEzUIFn45GW/WPXZX/
8CvaCYdLQ7jnPrFojgp1N+YxI3FNFDE6DCBjZX6XGXuQb0UNg247HPBkA9m1165pMR/KJN7DHi16
CzTEnIyPyowegmRUz0udo7ed5OkvA4P/Bven++u/+JaEpOcmKFv33uAO8S79vf8uWyP0GsRC3PLt
bTHb+JOYP//fcMYJzEBbzf7n4cy/9t8/fx/M/OOv/OdghjmKNqshVZEmFFIfack/pSrgIiFkBkAp
JajwAD3Kn1KVP2xrJqIxz3FIkQBL+c/BDLluzNbYBKKJAHMprf+No40F5t8fDNt0oUBaFvxLplDS
chkB/XUwoxtmL9T57dVSkiQGLolhNvP7klSSY1EotK3lNuZEZFtURzclfoiNtHIIrYlxSGBbAlUs
b80AQQFA63Ql8ybfmB4c2MYNftvEpVEMlILkhuqkFk5SRP7bMXE8Xozs2NsYvLM5/h1787RRTWqB
JFJyNS75JWMvCnqF9xuU4MmIDey/BHoa3XRuI5S5QzlZOMPyfKMUKgIrKl7Y/pCGBV99pWzv2wrn
5I+MnJ1jObejad3ZdgY8S9g0G80y5MeukfE6K0lFqoehZpqqHSeUv5SocA2ZoTA39RbyemzvRrrd
g8GQgXgI3hz8F9OO3f8RmVL9Rihbfp+Q+H2oAMBjngu0N8itj4058aMbDmjh+A/vEJEHeDfCNdSd
x1wgDBiAKA3CrFF12+FdmdTlJ3wUhqyz0d/GMDdGd6B/HtCcu0rdpY5xAitT7aidXznWSSkIcwhs
6YsTG+YePvW8G0NA7yNcwlXTqoE7vSu+hVEXv4yg4NPMquocW8taZeoa22X2qgIj+Y7z5HtkhZKO
AqkScdWNb73C2izesji11k1o4UEzqh0IFqQr7gycjzEC82ij/MJ7JQ58n6dpWg4F8aFW3YDlVxbR
tanhjgoiwKzAQ83zXjuhltC4y6z2kWcBrXjnSzbE3cF3JHXnAvdcZsk5yNh4V9LboknNbb19dk5T
jNbT0YfjIKlN9HFZc25anJ/sG1eLPlAXfbS6ROHg26BYNPTBaxke1pnbSp/IE0ezV7OB9vVpPelz
266M66BPcuTHZAWkLxFH/DQlP0Bz+seIFE5cHdSvf1wIrr4bbFBcNpdFHxpfFpdHzCUydwOWF64V
EQ/kTBkw9PWNU3hVjI2sZbwovrqmubO5nEZzfkm4rJBLnwwur2ogS5rLLMqb4bJkUXWFMLtsan3n
CS4/pW/BhKEUOzduxpgrMuCqDG1/43N1uiV8c0PCPzSIMOFyDZQkAo7b1rDKq8H1G6PilPo+LvXN
PDUmWxt9WzPHIPej454e7UcSl6G5OruZCx6kGJefDQ5D3/0gwUm2ohxIdVkwu8DOqROYr5yNUQmg
D1F/W094N1gg3EurpRGj0EAM9maOeoBHCWLrWmSiKGEjHGEmsahTsnG6hKn9tegapqiil9JEWJ82
uPTIPIDzR8kj0NwjFaIKAu5Yv1q05S4FEgqqM0AMChk7v5ZReJ2hdawVRVUCaqfSVVbe50fi668i
tW5YdeBb0hVZPzRvs4uAzXHF16irNkn5RqwHYqf6pEX9c8m9Pw/GQZnx10zhl+kKkAkMbtXpcdK1
oeMRehz0RJ9V1dbrHH2QJEdbl5NYZNaS+tKhDKp1wWnF6tGkAm2oRHEBnRNdmva6SE10udp0LI1D
KlhLl7IuNS1IDtTFBD1zcO+KJof15Ywr30EQ75fPeDM3ieDxTqiSVciWiqoZ4Mfvual2FdU0CIF3
SXUt+1jiQWS3lybmbeP5h9HMPobekhiQODeAsB3qjmLV0iW7rt0XinhTV/OOZf1GIMhrWQT+a6kF
fH5vMavToj7uuRtTy/yy3n+ttPCP3vx3h5ICPc5Alcw8M9AywdmjF7dQDqZV8j4t6M2dwSyOvpYX
FjHXSI7isGpZPBpoEHu0iIwfYSZoeWIc6CQLFIucPVdXSxgdLWYsUTXSE+E+A462YhHyYv0hfdQi
yKi1L4NffivUkbavSTNVQGoOcUXk30JfybWaMho10jHfcyPxZYk/wITYPGWhz3GFGjNN6MGb6hii
0rRCMnWB962btn+NgLuwYnv22Wrho7LODXuuUS+8EjZfETFp50UvwwRbsallrh+yJ+OrxZuEzVkT
4dbr2KWxVn7rMEHjI2LwnnxleulmKRrNmD1cxz6uIccbiRwrushjWVcykAPflCPxYpGnPEI19WrP
I0ot1Ms+WtZ+3xSUrjo5rLcGgsIk/hK7YkHM1vugcQ2k/yzqWOn0sZgYslnnkRkEkznSfhFd9Grq
xDKnJ61MZ5glhrmJhaIW0PlmNUFnojDJUwVsLEzgjDoLTbjuBTfp1UKnurKIS6uJy451fhr0wttS
2DgIdLZanpu3KPTywjv0YmZLSHKJoHMgki0eugeeLugqOq2NBp6EJjvmP4Ist8RAYe/qfLdydN4S
yGIC/3kU9CDsiYLrw/y2XLz3xkgfJhk+pGpKuc7IN5gX3kcn+YI2ihva4JirdOIccwMAw+FLQxgd
hypAeJ1Pl3cjSXVE1gmZfrD9WTbZxFNsy+Rd+MUtA7ynfBoZDRJ81za42MfixtKJeCzamnVMSJ5Q
aBU9YvO4FK+JztFLJus9HYkkIzbbBVaPc4jZGLIvjwRThyi+FuXCmvh6bOGhFq0tgLqq11Tn93G4
YivymCFEAagwwu+wy2TVIdPJf0JnAJaVt0PbRfFFPGBZp8TGdcQ7TBXZgTQqoCEdbUbI7Vt/JO4x
xieWkU0WtvbBcpwfM81/el/BD+CwXHlOE23ojUGVMILKXIgagDGxV7qvrSOPpdF/JhXwpCottqok
+qghnLTxy1usDfd2nHOcp6hVvJEXHgn0SxSn53YJbqt4PphMWMpRO+PoyCqgAHyv5cWJ87OPxkOj
Owk+9DfA/p7NKSDXsZutzVIM73J0LqFsNnFnDBvwMOcxQkQW4hwZEtHfhILZpJv+gbALCsYwyfvs
tCSuBOneaWXNY8wfiGv7FAT5W2/iMwiqh6o07xubOmAa4q3Vg2GCRKYdEiz6s2UEhpud0nr+DQ0S
NR0m49R79zv7MAzqru4ZmJLsI9nLTR+80vj/KxYItVPFTHWmcFMGzHD1aeqinexku4/7inE6CVgj
l+Tgmnz+40uJ+SBw6q3bClxNi2C1VRb5KoiJIgAvq8u4FtkaolFIVNdUEtRozwrwbqU4kuK33FOn
SY6XxSqGrU8jzvvRfSCK+GWzvmWCGnBpkHLIQhXHr7ENRXhFlvexZKP3aLSQlXvUWC5lUg4gsh0X
YkBAz4fx1WmsB0Kx1vUA4mXk9SXCr1iS57QsNY2t33no1oEqrxuUXj2xxm1rPuCcJE52IgNrtsB4
Qgv0Tf3jQFzwxxwWEgGOFePdYrABBANYnCOIF12bnkKD0eAkiJgNIBhhCBpuoYvfInPO0SX3mGrK
p9Go78Q40S24TKKwUkGvXTrv1PRed4hstsFM58wV5QKYJpqXLflTmDIWicgvQNFebGzffBmN+DYj
Sxafx4nE6d8uebCbfo7dVWc1v1y/fmhL5IzlSA7YCNTuMlYJk+o4+3G86ZywICOv2a+vlc0RgoWF
3NXUnrc0IVtbkVepDPWTNuNZ9XrVJYbj7MqdgagsNdS9GHK0fIvzmrjBA9yKlqRntMXC5RcbNG3O
LMdlXbgMOLgEAYX2OWn9S1RTxUQJLcec2MjvlP8SlMXZdsJPu2pBqME9YsIfVOjK5S63qkdVBA7L
PNJ9Qr4gtDLGQp5IdqRlRPvANvSv5LENlxMe6m5fBMmHkcIziJ0asbwKOdBjVzEecwOc0eYPetdl
3bVE0adpfYwEO/jUW17+b1CAikNoR8n/PCj4Iwq+Ne7m5t//rfj3f/tp/z41+Mff/8+pgUmTT5tP
6Lvu8l2Thv/PscEfURfIOHTWBakIkpHC3wYHLg4Wz7cd/it8G7HHn4oOBgeetstYyLw8zxP/KxQO
Xv2/DQ7+mXXh2Hxz0mKF+vfBQZ4g8+F1QM1oktVmTP2wGpX1qwnyh4k9IkiQkPKPWIdDIBd2RASk
TU6BBrFI7qd5FugwMWVG9CTziCPAHfOPHMIoWVztujSjF9Nczg5AvV29NJJBN2Ati2TmKZDjpk+9
594hkqFtIIwqvFqM3MWdP2i/6cKyztQZMRP3r61TYzD+gKMgSAblHxJRomUyfRCiqfpsmzleTc7I
BRuUrJp1Jg1OIUTwxNREc13vhE6umdJ5SwV2xgB5tOgjuPCSz4YhR1ta3FPE33jupG5rnYgzRjVW
lYpu0NZ5OSTTlRuawBabDmk6skV6qfN12H8ca294Ty2Sd9hxnblaPpKpuQEa9dHO2CdHndYDdG9e
2ezqROFFp5BIn9RsHisifgrWH3sL0jtq68S6NMh6KZlROoZ5+YaC8kggJ7iZWZlYc4j9K71ZHWIv
uo8IF7Ja/h6xNoMmCHWHQmcQwQ7fuUTI4o+6GSoP+ahk2U5skUl80aQZCqxl/ZwTAVVMlhmfJllH
pttepA4/EpFlrVCgIVLW0UhtT0hSzrbXSNQTtK4drqyLr4rPvPbOCZIQQ8csFZUNG6EkErlveuh+
cU0QHEIhoi26zagSG1Xx4rMUFvexOX6yQ3+oZeKvUp/ftEvSkx+yhavIfmoS465rgnPbAF+ODOr2
QOdEFQRGdV5xBBDFuj072EJy8k+fEzJrNsFkTaVx/zDr9CkXvqS05BkACNf7HJBQBXiBNpKKjvCq
RqdY0T7bqymB0lGWzWE2yboSCDcrwq9gEF/5kHYloVhCp2OBeWg14GKmV08BZRKi1frTvPN0rlZA
wFZCW71WOnNLMjpGNAnveR5YpWW8blsjsOO11yNvj2JSudRQoFOM9mam/8CUNuuR9IZVqRO/wIN+
V4RyyC6wGDBTmLJmbc6qNo5BDemXiVO1XtASrNVYPZqEIKxRYX03Xv0wNs6HIHis98KL3TpvRkMi
2aS6N4vNM8hE88dJ888g8vfwg2CtE2dWjxOEyD5hMU/D39ugdE1ITgCg9rR8W9Izj9JKAgbu7Eys
mU475M6jhjv1y/RSOSkCFIdhFBf+LnaQHjpeisc4MfJNMrh4zRDGetX8aEH434yeS8SdAWEonp/n
ILjNupqFSpHcGB1aUIc03qGeEACI44Sk3E7a7dAXj7CTzy2ZKQ0yXcJeKa2UFX9TJG2BaYWcMROo
yaA+MObYG0lyCXpuPNuI7wWxYiqq/aNA+/gMb+xlqT2YTLZ3DM0PZTpMH+KLUrAXmNIzRBJbR5BF
WKI/Tx1zM5ikTvs9jOjKYHzaTfslST5zp74xa4/mlveWqK295fX2RmXzbW6WcjVF1jexiHh42vmt
tXg84oHgcyT2YL3U7w6Df2gRGIhmhXjPfQIqAMJF29xTqO58s0LF4Q9vTe3uPAzaQ1SF24W1w2ay
omNoOJdsykzEu0G4AUvDDrBYXmIYlKhaSGXv1baGFgU1wNiC7bmTRCi0nABAzu69fgJAk0CrxXo4
dDuVOAdnjq92ZT8WuFeq+wTgqUcMO+pFJDa8OAq+R0mcgwAE0vJcNPV0cet875c5e6qctgizEV61
uT6SikmCTP5pTt3OT8SN7dfTh/A99Nz1j4jmTTVPtHQI2ccISXfe00bkxasd+sCxzH4+zAi5FXqn
LR/Itiqod4gK3PS9As/iW8e544lMp4st+9911LOwYwTj+UO4jqBuypKRUK0G9Gh0jRvTmYjXLTZN
mfw0VkxZyNFyZ3aLd/KotgGEgxlEDUzVWj8AMrn16vQrqdpbc+I3bsurEM0FBPnZ4X4LW5wFC1Pm
yW5wlWfrKLeujYDpoYotPzqTJN0wa7/7GB4V3j1gmYC7A+YsvDCmYKc9mSSkFLG6YLBj8+3R3Zo8
uzt7NuZ9jHFNDM4pxwrHD84VWL2MTfaGDPAedONOAlJD980QBXjXbnB1D+UR7JFtS8K1ViIVaJR6
snGW6W2IrJ00PERGhn2rPOKTQ4p+/GeHLDMPBAkppFHTMRuREo7SvTPLMWeaQVQSBFrILgqtTLbv
svFSFYQj5CnqgOiWhBPq3wZTUN4Z1smuKe+zTDJ14BT2NNEzr/O3AuPq0LqPLlI/y+mKdecykYKN
xX6Zzf9eCvAZDZQGhu5PoewPqeFVADZrc6MMZmoMINbKbC8BQDfkisOvOfF+SrAaxCJmG6fkU0mL
D6EGcPbxuM1qHj3VMuOb5xNx51wL6khhvOZAYnJlYP2Tj3LQVQYVTA/4MmqWL8uJM3yEy2sd5pfA
Yfa22P2pqeSpMGp/gy/nANqSJPmCRTxad94+6OZ0g2ykByKX+wpST5uIde32e8DLr0vTvQyYfjIx
vLRZ/wb4j1Dx2jmi1t0uzEl7vz5jRWm3ufKYWCLU6eSvlNyOyQ8fJdNAtxcQcezyO28F45qBK0R0
HQUSxNXEb5vNvGQtAPFRrCEcnciF5D40C3PfR9ZTW6UPRWYGO8yV0T6mI0dCVGxUIl9RM/Y7F3iX
6ZBzkgv8/34GSwnd5JoAw2tgROGuKoiBEmHVnBjjwi5RD4yiaL+i7GPyWPYTx74z57x8CALFsZeR
cEgyqmkWuzlAcmlhr8kT/GuKg4v9KuzkGSdVHXhb5GCMVUNUNzZ8lCjvf/sBRN4CsEvcPy9t/C5N
9+CmE3BQwM95BiE+BkstTwkCW6sKSMzpiN2uUcQYEm/w4uphyTIilEJqkzg39jR8Bp7R49cinrEp
1X6wDeQ17Yw20haHFogOYh3KkHiu916xoLhy7NeMTmg1GgS2dVP2K8/6dmt083M0Lg9hbZ4rA6Vf
0BGPw16dM89kxjM7E5/gCBvAKVh7QwjYJJmxduJ256Vq7zKvQgRl7hJZPRBvH28im8llRYDXRYTh
r2VhpuP08Rcksx++/MWYVbWF1wpo2wXs6qbmlXyonYWMU8Fet3ytd/qJq/qbsg1VQ/4qJ3jRFUlm
mzIun/h5jhlgOzZf3ln2Zb4N0npbufg/RgaQdhT5K5UhEeYtntdyNLdRPmfM3yeXK3JSG7cxDvgp
9SKESVQdv7e28WXbxr2s0XOmI/7DVm1Ni9VP6lSYr5bfJPLSSC4ukem5565NTRwbbGyKczLRrFYz
iI7WXnZeaQMgI+RqMwE1zKduz9wamRIPfyBe0tG+dzBHBcZ8IxIP0SVkiVWSOJdZvQqEzYRJ70OH
vCtBYm0KDXCDc/bBTZKJ2rLe4SV/UlnywTYHZDXDKJHlb7FpsgTUXzeyEL3FHO+ryUJ31qp2n5je
U9MOB5zUoOHRePLvYCbC5sRmoCUZwlLwxBNo6kbwVvZCrE2pXjkcsUkWMD6NIinWppLbpWVWgY32
h7ylcjsNek6N78lwg6tt56TZGsg00a/EEGsx8fg9kc9ZD2wJ4Y08dArIf+hn/lkG1W97sg2wJwOB
PETDbkJvOvouYLVWDkz+i+FeJiF2MbKBXUwoK2eat8NUPHQseE+S3FYbtXKLZf9EHoFFzbUx4/EM
b2TaqjSmWUE62wbsetvoZRgd55T1HuY/4QECsuptMAXDjblA3JIJ6Qy0AAeIKBVQDdPbZlWGRL3P
nd1fGuT/RrUg6GT/Ilv4o8lkywGXwQQaAITrv9gGhslk0zug3uik9Q2vvHA4PEFFtwkId1KcA8e7
hxtibcvMuq3qTp7R56I0tZnRgCCAhxwDfwynhSE4TqiuKz4GLJ9Y0MdjBl65WQgGqseL5S90nYP9
Lbzlw5/q5yJi4qegkayjBsVz3HKXz94bTuXb0SKdrh1xAnoj5MpERuv//0/taDzEX8Qa7OQtqDE2
bmoL2C0gib+31qrCJsddH4PlbAu4BP6nkxc3YQqIC8Q9B+y4T6V7Y5nqpOHq3jjckSO9lnZerI2s
uAICID7ccnCzBh8AjnHbGeFdi5S6z8d1I8hRcrHUm44SKydnrgUyy2fLxLq0ILhexB1Jct4vOEsk
2uTFFZn3M3EcO2f00BXRZkrH3jdyeqsWOpiiQ4GcGMFxycLvcG6RNRW7gvCJrgSb5YTdD6+Ls3Hk
0q/yYRgO/zdMQnUiPAYu//Mw6V+Hn7kp/wsj5R9/60/hiXQYAZkm6bgBpiCXUdCfjBRfUEnwf0zP
8UAb8Hz9KTyR/xJIS/CiecIVMJqQi/w5PxL/4gYmo6iA6ZJnSSw8/wtHkEXE6P/zlEN4JiFPIHBh
MGX+F0lSHLPt82dUmm2UWOC54leBunQOSf/2Kpo7uZB+7qBBnRrkXfOAf938tNCoWlqsitbxPkW9
WmkZK3tWnLIIn8kMR+TqBf3eR/Wq8vAF5HkByxVBLBbHrdAS2aGQV9tqT040fYZaRBsOMDmKAWEt
Ul4gCcDucy26RXyCY9tN7vxofnaJfGrsdteh001ADltauAt24ow+4RYC2RHICKQDNL6F6wHeR/Rr
aPnvjA6YiImrZKy7TVEIp57/FjHXWxl2yXq/FGh1taAY0BjjHi0ynrTcGIt/dMd6fV4z1gZgq2XJ
C2/SfkGpPPvTfegtj8M8lFuZjCXOJE8RVeLfjKrY4cBeIObGB39AAg1WA3pxunG0OHrMlbWNJuJp
6wmtD9sE8MpJlG755xg1aIm1b/bHqfERb6O+JrQm2HRakJ2x2L/Cb3YBaeF8NJWBJHzy1u3sMhMH
6IwfKoFN14zeRuIbH1Fm5xpe17diN9A1UQ2g8e1WsK7pXKPnplZXJBIMVLpAHqeAOZmv4XhtNLvY
JKtdUgS3Mw1A3oYNHofmpSvbcV2mFHZVYz82UPe4oM/K6u+0HhMlcjr71crw2g/9aeQ+508VZ4+5
BvkFGunXargftxyQBnB/YsQTEGXeN8psABsaCshWziKDoD7G8AJ9YhNKQblqBszPsky9pZotCGMw
zhn5mRo7OCfDzTTk3zY8Qq/G2BxoRGEz+a8mzMIm7F7twvSPmTKsjVUHCpX1dBi9moENyEMB+9CB
gdjDQixgIibK444GkuhrXGLFvi5JhvtQgxTJlppXjU2xXgXJr1njFpOuOwI2e7LaFNofREZMpCAN
IWOQWIW8ljqijLg0psDfzvAcc811rOoEe7TywOc5L4MLXjOd1UOlcZBNgJ3LU/wgcXotzPC3COVr
YFGzL4KKeBz7qzWkb0kSov2OUB54a4FDYjESKDuUpKim68BvN0FRX1Wq5o3VwcIk7eYpLef3KcIo
rVjoHxejvVsCVFTecrQZ5YT0vOSavJkDyVOpy67H9e8Ih/hyivyChjvFnt42h8Jyj7Q0BJmMLQ1B
Cu8cEawrwl9KfcYiYhHfxzpeQRzmKnlTJutfEYrPIJ6X7RKjBpm8GFKY/WRE3fuSzneDrCG3iuUq
veKZbGMeeZ8lnlsA2XTl1SIQaeuhkaecnvaGKq5LtOi7E0qSx7TFcEtCdMqPrjfu0aqcAyJq4ETm
V8uNXxuwNdQosoBxMT87dShAO5T7kIjKldTJPkaZs0kX3SdWZ+CxQw0VM7O30BovEUnTh6QZ7qMp
/pmi/kRbfAYr9Jg0PJUOPFpbYgok94V1MCyR2ik+RxhBdJSCfokw0lVsD+HJVDCjei/ZY18qtD73
7MqipKTxT0YrnzGWBwyflt+mDfUhGPIDIzDWeyBEJ0RoqxgRjyGXZ4coyTp13tsBBEm/hOquyadp
7+FDGqa4uAN1+BMN5Jq6LUF7RkMAnFvKAezpcE744yeMz8S4ihsXWsCa++qpCeMH6bSkcDQ55TzE
ji5NgrWbSTBOZjfiL3EAOohjmY/RPg94OCEdX+au18cre7RmqZGc9RkiBnZdScucCa2QJd4yxAEY
AFj4qxxiTqbJI1375FUtun65fBlF+sVHZq7bWHzbTnwMUZxnActvH4Esuqd8I5nB8K20LaWS5TwI
azgulW/upJoKJEz+1jLqG1sRa5SVAKSc9JG2GVlyjpGjyvDKCzXBjEE035b5McbCv3Zt8YVb8GAi
Ad7PS3PrJfJmbnwMiCJHDUi+ZGUp1vG4WHZcXw/+GF46w2OD4ls/uM6LdYIqLLDQ0hXzfCRDGOxl
Pj23E1UVRC+GJj1jGaNT576zL0UbP5XGfKf68hBF1tFQpK2geLeBva4j2X1TDzzFeXcqxuqGWp4z
OMYG4SfRV98VRHMZ2btfkhiioup24uw2iXfmYQ2B6uGQC0iBJTUZsUWaWW+Di09e5i9mPt7ZPZFV
BXBXhrgus0C8Mp5aGfhsS1M8eok6j0Z2TGJnx4D5c+qdJxSl9kbfpVxlR8TVJ1Iox3XVmTgG7GI8
5L1xZipLeMqU0cKhWWiUdRtoMnOtr/Wh6VIeYqQ+HOQxtP6dPw07r+XUMs3uMezyOwR+G2fJsQfH
z8bss3BKWVvTlUo6B7sijcsIw/eogvaL108y1i7K7pIX0S+TJwxZwb3vG3vkTCdn4hs3mpu+akC4
M2FYK6bYVTtgJ2VKb/u/dZjTMk3rsRt2FBjv8H9JknYfcmO4C3twMi1RuQAl22uaC8zBQ/BsLPLe
qtRxRMeO48RjcEvoDjP7U08koLWQkusxtAvj6l1ZDUOe8GZp+J1OYlc3QiHPHw9d3t5mRrBrR2b+
6MbYErA2Su1DUutlTZSm5wD2xlr5uBpmmBhz6t/EJf2sKJx7s0RsSGZc28+/cPQ8LmaEFVluplCe
VQhf04A5kbvOesg9lHx0+OHM1jn1D16a/coAo+D5aFfI0m6qunkPCrQnoXvvguCOXKhhPbYJsMpf
WAweragkxbc7Ry3vnn6UBwwXyXBitzOtbGbki9+b6yKD7sb6b0XCjrNJpPwoUgDXtNV+Nl/wP99D
h3v08+SFWSmXNfeZF6CkQybhIH/EK9J68qHCV9sExl6UHZ7qtngALRyuLGN6yBAKR4uewc3eb5Vm
H94w8MUCM984CHUtJ8S0Z12n3N8smcBb7c8P2KWfRG0yX7F/rBzctNHGN2TQnHhMUUMOlCX8jk7k
XFwmCSNZqf5BpvFxcqoBcwAvM9fTq0iDt07ItWHrxrnzDjiG91HSHnvGweC/XoLKQK3UOo+yw9Ka
RHx1P04JFshM8BgOk+Gw+V05nOxGlBxURTprZc3sQg2oEuDlzBvUqoifBfkVVZyT2EWVw6r5VDP5
ZGzKMFOa/X4hIGAHauN5sOaRlV5wOxlAO32OvQyzL/y7UyJ5vdw7p79E0qOskiSrY5ROOa2s5qHx
XI6o6K7vrecoih6UO/FpmLp8Gndzq+6zBcRsLb+mJvlZhvG3crJzG4cUgENC2F4qTmEQ/C6TZOal
ENfM5kEDz7yZMPCaLUiZMXJeGIPt/ND7xKo0v8mOFJQy9liHNYQlGRRDveHdc7ijrcEAJCRzgYI0
jjUArzcU2BqsAfB7Nq1X2eD8IfZ4oTggOMXyZu9ctG19V1WsgNMg9/d+l8/3Ap/4ZoAWhCQnJOAr
nl6LPA/3jes9DeSargqBnzEfg1+jIF5MxZRxNoEVTMr+g70zW4rjSrfwq5zwfdKZO+eOY1/UXAUU
kwSSbjIQoJznOZ+o36Nf7HwbkCUkmbaML+iIw51cOKsq2bmH/1/rWyQZtUqKfDimVaBYDOke+nhU
gcsBkLdrAMw5YXU4sRFfFAoYYl0siQpBYeifF5117Br+vrSGRWZ1c7+1Eb9lZ1UyrKsARsKU+jPV
iY4dq7hkuZpmeYbcB/ZT6IoJbz+wr9DBRNsYCztU3mR9cJqJwJ25Kc3R1rlhsqIrlZM639ge4jRm
cNXtXFKgNSpGSrRPQhegkrUd0/I0NcjJrhHDEvZOWmApzoMoOynqoGKHzFqnRhc1Sava1F7VMOpD
oUEBI5lxxvb5MBQMUriYBNfqlJncSSZfY/Mj0XZyyUrBR+iHTr2Fka0v+ozufp8SSAGqZ5O1kCij
SMfMS1MEVdlpRIYaQcf6sm5s6DeOWNtYeTm8oNuqPKTUXbIbW2Q05jhuNKd840fGJwRHoNYpMU6W
vs9jSQeSsBaQD4I2L1mMQgE3FPoslGCiVKXdBFNzSbbfhmh7EmLvl7jMXSm5e9VWVkqxQ1xxsMJE
aqdzvKXgmlLlCuXQuADLzt5JtGdVRFOxA82VqezE4tiXTUdlY0QcuMDFT7MS9jpnsQCvLv3YUVNP
Q5MUUQ0vN3sz3sAKgGcqA81YWjpaF33odH3TtGQq+9RXF0anvwMJbQPgNBE+K2+SWKX/7MXbCiyZ
BZ4sBFOWqulRVrHQqD6HvKrXpzkZKZejpJuVEnNmF2tdE9UKUupKCZod8e38GUCj9WFrYdqM7rcY
fEtE+kZxpUmemi7BlI0SLIQ1vhEYK5ANQV9TwLBpUpTfuom2oTv2vvXUeQWyTeI8rPc60Wxs1JAk
AnbLR/OC1VFW4XBlRsDfFFff0KBG0QcWrpR8uNqRlSLJjNNbNpBkdn9EOKfT8UV3zopvmPTrApBz
aWhex5JB51b6B0tS6VgakRJIUl0dowfp2auuCas9qm3rMAdrx4HqLAVzV7aVB5tHxbI2ritJwtO6
8b2fAI8ugOR1kpaH8PCcHqizVJum2XiSqWdQtW5D9mru1LzTynKLv+IOc/BCei2zwT4x2Bv3gkBi
cH0EMRERU4SfLEB+YEln5HxqVPNg/EE/TBcitd5rmVlQRMjnVQCaCIUoa8ddLUmBKshAQdaETehL
hWZ2MUiiYDCRDCcZgx5bRNbJZR+wTAAhHNkBi8g9qSWdcAJTWIMrVHoOdrYkGFpVRIdR29iSbaga
ClV467YJ1cNU0g8bXL0zEyBiCBod98y8GamDS2JiGhkfI5qHqmQpOqWCQh+8YhG1uwncIn6StwyV
vVNz2rTNcV0AZswkITOw9xXARsW0lpgUjWUjWY5FUmxDSXfUGu0d4SNneWO8IRl7U7BqcaKHCElW
xbnPgSqWrEi0bgK5u3VIT+0OgT2yAj8jRjvDSmv3yVXnTfTr6rXplfsQEKVajEsXMCUiwesGUKUN
sLKRoJYehKUKyjK6Z1rqUTajXn3VWpzGh964KDR1RaQxWiDZBFTGK9qFHypImeVA0zJipzkTMvVZ
4jQbD7AmYA7Zib5JwWfPHY9nnDM9kjuqTW0gotUAobOgnRyPIDutxDy0GPU94SIeKzYHS9q8A7WR
kWOpTz9uVkgEqCFhoG7RHAnvI34w+uQSF5qn9bkmAaKNRIlGEipqQBcNJGYUBigBjhI9qkaFi2JB
p5wNlhQqyVkkQaVUO7apMkLM7jjQ9hV4ViHZpp2tIZ3msYx77cNAF9n2UzbH48SoSbtT2mgsZJKW
inyRzgTGVDq8rGu6pKrqLWoNNJIpplUqzKpCVFkIg1zDl9Lo/boHz+rRD2e6kOXlqXvn92wLPWCu
ho46lImT4Vekt54kvgrJfrWBwEIRRVvd3f5/Xdh0MehRx32mLlyF//6X/60h8eH/eqgLiwPNhtDp
UsRV8fsJyq4PZWH1wBGEIahwXpEegoNSKf5+rgvrB7r8XcdF7kdQo/5EV2hSDka+aOo/Xxd2tO/L
wvQ8sKiqNmBvnbd72vzAM9Y1wmQHEaqp/snqkzNLQwJn9hrlv7SmTz6eGRNU0mCiXtMpZJD2Ijry
zOgt5Te6M8gChZMRjBXCxy08gBa4olAMvtck2HEkmZdQhDZbEDyJSCtvG9Q7+TSPqCovais5HeD9
VcLcZJl/O9aiX0DyppDkp/Rr6/6s6VjvVVRwZE9TjFTQnwXCODbJDWp9jo+dGexE4B07AaCYchpv
NJ8OuMrpookpQ05GVWyiUhaKJhaYzPPfs1rTWCpACVPKdpzwhl4+59XybFD167yZNFqj+Dcw9O8C
J93bSTnORr1AlR9Bf/PikpKUa7/t3HSaE/dwpzmI2wcp6+2lwHeEXU3OE6LfHPVvKGXADXpgD13w
wCRmS6GwKiXDthQPq1JGTCt6QwQsRRuzuohKHUuYlBz7UGjaNrdpaTNRIc63hHlpefwF+CQtW1bs
7IrKqQA1cxiKbc+2TCcrlhkAwXNkIQ1ypQhag7W4iNFFa+ijDSmUTlBMgzr9GAbWKkNJHUpJdYK2
OkRjjRmlXCq5ukxS2BpB1MNLlpLsXIqzYynTtuzhsEK3PUgB9yCl3EBtueFS3k0ixjmo6HdtjWnV
KqCFisn+lJjtLkUbPqARJ7b0MjDGkW1/ym5vpkoxeV0gJ8PjAsZCSs39EsxU3SI/J52BzgGCdPVe
m17lBhROrz7t0K3DGNqz5kkaULnPULYPJot0L8Xu6ciBrUb/HvpahAs7WaZSGq+W+J+8ILpwUc0H
MuZUl5YS9PTMlXTCEdgXUmqvduK8Q3vPujsTLcGvaPLtjOhkKdLPUesbpr4OandfoeKvdOLrKu08
sOMTECILEtxmGar/XKpe8Q4t/Wb4qLeOfYE44FrBKUD9BQQr3gETD4FFThTB6Ma6MMp3mDKvXfmk
qNJ4gAPnKMOJQC3rPQdPhBN4FBwjGZYD6E1L2hcijyl/iJ1sZk7VTlR8HUyd0Mel8YEd1rLACZHq
4+VUiG0nLRJt0mKnKDct3onRYOGQZooCV4Uq7RWgHEIeDQ7XZsIOkWb5dVtqxqySxgyOtkBSxKbC
sTHi3AiNeMvj8Ylk6h0O0n7OPHcMYMflpmH7QP0BmKcDH4UjJLazc4JlNx5OkdJQd4a0jhjSRDJo
0XqStpImCEgGwWiCKsknW5df6KUNxZaGlIEKaYvnhZvaLcgLXhiZfaTiYUmlmUWTthZ8ym9NaXQJ
6wpxWrJxtewQk3N+RHOkWTS4YwrpksncU8BIm7hT9j6PVZ7rl0SBkwAwxAiTpdWGkXWmi3JfSRNO
wwPdS1sOzjrQxe3HBr+OT8shxL9jQsrFzE1BDRLeShFA1gZp9+mk8YcNu73zLbIrNOWYrOIl0ZPk
IzWKtfAdfUeuOC0o08QdqrQc5BOyzhVnZbkU6INKhb2gMkWQYXwOWNpY5iadiB7o1KzsMxcTAY9b
OTp3VWvdstlVuJEqn3yqZ07bX4ZxWy0rE1nGDJzGDaKlw6hz2k3RAPsFgjxAuda35DajxHTUd07C
FtB04rNg1Om0VxdNb29GgS5y9Id8GYy8XBgyVhSFa2UgksIPDpcypKTggVUxkCwhQ2WeFSDl+vFo
dKCApc6QrZS4wYLoSTFfb9yGWYZj2G4IMYls/BDykTVM9Q1zwY1tdxujwyZYVWi3p0rOJ4Gj49JK
MgZlum8gdcxjPvMcAhvqL1Vft1VyOPQD7cPevBw6EOqdKmUECjVcXSdUK9w3jXLcxCCxyjL9wKyJ
LCjOwMUHKBfZudPACwtotHiV8dPXm8Yk9bTwyRarhw3cv1skGC5AKmShXdCs8O2OSzWnNmbXfAS9
IfSc6Ctn6lr4SPgfxUBGuRvAzy0sCmHh5HyoIv+sD2L2hwOArEnvw3lYR5QP2bu2SrdtlfqQfIoS
WiF11HDsV2bpJ/MwtW4gSnebyp6qRR7QsKkKH+giGafzKm8XETmly6Y+wWSDERVbYaQu6jFZ1ZZ9
HBjURaO8hFbubGthXekwcBad7yF86RHO67afc8i03/oem1SC/1bgT4+TltiYMT2dhHWUCPfMierr
XBiXmpy+x66/alpvjq6AgIexUc6wbiLcrpOFUAziv9jQroYUOB3RTqA6vJb4CmRI1KVcGDT4jwLb
IprGJqI37LnLkz+e4IPNZk41on824V5rqbPpSz3e+i1bbVK7z0u34NltZmEabEHjn5l6stMjMV5W
E/VD1XS6ZVpRf0o5D3D6yqv2Qk2phpjDZkjdzZgR0ej5BkCUgOGpNXi1qcE4ypTssHOPu6bF8Vk5
3oJPQwIG3ashqW7GZuxWxCOVfL1qU2dBdJMJ9ybMDDqZDdNCmabQ56fmLj7sJ30/5OF5xxGo6LIP
dh4bSBPrZWLTIGrr/sR2kaIDAD+iGGQt43R8F8fFiSkocHHKOi4b19tNpZRWRyQXKBbTck8TtdAA
nNWnZWzspqF9M1X0GMeRgiV1NgK/DPVdb1NdR/t+3EY9PolkuOPMeKSS/GhM9oVp59QkyDlGG7xC
4nLUsEdohHsRWN1V2KmMJ3LffD1EeeLXm9BFclfrwRpNyTyvGN7CbXZjpx46GYbKHCgqelqYzHWP
xl8Hux5SXuzNQ4q9xZqZ+TRUire4Uy88zNaLpNI/DqV9IgZzT2gCDjFg03lAcq4i0mEX5sqRapMU
QMqwwXuXiMS725JIgz7Cp8A/MOoWBqaKPh8odaEgiw2HZAM97Y4tKFU4PLHvamP5KUQCeFIGGDD7
mKSBamzl5AuATa8JxRQauYhVkc9Rs/Oca5SrEpuub9SZq4bOzyjqFk4yjcesCwiNscE1u2NAooAf
r7RBDPSw4xPVNuIFKA2KCmYBc0sMQL0FlXcxbydzb2v+2q4gBEC/pGXan6SWSgma2ZLd3jArBqAI
DrQjiFTb0Ab+1/nmQvWR57va+6Q3KQLSIrFS0php3VKAK7qC1he1L6we57bRs5xHwX50uViVVoz1
Bp1C3kRo1mLIWCHVpoU+qJe9KK9TznfNgIS8n4aNzh4eZRbBiBoRS+u6Vj82BAZuicM9EgpZ9EGE
yD/DLKrEEOQdSIlqGG9L/gnlS3lP8f7C8Um26yIq5OlYmOueNN7Gbjz2PUAhBCfLfkj5Q6WI9ov4
U+tVjNOAz8dZOtmzipFLOepz8CRgl1PjPNPzE2vI85VnC2bjskFCHmVERJhw+R28D8ssst0FKpuP
Jv4ZJJcj+G7bRpHlXiv9WkTxQonR3GZ1Q9CrmXqH9JF8LoJWNiksd4OI7jSzQNnZBY3CJCupq6rD
baRqb8so6Ba0uAkfVM3zKKXHHNHomiX1dBNqIRVbD/R+Lh8KugxHmXuSFyxChha8DYmgbhsehcl2
t27RK4TatOi9IocQBhOtS1dvUI6+6V331O/EmWOQOWpp+dt+MjXMNVqxTcMuWXGJaMcadOU1EVZQ
UCYLzwxB6CrUqln+K7IqZS8E7QxyuqQj8QWrtO62x0HBUscC483BMJwFlrcrx3CHZs9aEWSHmTCn
54tH+jCWjTq9hvcfV4MUG6TVojbsTYlnCPwspZQiVMDdTf3tmMKGJ/+ZqoflkZhRM1dMU4aTh4o/
4a6A6zmmLIdgOCJAgIoikH+UuQrzesAZUHA0myskCmKaUlKojN6+bszkvwZ39I+b4Z/+Xb64bq6X
GXTv8ay9q8bzuxqXRf1ZlCVfPc3DrHlD2+iv/NLzF/qfu/uLkgpy9+sv17dpmLGJbarwpqFq8PDa
9vbXX5Ax2o79rS/y/nPdf+hnL0M/N2zAK/36i2Ec4HN0dIeCwP0PvGya68zm9y9rBwJTng1KE1fk
/c/XtaLn7sTzX/Lhlj7/O89+g29uhMO9eVK7+fkboR/YGD5l6eb3b/rVjaC4YyHpQyr7+OqDiPCr
AfNHQ+L5L/m33ggT3hRC3hfeCOPAEgb6QSlR/OoOaAeWjHZzVPNhoKgPZPXXdQds+lT4ZV94B6Qg
E3M/TuEfPRPqASpc9M9fnomHwuHruhOUDaW1+cV3gmaMAxfefbgT3w4JzTboZrmveUg8andfeCMM
JkJNEzbj4v6HiferZ0M6wB2bw/PnyeE1jggZVvDy2YHUA/zxZEE+rhdInJ/cCFMIHQk0Zeb7n4d5
+XU9Gj+q9f/8ekFUpuDvbVt/sHCagI0dW/19SNw/i6/rRjBHfEdW+PkboR+ohHsahCA8jH7G/lcj
QmXhtAz9YVJ+XV/f1Ji7XjxFGge4AUzBI/HkewOaZHAYXxaJ17hhsDXIUi++A4SduPSoVPpe9z9P
t5AGbTFoGzoNqYefhznodQ2FHyXF/JUngV2BqYLeePim344InQcO69ErnAlY4OX4feEiqR9otBZx
xPxwIIgDDDAcJV7X2vD1mYp1yyKlWAjTgeRisbf5KzsopoEvxytOFSp3REOy+vDzZJLgVMFe0mKv
+fhs/MRy+SceoN+PrPMgTG7vD6vhXf2jM+0f/cLnw8v3r391FP3RbXvyP8qz7MNn+XK2/e3p0fZ/
5df56tX7f3MUv3/jx///8Rt//1mevNnnr/n5P27Cu+q6ugnG+xfGx8+9v045/co0bOWuUdbXWL6y
b5r7j+frLx/q++P478/Lf3qTr0fZ/cldHlhffOUvxCPlpAq53HVyV3++7kOR4HHT9+K3Osqnf/+r
+uYOPS6gf8PFm6ef+vEg++ILb57N93qmzvKn/rB/kjv1t7zNj4fo4yHvxfdpfVd9M24eD9Ivv/J1
dfv0b/u453jxlZ81ar70nv8xe/zFV35OR/T8xX80//32ZKJcygs8neL/4y8wMcsL3yR319Vv/wcA
AP//</cx:binary>
              </cx:geoCache>
            </cx:geography>
          </cx:layoutPr>
        </cx:series>
      </cx:plotAreaRegion>
    </cx:plotArea>
    <cx:legend pos="r" align="min" overlay="0"/>
  </cx:chart>
  <cx:spPr>
    <a:solidFill>
      <a:schemeClr val="bg1"/>
    </a:solidFill>
  </cx:spPr>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Feuil1!$C$36:$D$48</cx:f>
        <cx:nf>Feuil1!$C$35:$D$35</cx:nf>
        <cx:lvl ptCount="13" name="Departments">
          <cx:pt idx="0">Ariège</cx:pt>
          <cx:pt idx="1">Aude</cx:pt>
          <cx:pt idx="2">Aveyron</cx:pt>
          <cx:pt idx="3">Gard</cx:pt>
          <cx:pt idx="4">Haute-Garonne</cx:pt>
          <cx:pt idx="5">Gers</cx:pt>
          <cx:pt idx="6">Hérault</cx:pt>
          <cx:pt idx="7">Lot</cx:pt>
          <cx:pt idx="8">Lozère</cx:pt>
          <cx:pt idx="9">Hautes-Pyrénées</cx:pt>
          <cx:pt idx="10">Pyrénées-Orientales</cx:pt>
          <cx:pt idx="11">The tarn department</cx:pt>
          <cx:pt idx="12">Tarn-et-Garonne</cx:pt>
        </cx:lvl>
        <cx:lvl ptCount="13" name="Pays">
          <cx:pt idx="0">France</cx:pt>
          <cx:pt idx="1">France</cx:pt>
          <cx:pt idx="2">France</cx:pt>
          <cx:pt idx="3">France</cx:pt>
          <cx:pt idx="4">France</cx:pt>
          <cx:pt idx="5">France</cx:pt>
          <cx:pt idx="6">France</cx:pt>
          <cx:pt idx="7">France</cx:pt>
          <cx:pt idx="8">France</cx:pt>
          <cx:pt idx="9">France</cx:pt>
          <cx:pt idx="10">France</cx:pt>
          <cx:pt idx="11">France</cx:pt>
          <cx:pt idx="12">France</cx:pt>
        </cx:lvl>
      </cx:strDim>
      <cx:numDim type="colorVal">
        <cx:f>Feuil1!$E$36:$E$48</cx:f>
        <cx:nf>Feuil1!$E$35</cx:nf>
        <cx:lvl ptCount="13" formatCode="Standard" name="2010">
          <cx:pt idx="1">99.827191748710703</cx:pt>
          <cx:pt idx="2">95.476857855361601</cx:pt>
          <cx:pt idx="3">99.930982479485493</cx:pt>
          <cx:pt idx="4">95.539933774834395</cx:pt>
          <cx:pt idx="5">92.991973244147204</cx:pt>
          <cx:pt idx="6">99.963666937260896</cx:pt>
          <cx:pt idx="7">91.443504435994896</cx:pt>
          <cx:pt idx="8">99.776860722181297</cx:pt>
          <cx:pt idx="9">64.467718523193497</cx:pt>
          <cx:pt idx="10">98.661882352941205</cx:pt>
          <cx:pt idx="11">98.229365915314901</cx:pt>
        </cx:lvl>
      </cx:numDim>
    </cx:data>
  </cx:chartData>
  <cx:chart>
    <cx:title pos="t" align="ctr" overlay="0">
      <cx:tx>
        <cx:rich>
          <a:bodyPr spcFirstLastPara="1" vertOverflow="ellipsis" horzOverflow="overflow" wrap="square" lIns="0" tIns="0" rIns="0" bIns="0" anchor="ctr" anchorCtr="1"/>
          <a:lstStyle/>
          <a:p>
            <a:pPr rtl="0"/>
            <a:r>
              <a:rPr lang="fr-FR" sz="1400" b="0" i="0" baseline="0">
                <a:effectLst/>
              </a:rPr>
              <a:t>Proportion d'exploitation utilisant des fongicides en 2010 </a:t>
            </a:r>
            <a:endParaRPr lang="fr-FR" sz="1400">
              <a:effectLst/>
            </a:endParaRPr>
          </a:p>
        </cx:rich>
      </cx:tx>
    </cx:title>
    <cx:plotArea>
      <cx:plotAreaRegion>
        <cx:series layoutId="regionMap" uniqueId="{2E3B798C-97DD-4F2A-9816-6150EF671187}">
          <cx:tx>
            <cx:txData>
              <cx:f/>
              <cx:v>2010</cx:v>
            </cx:txData>
          </cx:tx>
          <cx:dataId val="0"/>
          <cx:layoutPr>
            <cx:geography cultureLanguage="fr-FR" cultureRegion="FR" attribution="Avec Bing">
              <cx:geoCache provider="{E9337A44-BEBE-4D9F-B70C-5C5E7DAFC167}">
                <cx:binary>7HvZbt1Isu2vGH5uunLk0Ohq4CS5Z0nWZMn2CyFrYA5kckoOyS86/R31YzfkqSyX7a5G1b1AF+6G
AXlvkslkREbEWiuS/7id/35b3t90z+aqtP3fb+efn0vnmr//9FN/K++rm/5FpW67uq8f3Ivbuvqp
fnhQt/c/3XU3k7LFTwRh9tOtvOnc/fz8n/+A0Yr7+qi+vXGqtmfDfefP7/uhdP0Pjn3z0LPberDu
8fICRvr5+bq7sbf3z5/d3FXKZqp3nbp15OfnlzedDe5dsLnpamvhhHvrlPOXvrn/+fnTk58/++nr
W/1mWs9KmLkb7uBixl6gmMc0pgS9/+Dnz8raFh8P4xckJiQKkzj5+Pl075ObCi7/amJ/e/by9la5
G6t+PMf3M7y5u+vu+x4e9v3fHw/25CF/fv7FbZ4c+ZatvmNj1dfpB+un9aMl1ufvTffTU+/+8x9f
/QDG/OqXLxbA15b/d4d+t//l/TMHa+DZ3X0Dq7AC93/yw5+xBuiLKOZRhBj+7OQv1gB5gUMeMZSE
318Df9zxT0Z44tN/6+3n3zPjf5OLtzeDu++DU9/98i/7y7/u+z/XwYhjypKQfnBh/CTIETg4ZJR/
uuOH0P7NhJ546AcJ6NvB/ePhfr/DfzPOX8L7R/Xyy/92P06a/3Fi5zjiJOb0ibPpC5YkEfs1oSdP
3f5xJn/M2d8a5Pe7+LMx/gKZe3Pf/cmRHCYkgXANv1Wu0QvGScKjX70Lkf4hVD8E9eN0/phrfzPC
7/frB1v8BZy6/eVf3Q3gvU+2/XNqMLiNI558xGFfRy0NYxoyQGdfuvPTRP6YS785yu9366fL/xKJ
GBD23Scb/zluTRLKKSLRt+KVvcBREkU0xh+OIvbp3h/DFWbzx3z7+DxPRvj9fv1gir9AuP6KqYKX
nYL4uSn/XHhFXvAkgULLvxm7cJQQGgGJ/Ohk8tTJ35zeE5/9x2Dr3w/5+5fBN8f67491/IRWfNfC
/ymdBiqFSBhhBCjr/ecJ+AIqBQU6hAL+7aXwBa39/oy+ja+/uPT7vv0LBPP/jPceRJBPIfRn5GgG
IgfGJAJg9f4TfeWzMIojEqMPByHQP937Q47+OKE/FrDfGuT7bnxyBCSPzzb5C/j3Pb/7vyF00ReU
x3GUoORD7EEW/kLkwFCJWRzFAME+fL5GWo/0/NO0/pivnzzhk6Ge+PVJfnpyBDz+ZIz//mQMT3RU
/6lwmr0ICeMhx1+7OUScRTH6jpthFk888t0sTD7owL/RML8e4InjfujS9wb4CwTw/4Cu/ClD/hnZ
mb7AiEJJDb+JoMkLhino098DV4+z+WMe/c0Iv9+lH0zxV/Bpp3753+JPdSt5AUwXlKjwO30HjiBd
g8s/Vd1PS+pj0f0woT/o2W8M8h8495NN/p/69/u9h89dnuzG3aze94e+aD/8+OinvsVXl/6wzfQh
Ne7ufn4ecwIICVDT587T4zhPhIqv+kSfnPnk6vub3v38nLyA+vtYoinCNMQoBko83T8eQS8iGrFH
BRshBloINOWeP7N15+T7NhZNKAVgTRBcRQmAtL4e3h8CSB5GPIox4Z+bd6d16YvafrbKx+/P7FCd
1sq6/ufnGD0+UvPhxMeJAoPjcRKyGP6SOIljDNJpc3tzDi3Cx/P/hn0+NQHmRvRhGGUhkUEounwR
EfUPpVKrKm9dVlWVz8jYTcL04cu6lefj6B7sYo7rlry2vnqV0HeRj2/mnCDB5qlLW0m2Rvb9y2Ix
b/Ky69OmMcdDpPrUoTZKeYyPJhXqtGe6F0OCXnLbDKJV3ZTSIA9TsnTxdpz7t5jTc6wczgYyOlEM
gyBxt/NSHkemkauFkHU9VMMqWGS2+D7KWi9Xzug97eJRxF1s0oHMqzGw62bE15Gfb1ncBCJQutw4
H6KUMn3c86ZOS5ZkfDL72eqzngV5RjpnVgOrbdY2wSwCpK6dybUoInY9dmZLKpT2fCRiZOVJURIp
NG5W2gVvyq4+OF+c9Cb0IqlCJSxthNLNKVLFhWtzuvV2vLBen5igyWY54ZdNl1+WZbDSY3xb2VaK
obSRoEt4PubjkMqgq4Uv2UlB6FWzFFYkGgwQM/tuzHOb6oSZdPSqFBOaZsFJKbM2QUYsjFdiglnm
jhbrXOaZpP152au9HYZTX7G0R6gW88Qvo7k6NXiqBJbzLIwlx8VUFFseMyX6KHo9ndbY3efapK5s
swZc1CrthdfFTg5oP+hwPw7zmOFxXAVNd9rM08GMeG2TtyUNxzXFQSIUZfU6xA5dJlN8lOM8MxK9
TWq/iCAxg6hyy9KobVYqIq+UG3cLSqSI4umVZF6KcB5bsIrrxNThwzwE61Ymx8qqE9+PMPMCHKT7
fNzI2Z/YHL92VmcRn69JGZyovt3Mxt7ki8m0JrDAZzqLJNF8bdxihJqiZL+QpRCLBjPoBt0qBQYG
uwpT4j3jQxZDjBATz0La8ahKulMp8zRnejOPfMtCum1C+5CbPBvaZFMyuQrKM06Dk6CbzJa1XZZP
oxir6DDE7N7O5qBbfxIYXIgqbG6bJj8ga17FI/LrhJJr1HelmGnVp1PTXHNd8qNyCW6GIFjRWNVZ
3fhTSstV4ZHe8CGa06BbtBiK/m2VSJtCD20V6fChmaZXdRtOQhN8WY5gaGp8J+oZvbU8vOiqiWS1
GTaVNFLQbsqWVl3N4fC2TmYLiyiv1q7nUpTJqMSct5NI2uA4Im5IDfJDZtqerdsOF9nM8i0knlb0
dolSXKCzvpJLWuHgXi/sGC/ywhX5fVkbtZ5VhUWlo5N8VuOqcJUXFaqHtM8ly6S2SqCm11nuijBD
Qb7TfpkFahHfapVgEXIIq2II7XZsozdk0lg0mjqBZ568JHmSZAi76yJsbiwxGz/kOxznr0MbnbOE
v56mZsqGIRqzidLtHBRvx8gWIk58NodSidqxa1mPOtVcL2lL/Ckyskkbj6Vox3kTGbKIqYjQSuFg
W5qiF9HcKMFHeJZezztJ+rMmSQrBDIcUusjXtYcMwXRh03qxomcEEklYbRYcXMeJTdaSSCSSQa9h
s8cWTH21BMO2tn4TEnpUtV0vPCVWYFpQkQAvENaEg4AUfuIbCFmLq7ROwgcUt5dJvmyXYRlFUdh9
kLdn3bxMaVBULjMV2zgXkfVcx2Rl5v5qyv2ppotJjaarqG9k2i3ltiC4Wc+2YyKOappJFfe7VkV1
ujDIlTan9T5fynod06LMtMpreGKuhfP0MAfWCZPMm4KaVNa4vaoqm5V+QKLDbpPMbFPqIkwTW1wn
YfOwqEqJvLH9nk7otjX0xNklSf1U7rBuL7u5fCiaYVtI/FKxOaNVa1IsI7BC3wtY46Iv+4z1nSh8
s7I1a8W0dLeS9WWWJ/5GEm/TJuL7QBXX9dTfJU4zCGNDhAyHO1xIuem02dglvs77YEqN49sYzZuy
WraRaes0TthVAn6bwhLy8KQ2TRG/Iape0ZEeNXMpqAzPizzaJURmuepPE6y2FPktGmYIieWu506L
Ja+uSiVvlJyvEtWc9iObBIqvqEpS2q3hPj70G03mM+Tlmo3mgJhJxFzn47qKyxTDUtYoemV4F6WF
K4t0ULiH1ZLsmwbfO14djA8uGxVxMbPxrhhgQfhw30U5mIktp9SYJQ0fL4yYWSUR1Zs2cMfjQI51
r8FoLhY87Nu0UN24n6TeetUed5V9GIYCEp9mY9YGk9uEvFZb1sGy6VUmm26nJnuQeF4ZqHvBgvOV
D8zB6JJkJCnfuCl3G62h6NaMHgU8r4R37ihxeNcyFayGXtH1onkaIgixgFCeuVynI2TrNVIerl8y
ZCKcTnnUidjh/dSGrZC5akQcqoeorTeuMZk1/X6ijUlnjnaTlpmOktuujM98X9zlbniDcZNFtK4F
4y7jUQlf9Esp5WWk3aaQ1TosuVtbwk/Lbjopcw0THSRKUbegNBzZOQ7UCpOWHzEVHeY+PKcIKsdS
vw6nyaQVCw8x7q6Q4vlaYwwTGjuYebnVPtnHTEOSG5mY1NAKO5fXXVNxeMrgZTkFpRgLX0IBxKuh
SF6TZkyHfngIfCvqpRjTytT9qiywTc1Am2ywIfgumYW3A1tDGrlEQ3Maa2lSyJA77unejUE68fF1
odVqLtQ+L6sDLO+rOu6RyJfhbVUgLEgjD5OO7yHQxqxeetH4+h2CxBP68GRu24eKSyvqyp903Oap
x9MN79nFaMorOcsjk5P1RMp1Fy1KeDXWhwnrt2VLN2hSV+PiXgH4HA/tUj7mkQjy8NIeLKY0VWN8
qgK00rpP456nCVixwvFZi1zWh/GmJnyDZu833ppSODVk3hY5hDs+kgnf+7F+OZrwpuybFeqjSnQU
Ju8WdppHZFt0uRTBSOZ08vA/g/vb2NJKLCEVag4TWMuBF12BVcpLOmSQ5PcF6s4G2/RZh9szqVqX
6m6BCtN1ZZrjRK+nri5EN+ltSIpTXPlVY1Uk6q4SVQfVJgiXt0PY1KJNJrsaXWxEXjVZ0hY7VStI
iMsw7lnSDSd9Mae0r92RLPHbCIpwHN0QPxxPOlyZOJZClbUXhdFtOpSt3C0RbQVMuBBtZ/J0HpnO
qMrtyo7ty6At13iUBzYSKBCGlxmVdtd4v5VFd6nLWfRkWUdje1EBzJd4EbAzau26ekXK5qJx1SB8
QJyIBwkFq2hPxqTXqSJVvKa2CdbTTISXLRLLUnqAsnReU0gxmeumizyKsrrVRsyeH4e6Q2lbu501
y+Uwmj33M+Cajm/6uFmXfulWsV+uEte9pnLacO5XUHbPmmbe9HmX1tSNKWPtNbLYC1WbRvBgo0eA
wsseDfSEuwnyS8TWhTYXgGo2RRfeQZrexq09kr3JkqEtBHVzLFwXZOGIb1hSrXKeXLqIL6LgeE2R
YiIqpimVI6MraYYrnochFCl32jb5KenvQ92itBoGvYpMvaSILifNDLQn55vSqXXYNP3WmwDAxOhT
jnwiuhFvaq1ujBlfzqM/H5HORReONq2IgZjvxnZNo/6RxbxaEJRxVY9ITK6tsqYB3AZTFpHT5Vbm
gRZhq9ZVG66a3BnhJv0u6ZnKjEHbYCLHisQPHQ0fAhqteOya1CO6bWlUpaYpO1jWZMcLui4b8HVF
NODUAjD+AsCz6t/5ZMiP25KU2xxA6YoVy5mZyTVumE15jvEBFWhbouSumNArScM+9UW/goaCy+o6
PwyaORGqQQvvg5dtT7zoY/pWDrSA6j0hEeTN1g0Mik1rtcjDcTcDQBK4AlC28Ne+5kDuhvAsoHUl
0Ng7oZx5PQ8QDiaEmTlYp3XlUluratW45IhzeROZJBs1AvQSkNNKVc0hUHE6VKpZQ4GJxDCQrGLT
ka6SXizFcoGnYVdh4jPD4tPasjeFbQ65SgTW5g3y5XkOOdbXPkr7ts5sAPAet+iiQ5GE/NF3WRTG
WafVS1aQE17hB18UbtW2PdpESl/l0q2HCVanrefLrpN9Zjo/ijbSa+2mDChhymj0liV+V7lCC8zl
1uZ6h7x+K+WQhsqfTDE/HSl51eJm2+ppJSfIS6YaN0XVH/nYA4Wb3NbS+oqrMGv1IlqS73w9rpIR
EkzYuAeFvHB9sYqHKeXeX0q/rBwDT4zTJHzDt0q+rcJlyxLz0sV5tswqm7voEmSsdAmgyEX1GvFQ
5HEgmK4vtXSiHkcjDOl3rCLrYA7TuZt3ST8coCasZBOfEQo+m5mzKYoQTSFXHeIqPJ80hDXO31SB
9WsCHLyImlmMKl6Z3ug1pvp6SigWbT+1gGHLSpB5nEVJLBNhpQHpcY/XXdxDemwbgew8b2KAIHA/
9aoLIcysMyAXTJCSJ1WmKCTNiZqCdyQo7Ma09jSYo2tL3ZsWoWgVmpbsATWVqa66NInrK22cGJPi
Mu/LdQ/Ve+mZYL08ahLgvqH3gvPyfJmh5Lo4nWbggoisfMKPlCuOW3TEe3PSDXEWxHHah/guappO
JOMSCub56xhrWL8IcrW5GOMAns5Zm40RIemEcJkGsQJIZRcmaOIOLNEXqOneFv1AsyKsj0MZ3hA7
VimbABNX0VLtZuD6IuLqikeTaH11PkNNi8e6yio3+3TBfZ1x2kGJy+nbSVZVWkb12zrkXpTLshll
cVwsEAGd9vDgehkgvyALTKTKxQJ3WqrkBrpLqbTzDSSGXQ4scIfiXG37Ws2iovMbCtzeElcD3QhA
YEAB6BljKAYqV220XPvFppKUR7ls13GYbGppNwkZJSAOXm1aXb0eZZdNxfASsU7oOdzLcbmoWiJ4
y++WfK7TKq9GQO6wXL7cyvxE67oFgtupQn7cq/756z8v6wr+vd/b/OuPj1vdf/22ua8f1df+65Me
NcnPZ/26P/pRBPy8WforZfHDfvnvyI4/PPi7NUmaMAoC4fc1ye9sbPhS1/w4xgdlEhoREeicCWzW
oSA1cugsfRAm8QtYmI9bazHsoo8oxfxXXRJkbhwDvQO1MuachSAZftIlyYtHwZLD/noMm2+Bff4n
6iSP4CZPxcmQ4pjAFICFcJwwmN6X4mTX5aFlGLB1GbhEID0tYkT2uK1kAWuwSEdCbmqU3CxdiQWN
lrRv2hpkmmQTgKa3reNupahuVk0V7oYaCIfplm2FmyTLUaeEK8cTHQS7xQyAzqxPw6Kr12Vd3PVB
dNVBdMvFFELZfjWWedo9ArNHPQO19yZB50FZ3nMsd2DEoxbHSiTRXK5riVdmAILQWr8KOvZAG4yB
YvJLCK19w+2ui1q1ipLudqBjI/IyMKDVhReaj+dDjymknrZf9ZN7VRXLKzM085bmfOcDBnKUTsJ1
QwsviFKBUOMwrSeDLoZcroswmLKcsmseQsGB534X4yFOk1DaFaL+ild9npLKxXvQV65AoKjTCLtA
lNPwACGOUut4C9UEubS2GsQtwuJscFDIVeiv8qgdsqAOgkNgojWywAp9OK+rpizXwTC6LED2su5I
FoxJILpSAqcJ5MXQsT5zuGcALdCysqoCjW8q2KFbxnrf9qCqaDzlgFDkrV7wOZsB4qOBoGxY/CVj
UQnSIfB61dtJkJZwACOSCFtGLjVkOvZNw2BNNNupAA27iVwWBeU7Q5LzqvSggfXRnqFFqBbkmIDd
SlQ8jDMoq93SnZfza1MsWTPXWd+wQ9kAtUfJfTOjK7UMWe3keZWUNnU6v6DOnvYJ38BLJjdjyS5p
0KfhDEDN1TIb4mXL0bg2clxjW4t4qrM295lGIKh1eD/45GUVxjeqL9aBd2+lb69k3b3zOQgjroAK
Su+5LlI8NMdtTk5INSUr6dyqammQ+miiYqzj4qBGuS/60Ys4X7CYk+rKtuwwVv3LtpDHdml2oHVt
OOF3OBhWE5Bjjar9SDqInwlo3Aw6b/M6MFpDHQzSGmh0GSznZbl0aWw7AQIozRbWoaysOcidIBS7
xO60qqDO1qAXgMJ8yCdWbhc6Vyk8Vr4LInbMVXmP6FALlDRAE1nUNWd9OOxIMazNsrxsBpqWAHJm
GR6S0Kmd7tHrmPu9rXGKxnFHl3IUwVyPB0zcHsPkKqF6fIimEQilJnV5XTbBicZLOsftocgtaVIW
tPY1jZ2963s5prPhIHjk03IaDqNfh8AqNyyXVzqvVsAPiJhLeW3YI+Cp8n2og5dTDYC5aPtZtLJ7
N1d4OClBH01ZG9l3YdDmp4DT20PnWpVaOpyXbLzgQ5ykuoVORaBb4KEzBqUSzXQVkLDdWe/z03Yi
bjPqQoE0bquzmOP2TezMrpXLvM4bKgVA0SYtWHfuSHQso2VI7QRwiFZFkrI4iACONkmqlqYFdG/Z
BoJIAXwfq11AiZIix2F5OiN86kJ6YmdbrGXgdIZzdjfRYhJDu1RCUnNVSOvSGVcVaCAdzrpi7lMd
jge+VMtGL/Gbgdh9ATgqNSYEW+TmiErJgO0aSFnQKckkD+4rRZFoXblj3RiBcAPCTrHgdVHV+7hT
dDWAHpMFQfgAtYbsedVVWVGXBlZDrDM31Sd2SipIccmWRQrA0gTsdBmL4ljFA6ywoF4tKNgXZup3
nS0K4ZEMBQ4MEmW0XEkKMmJp2t3Qt6WAraevCAiFqdJLmS60sau4bKHDIsuTklq9t1buaj7gR0p0
Uy41CO+gdtbFLQjIcToPkPSi+U005q/1wmNoGg2QTYxptgOIoKlFgG5kCRJQMt4mEseiquPjgct9
1YMRStU9JDE5ZmqKRR2qCTAUQOEF9N2un84iJuu0SyDelp5MmZ6TW9qwLc6LSxPrUzpiUMJqoJOg
D7jVApKpmJLBZiGLRiH7R6ZnojcL90DMexFT2QuCtQUPIuDisz1JuH41E30UAa0UaskBv4KgIcAA
ZzyWkJEmfOWN9CKayrOWEPLgHAc5KYlPoiBujpWHllAZ2EVQG5hNWCOoeSw/wzNpxFDhd9hbkubN
Akk6x+flxM/DqjKZG9G4mvo82vDWm5SFGMS0eBKyHeOzxqNo3S+QVGXfxikQSyxGoAlGMRhm7KAy
1V2XznliN+XcXKgANBPdkROHigKy/3CqENsQzg9jGa2XEdS5YQ5BjhhISopw3nZDcl5rqldA5cw6
lj48FIDu17WHvIIjf1xLBS1EZYq00PkrZSFvxQWoPpVagN8uoOOjWe/5KFsR98tl5NSRGz28VuA3
JByu0FQrEB77IzoOvWgXVh+3pI9TsN8sHEeg7FB+691y3MTdFQ+im56oce/yINM12Q3Q5RFRVBzl
CZ7FRDCIw4FZkwkM7/0rkCPjLCzbeBVSOHGuAgbKf7QlQIEE8goy5BxvPIlPWWA60RetUCSK0moc
bjpPVkMDLdMo7l5OqmnETIo2ZcXQZM6UI6jp0GgiiVtNXh53U03OQ0egMjYlgqqtgUXpuRZTy7O5
zXkK91Yi7HGQxbi6HmVyB6w1OM9bIHQkgZ4hNNIyv5QxLK6uPJS41buwHjZM9tAA6icLpS0weycT
L8ZBdQKq3LmElgNoXFWcGtke03w6dw7WOWtsposgT1ESNSBJaJr1DK9bN83Hf+sMa1hTJVrYKQf1
hcEqxWVCTkIu5zRpyguZt6/ailxFk9tFVQBLYiZplM/jegT0Ug85SbFudnktbxIJpacO7UFPdXBk
J9BVWTOe2aqTp/+fVHCOYY/gj0jF53eXvqQRH6/6RCNgCymNkoQBhodtaAwowQceAVzhEcDDyzuw
W5xw+gjhf93fkETwmi68pBkBuOcUtid+4hHwEgGCd34i/Lh7kSOY3yde9YT5wSvLH79/ucshJr/Z
5ACvApLH7RUhrKQQk682OfCpB22IQ/jAbtkCkqNla+eh/+kb22y7JlzSusGbpTJKBFTGAuU1FklQ
l2lYmdtlAPhquuCEj/GrcdBKFIyfY2NsOkQJTUnI7xcTnbdNJTMUTmY9t85umtEdoHf+ChrU13mI
VphrsrYFCFYK6golJVTJimw7kK65hM7SgvawBwGnKtd3zRJuoBHtdoOLjqaJdxk0E98y5O6qEfr4
BiRygT17nc/8nfQStJ5lGqAXCk2N0uqrmnXvYCcHdB0pZIOgNZkKpxVWLRVLg3bdWB6xcroHvrLq
EjQLVckJMq/0j8j/gk6aQxcdBG8WORCfB9gDYasR2qI5KNCKg5YI76Rnvq0Pc2HRfZ3X99SjNg3G
aRcG/BjFQNlAClolGsSRnM8yZRz40VyOZ1EO7SXUxptZD9tmIZvKd7kIrblYkjLPps5s2rpujjRs
m4FeWb6Z/HZq1EW7WCPYAq3ONrqKSLHqyPi602eP+y3ygAHTsqe6pmtoqzxK21ncnJRYpibya4kM
qK7zO+viHWpeYZBgzLxNoIlStlBB8QB9VOgcsGLdUegrzs22YQSqHOjOmkG3ScG2DZnxZFUG+MzC
+DW1I6BcdeY66KFM5ZGT0CIIh7wUntNx1foGWMf0YGQBreq8X5ng/7B3Jk2S6lq2/kUqE0iAmNJ4
7x4efTPBsomQaAUIEPDra3FvvVe3yqwGNa/JMTt2TmR6Oo32Xvv7djbfCEGBUNDsy8UpHQlkUURg
jrg6LTpXgrL6z2z3fpghFszPpmqqSE3ZDxKlGw9aJ0LVfvWH9aP0zGs7i5+5HOY4t5hIVSE9roq4
UQ0KJs7zyU+gxuP6WPG7FBmJB5Z/jTj4dvNYTqnuke2sJHwJcCqEJkuI6g4YUeHyeME3UGNMlFnB
opaqHcX5WTrbkLDetb6ak7oNHx0PPaw0PeJXIAhxl/M6nUpiD5kePt0A49BW53FVus8LD9t4LEAT
mUo5Ma88idSuX5JKZhim41zuuyqtw/dppnnESPW+9v2nlXnKejwqM+Yq+Vx0B+7dV+TfMd7xv4t5
fWxFiV/SaR8IZWfJ8ilyVfdkSnRTCmUwCYAR+Ttj9B7AxOPgS/RHU4epWvWcZXTPOD+wsVRxPviJ
ycXZq8f9EOgPh3inagKyNMonIr1LUxeHQpsHIeVXMdGTYF6xPQ6H3gbfmiM3J/1xpP6rCHscuojV
JBp16rVxJtdfPi1+qJW7cS3zpMcMHPTQLcjHc9NMD21Bd7XFSEuGQVK5PKXFUkbNYo5k8KKyLV5b
F8e3mYevRiwvrm1wz1R9zN2WxcRvHpaufJv64RwK9ThZLuIOCWU1jnj3rPfMdg+r4xzD3h7J4jxX
Y3he6+47YA0uYXkt1rrYsXFEEkB3dgpeyTK9BBLgwtA4ZaQ8fqHFhBZTeY/El79kg4eACuBUxVI9
WzJex0x8lA4/y54UKTdkz234W4/+18Lzy1oa9MECuFPb4W4K110t82fTnPSA1tMb5hubwkPBAlQR
05hFuEJvKrRlqpv5Uiws7nw54gETj0OIFl/0XcyofBM+ghjl1qdldt4sZUnRCRbZ1hxn8BRxsUxz
jMJepksrT7TFN+ZTc/F1mBZjfpjzJkwsunWWt2ccY+daZ6dJs1STeY4HMpxV6YRASfJkBQkTOboo
DiSzXqSAXdlviogln8jD1GEqMYE5mrs0Wx/q8Fyz7NV1wOAYe2Nrd2kcNK1rD2Spnbo3TYpHyMtJ
a+ubs6EKTucdMw8vwEG8cQwUELiX13mRQ7Ru2Iks39u2PgrJPwTp56gP8BFyhRoqUMRJ1tW/aZAn
w0yjwAgcTDWmBzJ0k9ar8ohXxd7IYFfVbVphZj0NAGgWM8cjBtY7tuqHNhxf+xAt1TJcJRJoqsne
GvW3rAt9aDF+V8pPtZmXCEjMQzdgqEpmgiEAOkyBjqetJjTg5lQtM3IeVyTt2HgRJQa/2eitu7Zs
T07m7VbPf5Godec8lIlh5b5tyB6f8z62wR5pEo0zBHXR4GyjkjbAze9nX4yvVeI21CT1pJ8mhG1h
iAlaW2CGOA/8MBEnf6o1m84af1okZZociz68L0EFoI/iZBKTuS+tcW8LMfhYTrVvq8zGYUb6qHWq
R5eSCRgQTsJ5UOZUl0uxz3IlYjRDYzQ33mvnkQMopNu8sGav8up54M0vgiCmnoY1denwBpJxr1Bh
L6YJMRUJhggAQBFbcFa44vOj5w1H3jQP/kIxcgtbzPlXEaaWorNDOv45m8XsFx32b9rhl4A3QN5q
9wVjAhUvRXVUIjQnoKIikbbAET2xuyQbsVh6aM3bLi7Rg2/8UVp4dIeZzWcTLg9MjOm89FfT0d9D
W4DTKjyQJZg6R+HqX/BwRkWnTqvwdgU+zwEHxV/OByfyahQlWTfGluU3TCC7bSKQoqndb+ee3xRk
Z/z6RvEKozoc4hbdKYZV4RWkyGniMm4m+lGt9K9fkRdKBfivfOMAZn5lQicAIHeuxGh3siqWXj1H
gJ9ekDCRhOPocduO72qvlVE1UdQp1SebdRORFnHtqqujMehrC8UAL+IaL5UXN4UG29PRg8ymp4Z6
p5I732FT7UsQEuG6vE9F9icbOZpfmUdjM156RCyzm704rXqZquEd+OOJBf1NB+xbDeMr7eyLrV0L
sAHpJ8DTHbLaJrGLvDSBylAMYZRjxj4tFvFOXRAgQWYTjMmfDMch6osq0qN7rAt66mz1RiadZov6
zX0fNQmmXXll/RSJRbsPnfCBZMGOlc2zCIqnHC+4IMvnuJ/sT1PKO/F/TXW3F4aw/VL0ftLk6hFh
tYkqf8V8Hm91VCXHwI5D3KHT9rwQAYObspw68VxMz2Z1kronV101c4yhFA5sU/zpCkxs1JA4NN9t
PFa3duxQ+72K52Hsnmq/uVQhRqdNbeW+qdkxaL10oYO9eAAYYwzwwhiVJwIY06TMM0vcZfkTdcWL
h+wxdjvn2nAvYrmrToSM586nU5T1Pktz3tALGRe5Y3L4HvEavvtZn3Q1xnvDmqk7bm8kt6X35XB5
yvj6qnJwj4EYkam0KHNJflQVIkcX6KFT259RumGUGf7KuX/yeKNj6ZKzKPomztZ8vyq5RgtHxleu
JQaZICNjPEZ5hOj9dx8uGofzvHMwBduJxWCAK/TnKsWz8VuU6+OJWOi23fBoeR4egsW91IY4KQn0
2a/xKK29/Z3pWkRSqCDOFjw/tEGwsTElWWlfnX5p0o4jIJwn+a7K+sGziJi8hYMUCtGU6l8gS25+
5+8Wi1FeU7A87jP9YCgQv8qhKBi7Jm19DiA6P3u8wLMQIOlhQfO68pw+BF6fLuVyz+TwFYT8ZZ2D
/DDZ5ihyTH9Rcf8eurmP8kB+BtQ5kCFvMG5lOXDkX0srPnxg2ZGXl3sddmcFFDUJSoEK0vSHzGbl
FZHvpSz5n8nP7lUJLKKs/KjT7We4ICQi5bURR+bjdJuy8S7z0jlaiVaj9OhX6zQv3oK2SSKESubS
4LQRJkHcGAd0jCnBdNyg0kO84Vp5YFac6FR+8tU8LKxDuuBs9ELG38G+//h5+WBEEZzrsnhfdLDn
evAjW49TuvjZrW9wc5Aq2zleiOCsQw8SaIC/PjKotsVram6b4ixRc0airla8RRsc4JWhyDRRrTVq
XWIWqC3Bd7qoNer6f1mB57nOZij8zwPIf1He/ilC/MdP/D8RAj+/eWqMeX6If/z/nIAiJ0DjABEC
0z506Vje9J9BgfdvlPsuDTh8VvwHx//XoAByBMaUPmaOlP0vdYgQ9sR/GzjCzwmwiYRT4fu+42Bj
xb8OHDH1aLSveRUJMrxlRpw7h5bxoj9Wx8UU0oony8R5Hqh3oYAAO6D5aIoBPCmIAEo1iN1ROdRA
B30OvMJWzU4AKgzr4sUHZDjwOkFxkEwhSkpv6RICHNHPi78GeGIzy78zDlwHmeK08YsaIKNXVQlZ
2n1Jqx8HpR4wwLDDHN85TUjdI8QOTmwARmI68DlupKTnlPHahF7i/YOi1DweNq5yGUWWgpk8Lqy/
ZBt7aZV7yTca02xc5mj0Zzl3bjID2VzDIMNRJ28SMGdXtOcccGeji8QD7Ll0Nj/0G//JNhJ02phQ
Ykrgu911BiwKxHQ6+Rs/Om8kKRFASoGW+my6io01nbwqzcdWxkBv1xgF353V4OLylt0sn/46mnno
MsiLAciKVAYaTXgaNsJVD/ihcrFB3IThq2fMrwY47LJxsXibhxHP6zN1810OdHbB4QKfo192szvh
0QdiO6uN05/fSrC3hJZv/Qbjovj864DODYA8ofI+hKB2VSATPoRHuRbPCjTQWnsXB5RvZbPPHJC/
lIBvcO6gGAreiMFEoQQhDGR8Lzz/EG7ocECydwBxe0UatZegi8Gnu0BWARw3II/RjrxrkMhyQ5JD
sMlyg5S5Hv/UG7asV8x9wDGLfEjsGiCzBo/pZSziG/Lcgegg0nngdDqwTv+ozrzMYKTbnIdxC2ra
BT0dbhg1siYA1SCr1Zq/q6D0YwHmmoTjvtwg7GqjseHbvNkRjAw4beT4Q9ojS5mJfe/78OrS4tkn
S6KN6tEh6Qdn4E9Z6bHIsHzX8HDEl9Pd/dI71nn4y/fgwBini51wCs9+X0ZjkLFk4RqxOC3xU6P4
M2PCrl0FXm4s7iLHdQYA0+TAHQMepEXorqDcUKMod4dyfY1Ahr8ZWl0r3DKRUfluEhOazfaRDMFZ
+1O88CXJuLw5GNQYI58QBcQZc9MOVCn1GicxrjnPgXNTOO1PuujlrhAWFPEsTqooKzTE7RtgOhk5
CCkBPesOvLREkGbDjxo5AR4yZF9MZWBN6mw/juu7yrIiWSuAsxhvozLM5uWRdqPYo31GiTCy7q5q
ATa4rebDrC3Gwz3pIl/y97pE5ueWEv1apj5r3+twtxAOQCAA9dcC5CbBY53jFeS3c5jmqgHlbasn
sqzLZ5AFv3H9dmUfvOncsHgQ4VnM25wWoRinL01RLPHIMURjJUNt3rQxiM4xqkxzntr1Zyjq70kG
f8oVuBU2t+nM7mQGKGtQ9koIeRxG53Uk8j4t4uIgS2ke8GOoH6biZ/LDlPYkUmURO/18AnqfWNyb
cbVavC8RXDkLHrNWYeShk1GSWNkmO5QZ21c53wVLmcIIOEvLr9otm6QXxWXlMyg9YKVkBCTh+VNa
6Pwn88FPZLwhUdsBSZjH4WNdmNheWaeF5VB8wMFlLcVEHLVU5ACFjiYCJ0kZDx0j214cYbr6SAYn
/pCVmHAAXZvm7IDbaz8IGSB4WtLMAL9gUlVx69i9WsUVhfRd0jAt7dxj4JYfW29IdT5dPUf+xhv9
U3XsG5VLEhbA2hxW7TDSd6LCdufVBldHz+dM49tehjOy7YTM00XNQKMWfytEyQlSVwrH7I0R+lu6
7qvbs2tZcXynaCPmokQv2OPRp9da8Gdr2WXcOlPWMZRGXQ8lxHNOtGgNBkj9AFQDfUAILqJ3yKPT
kV8oBCM+kc9xan94jmds8v1uJy3p0JGxB9+HcxK6aAc18I6u6eF65FwiNl6uRZ17OxzayA9z6Dhm
i6z8OrGgP0Zk0Qx+2Y5Lo/bMhx/TYazDCfvrLOK7W/gpaCfMbxQQ3npVkZicp6LyH+W6QK4R0EFw
zT5kOZyGUpWIKXmFfIL/WWUd4FLK0+w4oNWG2KX1H5eQHZDtIebZ9jmaYkdod8n8zE+UjxARwHGe
SIGX2dLYpxx4QWQ1ImxdV7Fn7FGxZYkLtEcRsOVfTYcXHTJqB5ZTGweVfxUg2owG6bz4bh6XjnNr
x/WG0jEDp8825NIcBjoCAq37h8VnASyB8txySAYap+ICKyzxu/Lsj80L6ZdzrvUlrMpPp8crw0U/
A8ZIxEHryoTaGhEQyf8uXWAQojhHLZERUlCn22OS4Dl7dBfcP3WNmKwTOozUWCMIYQgruwyDX2dm
bAeewI0Rq5sYCRzIyRWazKS9Z9AFuNXmjkLuQrbB3VPgoQ+qBrDCJIypN5FESgwyuAuDwZkdADTB
kjKHT3h2y7+2WA41ZypeFT+US/M7R2JXWzNihqnuntvrGKLX3VKgE7z5ClVwaqXz2Kv5BJeJAOtD
iAJE8VxydRmY3Utgx0VJ3zkMo6jsymOIfoRhQDep9ROB9m0WWh+Dpr5nGY631bbl42hwCofgWgZd
tPshLAKUMlXqEudYuf4TUSKLBamQoNTZte8hr7lz/9r14reenD95yM5Eje8V7rhgBhlAUFxZ2l3b
CreWqromZpi1xzkxZ0TvfjoGwBEUyryNWoUI5+g16nGvm017LVyIT4V85RlKpFElw1hJUFDilzbT
hVa0jwZ4qaFrLhTJ2myzU+Uv6eCOzyOd/k5t8Q7fhkfgsH9N1HlDkLvTKzsxXh0xDX3UgDOR8iXe
LJ/YTN7oMrsHZJZXzfXDKpyDpATwjOu8tyN/9RtEKDPHqTkNm3rA8UWwnpEoqF0C0BQYCVSGJhk0
TK2wNmGkW/fu5u4tq4YfEtqkt0jCWA6+sw/SYc1vmEbjTzt032qtLziLU3esTEp0eLYdv6NsgGBB
8zyuTf0p7Hzz1vVPLgon5cLfFbI4FlNmnkkLRGImwXopmPtGFehhOQkcBcwuMWiofWBGZHIgIYDp
PxYqf5iR+e+Ktv1phIh8B7MswO2ZGB/qcggPc8Ce23V8cQvZHnguYzvMu95VQPWLAHbk7ESlRjbs
jkDxMrz8QJkTDE8aelj0+lE1nsHApxHRukxXTmZMmfvHriY6mho03oy4EkUEDKAWr+28Ajzstuew
97/6uf7ymELKzUSQ0In/aC/YqSVIvBI8fz3ircKqArmdMW20OCHkyP7vWC2orT1mIjMRMFLcPORu
iSk5v3CknawOMdGDGuosLnIJuDYUB5eh3U34S3ifw8GN8r7zI4qVuEnm9OXL7IE4Xsxp9DP0ofXw
u1vCt66kMu41yu9ue+tMYkygeUAu9V8y7ntpMA6Qi8gCYJzStAmGN8+ALrBmEpFryKVdEVB5KJ72
4DHQUzvrpYKDeXDAW0KZcDFmVKDXavAlcd+OP/mM1cKuAuCxImYxVTvsMOz9cjBXjChfZew79thK
9jSEAs0yO1Do0XFmzIjwGICitimb1J04iMKUC5IFFfN1pDV+i2rEgcEBpUzKfZHoDUGaWwPiiIPE
6J9cgmxXaHVii4W6Yinc00HfAAjsQjOzHcnX0xLm14bWH6Yfri2nx3AtU4TNKerne2WKzzyY72B4
9muhL7Kn7Q5o8XAR3oxk2R1vQJ+nE7CGAW9J4JrQcXqz0YKboZPRWkPnXr9ctJlJA42n23yeuZxT
D4IPqzA52Iwfsrk/pMOjSArbIrbGncSofhw2V4is/ePUVie+WUTd5hM5uDZASZBU4QyJTAmIpIB+
NG0eUrYZScDL4HdrflCrf+8YrKV185dKTINHCE3QlB8kBCeMOS4AvLLIK4dk3hwoILnLHnLavoce
1UOTqqBLeXX9EUCfmroemjhNFbSq+h9+VWNQisC46nqAkhjUT/jX6bX0yzfAhXte1V/QbvUZNDfG
2hjzFVC5QswjR6hd1eI/r1C9GAU5qhW9VZsFVpXDjwctbPNSw6r/3eKzz2aCQiuy7xHDy9FBQRlC
LbO6hcoK2SxbyvNgJdTLPJVm+MCjE4fSPa2Q1ILNVittc++gr3UjRvPd6M+Y1PN9gcIu8bjFoHbz
3prNgFvBxwxQ4jKMIgYocvC70zV3qqjc7Ll1DR8whvfiVTTv02bYEfiVmKeVab7Jd15xqDcbbwJg
um5+3v9lPl5AxZaT/M+Zzz93oP4rHPIfP/LP0Af71inblp74DPtPAHzgF/snHELotqUsBHQRhh62
sWNtyn9Zf0FBT3iBwwPX8ZH8/Gfqg71X2KLhho7veli34vn/GzwEa9E2/uO/LMHABiVEij5+F59y
dyNR/jX2kbw0rHJzvKx4hulrzoFAFqsCQpebJ0UHL53C4hbK/o0i5T4GgFHTzkI/hExIlPSAgOjX
uUGSqwd2k3l+zh0fEK24ej1GJIP/ZhxRnIo6kHuYnthgYYFjLF0dO1o/z0gsVzX96TwfbzuiUb4W
57rHh8COhO+58GMMM+55U9ZxQYoDNKgWcAraIG9GVbzoGgN/Wd5z0Q3wk0ssY3DPYqQJxuQ6NQVc
N5Rb7CkkGeIYG7C4luPf2YdRhVwqT2one6p7aMaheyaYY0VU2tMajgggfP+4uv7ZumXitQFguHF7
Metzj8UJ2KwBchLvkYV4f8fW/90LrHZYUGoPHJZJ3/Gv1U77DPOWKKjoXgwGOlwXA4B9cKpq2qGK
9jDmsdNpbQaFwWf+VqHlxO6Pe92tl5KyT4ARwO/L4rnVugZBCH1ucVCugSE4+UIeacnLbfLyoCrz
NPvTq9zQmjVrttSBDbHixePSqr1ig4x0BlBBi/Jx8WE8F1Xksu6gM1yfOkP1JKVNbDjttl/OKWdk
X8WR80mhI6gP1mNwPQv44E2495l3XWlAUHaAw7Njk+8qjyXtSp7o0IfgxZeUj+Kty8cnpNFzQlv+
6YdByjp+AiQBqY9cC+5/ePajJgRXtYMgWA8LeKSh3HtS7MMSGxeaNniSQWXxheLQ8LyIS36fRhdy
Q7VzcxAqNXyDGQpqoVY0Bqa/qg5bCkKkXUG7PoROxSKGNL1enDdY31dXj5+YQO+tP327QTHFTpPP
O1kCfqnKg++VeCHjDM57ccxU/RjmFuGTb1AnS5qi7UDTNzl3T7uvSyZwi5cvcik59K4pP3jSP7gE
DIOH3iOsgnTtlgp0Aj/UUgPGwIKNGDef3Y9NfQ4MMoWQKgA2PSJ9NIUi47+r2QU12aDW8rI36Cpn
WuffQ9EXKCkNBEJpn8VcQqrQ6IrCBYRM0Czw9F1Ul+tw0hw7YHIPX2K3ADsOvAQrOgiUK/uEMGST
loDyhxlKe3EjGtFBHWe2iNHarjhJup8qLL0E881xB2lpZ/356Aw+nm+w6fGytPbsmPonR+Uxj/0e
kAcYrsz7Al5+DomX4u8a+PapgwHEVnROZk+xNWK2skeOk2M1DOKl1v5au3BKW0CMfHROXdv4sREq
u4St9+ir4SHr62+L6UiqfQL6UdaXvqphn3e+RtMqNwgcpW9jio8tF/YNEIdVuJFbAzz9RwbKvDmt
JveBtiyZMv/iWA9KY/2Kl4iJCq2hahC1zXtuunLPPBN9lAXs3snupDY1TYabpDbNVWwDdJ11j7/S
Y+WijiZYbaWkMEaKGE3JR7Zpb6KFIkNn/leGIoahg08EQ45eljK/zvDmsLEineHRuRrtKLy6SjRP
g4EwOiB4kXlxoTDwjAJTDiOvL4qXElQU+PG3EsbeMOaYGm0SX7/pfNhO8imX4J3q9u5swl8B8w/n
Q3srNxlw4NACKzNDEIQpiCnVq1nc6dHZJEJv0wmnYTyBrHZ2waYa1pt0WCsDEmoTEfNyQOyq8e5y
YSlWm64YVFAwNoExW/K02ZRGJHqfMxxHU/An0wTotC1D+ggNMuvbLcAGrrIicjLjeYExWTCEiQMk
XJiU7T+USoXtRV33QuBamgnKOFQEUmIlDlzMcAlfGAALA0dT+vUDWOxDob461z8EoG4URTwp0U07
HnbmwPWcjUoLuJ9LYX9meIARa33s1tkADpjdsEUL1b8NYjx0gztjSmYuMET3DvZ1RF01py1kjF56
rzMMVD9cbzmMVJHXXzUMVYxZDxkuxjbQ2+Wl/wONH7swbLJBzdUmucL9MFCB55dpE2DrZtwJGLHL
utL9vEmyoeQ/UrAbjh5kTgBEvBnz3k2s9Sb3ud5UW4zrknWTb4GZp8YWT+1SfxLYuXxtzi1sXcP9
e+Mg6nbh8VL4vOUm9mZquriTA55fQfkFa7bLYAFnROjzKp17sE423s41cJB/FyGOelOIJ6cb4h5W
cQW7eNk049yvP0SBa0YUva7K/RmxNwbheO/vhME+ELiYNTazDF9wmvDOa51zr3GXZD3vd0oAZGw9
8ioxeiU+0EbXuPMBnwjdaU6TLAtezIzPynSLsDdoY4SZySKDv6Mc/oTb4+zRJj9OGEFFZUbjkGAa
KpV9NkwCHPN6nJAg2kKfpI2Vv6bAf4VB9tQoEUTeqj87z00rDcquq79a1aJ9JcBP10KmRaO+bIde
YQC7l/TBtEGSUErqKbj7uGTLhHx2qF0kn7P/ojOG+AzLjMYSGkPpq93UrCer7ZDkaHVqt20TXWSf
pesdRg4FiXsOR3PBgYe0iiUVJUjcZPGppZu6jnl3BtTUuguOWhlnF4JqivwV7pXDh9+Y1FxUGxwH
hbbdQ/MUk7mHjoyWVhgsHHMwoeox+sgVO9WVghkVIjkzlxE7uHhOHunUI6ubnzNveJZO2T9xFfxV
1MKGd34BR0gJ0N+dBnsLG0OLRIAnJ1qyfQ1BAmUHTjgsBnMANSkHiwy6+aF28JcVBfYNVIAXATjS
qdP0H1Wdoxnt4QYzfZQBO9vGRb5bsRdBzRPHLZJkUtQxJmlvbejttnl1ZwLEi4gBS1CkAUzmdDK4
GaAiJvhfAOAA80E5mA5V+TpjvdB5oDhRihAyMyaiaTbidKwUgsQBKV2nXipoghPrsPIiROa39MrF
DhyxbVcY39xFQJHz8X6wx86SPOkq+W1HrGsDG2j8Il3wTqowRRihMK/reirEkmpgvuBuXnnp/0Ft
FqPJAinY73kI51yBevIwpytG57HKsQVMNIiMaydxCxoVOMMEmeHPVUhMdUX+ZCV9nYPs0qL99XQG
WXJ4FP3wDA4fTqIF/ViW9lI3w8cyiCtK05utOE+nov4JekhaE7X7WijUM9rquMkgDbU4mqDWRYN0
frnCHFaJoKedQISSjc8IQ2whcclrYLBDTUGc0hXmTraRjyaH+ENrR39hWtaeAxawfd/3X64lB88E
N0ciM5Nz/e3WgD4zcE28Ip+1mlgUdOJkevMHm8I0Tz1QkQv9qZr+mU7k2Jq7LVLxR7j1m8J2JGUX
BBMS9UaGXQBLM+DQWoAxtW4XT/4I4xuW/pClQSOKB6S/RwFESwEAi03QHKHVp2DP5707YWCrplxH
GOxcZ0YfSweRbzCaJYE+eiGyQ1LuZWsCvHmvB+/mYBACKzP4CevtLT6gCHKL8uCR+Ys206HZonrs
pMFiNuc2wcLvApTGM5xXR19Gyx9y/PJm6K4NQ1VfcvmwurATccgimginD2L9aPXCxMG/W1fkcUva
qGrZIRdrunI02iviOIy6jhgXRcG6fBcNOCqFjSzC7sbGflYZ6vYCpVXrR9gLE4l5jVF07iqnToIW
vtcsDk4RxCtKtDVjO4p7POZre1hAhRDdf9RaveqOWWQxrEjaQd9hT5WAjEybtG45Yv1geMc0eyfc
FUPXbjiUPoRyuj6CVnrSGbkFE0vXTb5l7njcNoiMolJ4VrKDG3hlXEzlHzUNl1wEHHWluLLWnYCy
Tr9CLAeDVtrDSSUL4hget35/y7wmtX3x4hJxkWx5qBdDUGN5F1W72AZmIknHEzjkO1pJC7x+PYIh
K5N+4BrlbXlz5uEOlfJF66lK8LVgcuBXDQb2DTBZAlmQcjMlY69PRea8DFz8sY33Ygf61HrmiM7t
BlYMZcVIfvsm+F0wq4/d6OImay3WGBYw+iWmWGiGiLtjfoawjx4CzEg9s64x+pG/ZNV7PK6P9Qzm
SUwdLIemp9ep1lfWoDnpsH7GuimlMDzXqfirwuHf2TuPJcmRLMt+EVpUwbE1Mxh1N+ckYgNxEg7O
FEyBr5+D7KqerJIh0tuR2dSiKivSwxymePruvef+qVMDgVW6j03gco50TF4oXLe9X0HWCY5oQxim
CUFW9Ycj6ouBCqgJQIvZeBmT/DZIwfnk3JtExm9H52pgvcnLHPDJqiUfA83MJ3qGY8MpEO7K3cij
HPHLmmx/7+ftpTH8o470Vx7PD0PivYxdDZtixbW4WFzx/58KaVoblclzaU0wJCzFodiFmbkMhzSy
iZc5vG9iYCabOWL/53OEWMH6m/oVjOqVsOaaGD94iBhZ39+WHgHIrh+ifeuRfLYWjrcyTW6KknTt
8tfXxZQMjdoni5nspZFxV4hOSVOH2DXjbU9IDWk2ZCG+NQp5N4uChGsborQnbLyqT1klD5EVXLyk
vWlM+27RrO+zAd9X/kUa9eqb7WPN1B7bfbEbp7IIl37xzhXJXrTXMthUcfmnUNVOiIV/2ObrkKAK
WbU0mJmyHeNDtCW8S4QaR5+0h592GG90j2fTl6d+SCBfirrGaY9TmZxjXOqGAJqBxjbMGAZ5h7m6
eSMxANUlGvgWx6d61mK7pHqXyvaP6XvHofWnDx9r36L7PXaJz6C2Dn3enGTn8vIqsWB7NYLVCtJs
W32jxETuWYYqh0DBS8fkoPZUi6KTPlVs51Iue5F4YP/KQuMpGPK7OHOOwlc7jvWkynfuoJmBVfWg
uGKDxwlNZ7lf4ihk82xyw4jDOBA3bYI4kFfL6+yhfSQqgGeZ4yfmGnYTpOmJW7TB8TNieMEA0uK0
A1KGF65ZfwJ/3zDGPVh1QXZ53aRK9yeQ3U57gMfK5MeYAAKNcQs3BtWs8sUvnEyIErH8LkRtk7Wc
rsKDNpNLdZj6gXxvbJNO624Ns/j0EA0OrROzbWY1P/E7qnUkdlxaQnxRoVdYYdxwlsfIunPF8xZY
N4b4KE3vZCDbE+f0X81ugafaz/4JlxTDbf4QDSRflZPfDHV5QGFoj2OlTxp1faNlEKIPfedJSXRR
L/xzDDUIMhdvbp5kBi3MLnCCO6eJ+LeCS7hdRSRXVdktl56tDoLrqMRLycuUNDNHu4zKnZFPTwuq
4XaMg99dZpQ728uZRcTK+Mnt8v+vTbH6UEDJnvF/vzb9N9793/en//j//tM0J2x/rTF0TAvHGtDf
f+5Pqcay0WsgTgf87/9Yuv4zXWcBo5ZE6GznP+HBf0vXmf/h+oElfOm6IKkD8d9bn9p/rUf/dX1K
0wRrUzKBEvHJXV11Xx//xRCuSq9RTY0sHeAlga7GU4iOPK9hka8sT57wiJHWZYmx8wLEgtEh6zCp
5jyl8TOT+tWeh/e2MB5jgUHYsZddxLG+mVw8VnLqPux8PpIVbfdFYmAC4QE/REwaO6RjyFcrSGwm
p8VI98fzPqeiwHuX3GPNH3ZUjv3u6ukncKOQ/QijsZkVuwnDO0JT4Z1rycLKd7qYu5FX7QejZi/B
32Y3Yqrd2E09b/Mouotir9urhYwFMY+TBDVxFNPsb7wIe5cOFJTf2Tvl+Gr3sZiYM1QWQcaIcBNw
9eoC+QuC6xGQrkMOv9k76XQK/DxstTdspIfpYMAcW7nc5+1+vhNDPOxGRYRNxodo8K5IMuCSybua
+r11GsW1DFMd3Q/5TjjlnU6RS1Sc75u0sneRN0B7rSo09NVMPMt5YL6Nb/PR2Zd8RkDsZLkte3In
3tLXWymTp6lGecxHDms9QgqyiFfY2BE2DbMBIalE3zVd/yNpfQ1TknoEQ6bxtqtSG+s7OrQTs0dJ
GvJ6cQqdbpqQmeGuhU45freqO5UtBgPfxhSQkc+NrVKfq4Q9gTbYOA3D+Fr23jXonLtSWZ+YLrEG
VfFTZjQv8N3uVVc1B3gfCP38bKTWOyCjgY2+28jADlF+iQ+y8YaqdLZHcvEzjrzeSg7rD77BX3BM
LLaC3Ot3ySgIULjjW2cGTysXdaxSFiPjarHAhYDj31q8JwFPq86Gmzpa/pjuYm3ctriNuXVundJ6
NyV2qmUGUCFUrTaVPT03uX1mTrxf04wLyqZDPguNsz8ZvM9ISwTRmXH9NsAQvsny5s5fxDvGZVI2
TXNjLfa8H5r5LvcwqusEmateopBQ55Nly7ty8P40Zan3Zo+01xYBF3swlqpKsq8Jx7YVEY7S/Tzu
AS18MbEu4RzPPy17pG5g14DgfLKHcvmZF4x5LoQNzcJjM0TOnV51TkaNo1H26a5w8pNBKgx66y9G
wwlvq+DYz8z51bWKM+PgQ1YmJ/AsGxU0uzKIH6clD7a6tfKTg/ERW/q0C9TchoK1ycYKljt8UYzi
hddu+yrqN6pJ+NTa4BYlQvFiI+qjvBQGXolCXNsmNBlWVuyxAbZmcDj6uTce+NktHhKYk978Jspu
2sWJ95qbw0diGw9W798kVsJdLuX31txOpDn2tcPuyfBelqyA9jDhx1QQ47bKbz0STMEbgflTXrfv
UGQJfrnebT8XezcTO3Pgml0n9/lcROxXevIpibHtmtjYgDBwNmNJpp1B0i774ZiVLuscnzkonad9
hVwi7KrdjVhNRmM8+YKZDZ7qXlhTujX1vOwYlaNtl8UPgAN/t24/bPwE944ZgTSHgEpY1RfDDugg
jgSQWz6ZezFyixzFMoN8gzjXkX6ZSqbDyBPfQTwd6zj/6hw+ZejQxyYik9Skq0NiNR7LhCHQziuW
owYpUHAAv7vcAbbVGwS/0mtlA+tpwXpFEcG5aQQIXFjEkFfvE+H/VJkHdN818t8U2w6WNluP8gov
tdq6iY/1R4lgRVGyQh+h/ViVPg7Z8GXH1jMqS7lxdWztHA+sYVJVedjU3ncdNbApbCCBla+rPbE1
FG/iIRkm3caNrU3GHWk71fLLSYOf2rfZDNiQz1uHjZFS/SmdPdY3nlmHKwhh103ecZT9UzrjMQzK
B6/gf46G+V2YfbGxMVLDiNa7wIadPSL8HpNRXqpFrlIbG840ESrEy0Rgh9cS2R8elNLYoD9zbhl/
7Ii/YDNVwXkc62hTOUH2HvWBFc5F9WjmxnfToAxy18JFaPh72XeHFB/jJnMcIMRq5KwZnHMHL4mF
JJspFvjhNCZXu/SObCO8s/DrPxoLndGZR6eZTin3vC4RGiOGfU3sINo07tRu5wbiYtnBJwZrK3d8
48MshpART/4ehWrclAumLXtqj+2ChcB2knjneX1MPpI9ZOaTmdZF96brZdnDwH0b/QKmBmknu12O
iF+bJLBYWhgT8+nwEC32riv6L47331hM01OXDneuFX16OQuq9XuZkhtC8STPadbNrTDkpcuyj8EV
QG3m/JmN2zWq8da4C+dj2y1wxKsP0edHnloE/C7gr2QS5ehYc0xR9NpEL3CqWhdkTNzAiQvqZvUh
+y9L+ejjthNtGBfc0kTBGYx784mP9LFZvN+mXbOOcW/sAXjfkk6PeYpzGCizY0cYw2DBbmqrNQ61
yVbPayfcXDUZSXAoxI87BbEwffYma5/NNjFlfRlc51hUYanmqxlJmJ0SRmxfBddsyutNGq2e9Tps
4ABv7KS687R/ow12ZwvYpHHyPzIimDscPM866tpwbvk6WoHcQTOC1JFbr0sesduw6RDInNfIr9c1
fgNaPLjUdtedMIAkpz7ocAYCji5NVmyt3fELT4EImzlvBc7/id0m5Juit1hcTJdhAuuzlPema0FL
r4r97KOtDEH3GPXjrZzlGzCxejNgk4fdKHdp7bdhV6TOVhUsMsiWNZQDkAFGV7Lt+aaeHTBLPO0p
K66t00RIC8QnI4yQe2cxX/xGPvFRYZDp2/ceE01epA9TrMfQaz03tFvivFbUvATTnB3zxrZvPdX8
qVZ9dJ54PXqkaF0+t6V3T2nfPsXzfNukwzf2mqc4YjDxgCRZUYX0M4PbrGZYh6SeR/nqOeMJijhO
RfPXaA8vFd7mPkatz1jBF/0fB/WGYOZ5LpqX0eFXhMWy/SJ9+aZ4x5hFd69rwKQyfTdj+cet/emQ
iZ6VkShC6GcbcmPmPiYHtFEMQAdVQWwoMrUxbCROEr33qc1mqgfu02bVfpnKA57HZ1tku0w9FVrF
24XLFRmKg4MzyvLkAcfrneMNDIYRZAeSdjlIWc5p1bBRVQZzWkU2EEtCjrvcvNFOal2qABocfy20
awieWFiBonb6VZjJLejqYgtamN0L+5AWXX0LQ4uU3mDBfivgcRX+M2ZBEtbOXIZDOp8yXQkE2ekb
rE95P6VjeYhFHOzNkg+4yjjcY9hjbHeVZIcX//SV/rajJdpRnn4WZupup4S4SWxyChjsj1akxBgM
UIy5aW7Nan5PeNoYKAK+T/rUAzqip4q7vtoFcsp22KX3kRFdsirmpZTn18GPr2Ym70ma8mZsF84o
NR9106W8pIZk61Ywe4tGO/yhoFtnjT4BVFxbDVgMXRBfrI7K5bMu4/HGi92wyTvsjxmvURvHLQDQ
x9yxcNvH30vGGh0SNOJZcbQpINkontnNkKnmag9WDilKwdMZaHpogoUfNXtZFMi4IvEYGNLuYMDw
2uQwOi5JkS/7dMJvH5XkapvOP40UXRjCRFcIKNhw16oNft1EW8nPbFjO5HAjqORgWfSZDGQv+5FX
XUJvR9sCPlo5HVPEi01Z/uO4lnxUa91HTu8HZn6wGf5zULJWKgysanZy1TSF6MG0jpLukDmv7msc
77q2AErMrNYIV15L+kby3vjF+i9M1iKSZa74FwEL4XHfgtU4JnSW6JyUgdfEb2qtMxnXYhNrrTgB
/0WGgJ2VvbafEDzuNLMT5s3bbi1IidYNzxSQv4VK+1Vkyxs6xx4bW5hXdI7YCo1yoHFlRisVM0pL
Zse7aYyHUNDOYqwfgKavBVISeIMBVBNJVpFS6SIc65Hdye9IE0g219oXV6Ph2WsVTB+IO2Vn3BfX
mpiiFDea9/s2GhkeWyAGJZrWFkDjL79JujtkkmPg8S2orczhx/Q/fOtTtflLUCW7TtjnmrYaT7Y/
dW08FLTYyLXOBjmO9AjHx67EmmYE408LrcI1AE8iuEv41iuZtOxa8HSlSUFM6n9X4EtTMKZGZK8a
ApN+dzeBOW3N7F07cE+jlYDagEKN5vHQsqdNQaRSALkFj/5mWmnYrwxVY0zuzJWqihkdFD229Kga
0T0jDJfKSo+RO7n4htuTFMNHAKZVgGsVYFvjDPCcv5JcIe4Omy6D7pqsnFf++xv88Ie65plwkAcn
L+Ec7eVv4BYJ/4oM/b5kNY+rytpaQX0bR/O1z33OkfR1CFgVB7nnn2K8UtshwR/hAaWN0+o2WUM6
uYPQArY2a7sL3PUzzM57a3UQxFpcXCwF0eotGDkcp9VtMHb5i8B+wHL+RmJHyLElmNgT/mozkKtj
wSIT5awehpXar4z4Xa3uBsyWKbcKHA/tKpY2qwsi1sHLuPoi8P/+cTBKwDB+UKtzolk9FNZqpsBU
QVBiDAU2C89JnmXFycWCe6sqdUgxZbSSb/daQkT6P/SxbKRYN7LJ/72sXo4JQWyes1CsJg97ni7U
WoxbDjAGKiga/IL3cYvUna8ukcTtfnxcS1tMJBcDP0mHr2QAqGmuRpO4nR9xmXFzWE0oQB55xLiB
ggUMefDPvCL27mpc8VcLS7SaWaCngUEv5ifofcg5q+UFu80fbFaXOpAPLsvVTaIkJ6b5yS0CabPC
fYF/pqphcg0iv8SarUgH32tbrXYbH9+N0TTFJcKJ03NNY8bnmMKjgySVHpPVtpPg33Eb7yK1/TKB
TWTlQANFMBPyacjxVJ2HPl4+uG5wIh/PugB/UIdPaAL35QClRGM0kIPwErHxP1h4i2w8RgVeozXB
S5SXmzMupGa1IwU8ehp/kmWzxO5Xb+1qXRpUhkiZ77NCHiy8TaCgmNDgI3YpX83Ielie/NUIFZju
Qa/WqNLRa7Ago5IJdGPr/JmK2xQjlcyjWwNjlY3BanbdUGK4clbn1WyoRwcrVpPoUK7erBqTVuOa
iMpEyWaQUDtSb8bGYd/srd4uHMvH0bHuAxLnzur+mtDqBXawBnljxB4WW+6IzM1g2GAdGzpgQVjJ
4B0cYj99qFaPWby6zdqUVfxqP1NLvxWrIy1ZvWlEg176tH1c/7hlda/No3FsnPRkwWC2XWNLD9hq
rsDuBvH4CWpfvBG5/FXgiCOah6k32xWWgSUAkkncYp5zs9phvMFQ1+KsA+azDZCpLH8+DDm5SoEH
r3Lk72E15bWNuelWm96IX2/Bt+dl1asPPXWh/4Bbdn3lgdAbjd/PSJxLp9BzVyNgNw7nWCIiSjyC
YHQug/YfeRdibFjtFkOjvnkArW2SeVgMV7OhUGwCJflHnOpi147iErws01e2ehRtzIrL6lpkznF3
0epknDI8jUi+R1QAtCfsjpwhWwf7ozkLfJDce7vSIZLkEuaI/f2MXbIfORNX+2QH+VpiqPQytgfk
AuJDv7otJ2yXRRScncG9daXD3yi9xLO8BvnChZzOskx59nbhC04Z19nwqCDJvdE5JQDXlyy9Bn3F
GYEe+ZisXlDR8IMMketw53Wq9yIvj/2iX91enYvImUKH1NVm8GdMg2wp9Yx10pOhn3UxQJZxgnMp
0I84MvI6Ax4z3qPwhL4mVQtj/9Dr7LP19J+mn9pQTuOvSIn8MPjerzIPbsyi3tm2+dF67WNam995
ng9k8KqnCrUUXiO3CCcgM1XwXaV3QV0gUjC7ObbcBjz0XBu/q6gYtrZW/GglMI4ua5YwcXlG57oC
0Ai8BT8R+5iZLowJfbDt+Qfi2IQItvSc8bIjMuBDCvVzdefGLPME9ySCGsPOMYfkyoWaIQqK4sY0
uwJHhfEjwd3C9L2rB3VnMn9qQUkFDnR1LLLioXIKzuQ2yGD2S0C7MwVhlt6SDXe3ugLTRlDp4sw0
FMV0DXR8kQOvYjXBtnbj+PpTWjbuSWo4bI8FWAn0kyqiLNI3Nu+wrT9FP50KLmMW3Nd2tedE8YEe
zF+5Q0i79WFEZb7Dh7l8Wlo+oCP6TA5ovI2Jz17rNf/VVyiYuuM/kOEV165NZHHZGDvrEuF/9JLq
U4/ODZGZvddkz1U6/yhCKlwicsqCfH+AJEJ6xTL0xFK8gze/vCcOjLm2J4prD9cen/3SqL0bVfdB
s7iIvN4JEjbtDEHo6tWE4xB06J3+WLC6Wye4mZIK75R60X1M68CRZxT7huEvW+6fJkOzdyrt4tc8
lAlAKNx1UeuKm6R35q2SMsNVMOClaZ6Csjx71hyfTb8n2gFPWiteUWQ15Ra27keu8ZLiPorAVhRS
2Ye57X83Rnty8AIz2nrvMmLx48Om3BhZWWOtSdiuz8piy1HGWJjYuhlLlVz7ifWAQTqg9cwz+8BP
YfQoY2o+xfVw6VNUwrFhakPBIyNU0F2ENdTMjOG0cEtmVz8x4vTQydJIfpYuZoOgIzuL3QtahHMv
TX/ZSTduNhO7i0UQdc+Vu3I++TUvQW4fLF+EaiS3ADvyKdfBEupsosiDNsCO7JIYrGvucGBnQDa2
dt22Z3iJE48yDXbKMJMD3XBDqJwSd5Mx8YC2QR+KQWG+MzEelW59b1bJ219K0D+aLv+FYfj1/y69
/u+VmJ4pXAuxysTovxbf2v9ncexv1e//Uxj7X/4Z/ymS2f/h2/wboAsFUq5dmf8lkhEysExz7VwF
LIEk5oLY+Ve0hGdiQ7aktfZgkj/4J4MSlr1tutITFm1CphTBfytkAFHzbxEDB5+jLz1XYpkHnE/4
9980Miokhr5YYVx2Ifudr1dYoCliwrTarT1kAG1v3UUHZ8ujyQ8a2kaZDnOTUxDXsjOm9zE9LUOM
2aUv6LXAV2nOhMm8SvWPf5Mh//Hs/Z2XufI0/v1nNQOTTw0pT7p8dP+q53G3SJwZK9yGecs9lFpw
K84qi5h0B7+1MW6H2tJHUOhkfSEWcIr74wmzVfqED7C/q8bpgWQYiNulcsMMdWLZ/F9+QtP715/x
ryfBFCZfRV7dgemvtQh/1xxLP3UD7bA6yRyYe2kcqZBqguwiCaYd8z77qrmmIvoF6jUhcv5JFw1e
bBtu/J3yq+KmHWNxspu+CN0+gYo7TPAcY77/37NhTU94M+D9dbo/ishATEO3hBVYJyw5ZNS9onUM
4J3q5JbVOnBmFUf81gBTvVpObV+yQCHql4XYJ1hfTkAS2rODie8DCkDxVQT4oAWotd/4H6sdcK7q
qlACHryG29+uyd0WCkjVAlds4snLdjqouyt34vakG4vDlkpTelw4fmJ7P1IO8rqMbPxCQJqIQYEh
UQBqgn3g2YKWoH3TdkTWdWl5z3Oy7B1wU1fbMoKQgCeI+2k1//oCdFU0h23HfmdfK+BpiFHeGOxd
2K4n6PveAkyYRaSzHq95wY3Ya+mIhQKOC6/2tVcTLonwyzLv57TmJbIIuPF2zrBtoJtTdDDkHWpp
TQeIicl/jDiTq6DrDxHAqE3fd/O5HYNfNuMr4wxXzpJc42S66z/JQt1rpppFXWEOoU1t2q8pzXrS
LcYrrYcw4zSFAFVfkaWDWBfm6ejsUPvyb3/mH+PdmJ16O+JiOS4/uK/4sAQgTV5YLEpq90qs+44D
H8w5b72fYuHHNXGZE4GJJ33QDrRWrs7cMPx+4spvVIMHrr93B2/fCIOvpycSrhHKq+cr0Ft1pMXR
5b3i0L5ZieS5LNGQ7Cpt96ZZXBnjxu1YZGzj7CClJS8R99q3jKcqNsbnhSpBlOOemkYCe1N7zfpi
Yep1kpdBedmTg3IEa47NuBEHybayeS6Y2G5MnIaYntzm7OSNd19oJ97bvOPfwakZWxVgYXeLuX3P
l5iVVYKY8243EPqJ8dJdWMS53o5V5KH6etU5h98Ylng0TwwWz7MaerzdRc42Di4Mt5jiD25XwP3F
4NyY+SQfYVlSfJg7Le5osGSmY7MbLJ6gcJzGvAdIUeclnsuSRi3MBAOoKW0d7RhZsK8nwASOAFBa
IOlij+bdahOvHwPNbdkph0tcCv2JDQeLijO8of0aTNpkC02gmedgLh9dWgtuFALFQzkEM1xUs7ul
aphD1KYQxPTGx2Cq9dE0qxxBS8DvG3xAl8VgCeiCvlk/1JoL7ETcgLtUG4Szy21+QHkFKCvcT7gG
zpo0f2gGeJ1pQpzDbXDEiVpO+7a0s9cOv82NqSLzIuTo3k8Ai06iFMOhAly7gzH8TPoAsrnb3ZYN
CxzM8fS9RkN1koF7pzPLPk8xkLTZSeSlV5jzUi9g2WPW00q3b4J9aZXqNjYBLPRN0W0Xe3ilVGJm
u2TwMPpdslrp7PGYcwJsXL8yHu0MLW/M1g1WBQPYKpz5zaIL88C2GuV4zURB+EFDwheINcC90T4g
UYImybZs++9l8YpHoHXmFsQsjZakCGqIhltPSxq8knncKXLvAOzl1mc5gGU9e056lMfRdsRLHuOE
rmsnFGLsb92CP3SCaRDKVaP3yvFLTdPjRPGo5+B75S/LcZwm+C9aCoEQWl/rhfqAEoEAizoDWVF1
J1e0t4UjJmgGprWzeirqyAbkIa/07j6isw3HeQFmMyqxf/uYGrqgIM+WwgVzKy1Dj7qDKlHWAYcb
ilOyXmB0Y96W/erWxK1Gc2YfuhM5s2IObqfeiXe56bE+GQo3xFlOzYU2DjOmCe56mqZlsujVcai9
Yuu3NohSgj4s45PjNDmrot9vO7AYr3GsgrOZt8YnxR1zGOf076VB691FtCZe6oECVUSpR1yIHDOu
a1yErr/gLvq0nPrrB+HerDXLmDVWUxrZbvYLrZreJm4rG1gA/mlYKG6cI9AKbQnJR5pP0WA9DFF7
tYW6C3wI6cTUAxDt1kPW1yljhgt01E2wk1s0381LcMMJ1lGTEgyrw7OSPxO9IBgDe8EFkkJMJiiY
orW37JPETs6OxZFGTzE+twUNiQoLm0vqrK2dtIZq07Tj9OWC0F633XMo6+alsPppU47itpH9V1qt
Gk2MpvRFZhQES0+3i/KL+GynfXFvQcfZj4VxW072l6h1cXI9ymUwSub7Ug1seEd4j2jp+eTZlOtl
6TZxU+tpTNur5kE41A31iHVBPtqZu+ysKk8BNpj10YJEtVcS/C+/U1IkWUkyMjHeg8yuz3XCGWoG
6jokCZ/YIFUoSipfKdfSRNvS8Tm2WoFUptj1L5xNQHx5mpMVXiMK+6xgzGBcmbad4I2RVPPvyTDl
R23S5OWY5WOiMech7k0NG1hS0D5ZswR4ZG7PeDvFU5rJ4CBdX2KP4DLsK+NBNyfw+w9gxWZHIe+S
ri/OKmBV4y7QsS3KFxbC228AE1tuYGHlBm8VHYV32Yg/xYwLoMfgAg+NmnxW/CAL6OwhUB3N6JFj
dow1wejRqX65FmGvVAXZjhAOA2eCCNx3V8z61tmJNFZU1Id97pXP3lDR2zbVn7pWHQNCLnaZCdsh
CtKP3nMrFkKcjTRI/SwW9YbUxGD/1ZQsl0v1AvTPDOMMcnZBaIs0h5Hds1pHwKZM4XbIOdHToIlD
t+TFY5b58BTYEaeaWNydN3annGKQHWDD6YVI04tnYZmo9Jg/5H6QXkFNsQBwc9rPGhdOlo8VbZqK
Zyud3B82nywCfMYXylEXTNJZej8YGmyynT6n7nvSl192zeCTF4Nm58Qh4sTi0GgX+QvR/MDlwmdf
yCvOjWI6/BwzP3sLNGlwygsJz2mNK9GKBBAsN08d0TK+5ZUK3YQHNpqmKzhukiG58Gi1tHCeK4qj
F1oTfsuAFDvlsTeT8dAyQULimJWkm9xRNyWtigemiJE+0+DRNWlRqyCRbw3AWqecyMZqEzlMsQns
FJ2VIGjWE19w3fQ2ztCAaOS8dQ0e56UPimPRUzJhNAnjy5hGl3SxPrrOpKdoJhGXe0CDbBmx8pTi
A+1P3/gKF0mHOB8aea7eLA5lXlTIbIQqdq5UDhR7qT4S6I9SNrcQf5n0mhnvTE1mLY0RWbjsk03o
0/zawANtuti9ZkyjLwR8EP8n69QvmNR4gG6kO1MmhPMsCaCuJqlTU/3s4kUxvOmiqK/ZcBf5oOF+
3Gkf05JvN9Oe/NSEGzedyf8N8tCzv9vxhRM7FfH6HSfrF9+lgCUyRDMFZpswZ8fKaBC4hEQGjcxt
aaKSkdjLNMMya/5MfY5fEIUrjWUZJvYiQL97/BFdBrJvmUH9CxU/DHiOEzeDJCz4ibgipaTrvAy3
ciSSRzLKkIaYv14M8Dc9bey7zhbL3gZLcFJ5jVJW8BzIhfWrVbqkLygDeTRFVd9Qc0I2xgKj2gwN
o4I75qTuGpU8UMlkH1dGoRsaBn01UStRWuaJJEPh/JrpTH+AfFqdWDhDO7EzSDG5JGUXJ7tUAN/U
i/NR2EKcChi5GytjNvbivrkGgfVnlAmrtTlgkC4qqlKYjcwb4iwvo2vQrILYmvXSwdkpgnvlVd1+
mUE0IU1iDE4LEFPrKS2buD60NljmXgoEJOhQR3dkQ9YJgxpKPwmdYu1oXzyGs3jCklMt37gVW6BK
3ofbQHgY/e7cdD9Kt8duXVhXbv9dxLRbB9GDk9stKMEqvyEVrk+tMObbpDaSe98SxWGMppd6RfgN
RJwYMxv2R1RbHzJ7fGHGU+dmzPpnPP7pDXvrO+L42y5mWMrxA56zZn1DUBJ0ytveoE8Et07gGpA3
/OhilJb9KKceID3mvkNvlsPGWua7CkAYAhFaM33mgNuLXPF6otRsZtJlaRS8LmbbhK10srDgcsRf
hiyFTpO3jgqcrVlT3Fia313sG6xxe9bD7ex2zxMr5F0jTbH3Rvzzrc7eLK4qgJadsI1aG+mqvQwt
Q+6cWuaFiN5yUaM9hUZTf5YVaQVW/mwOmRRwS4nyarvqbMF4eVZ9Ve6pjc8OrspJ5GaY8YndQPSx
spsmcuo9+Vt1opmF9QRCV484PC/ub5i07Y4+IKoqnhqVvzBx/RAef5GUaN15sv9MB1gvOOFwxc6/
2zb6pQNDvIjoDvYJn0uPoGEtmCAzdWxJyC7j/Jx243VJx9AyxyfgbFyEFvNPt8x1SyGD+6dlUxLS
MgRu2wXcSpplTNksO2hnW1e8juIoFhiuPtmaU2n5cpeBl9v2NX5dZeEqbKpPBKbhSXYgB5mOH5vK
EZvSKF8wy21SOtdUjOmO91v9uSwDC2GZ7xMnLndWM3yXrIuuXqdb/ti0obB2rQWpxWNuR69oKdN2
yvJb5RhXRfjEl+lyn7fOox1zD4+pJThPtslmAWjoouvbqWjuGj/TW5Hm4tI6OJGmwgKZ01xoF65w
RKuTGzPoc46Q68bREY5CJ8fEkWFVUZsXC2vPnIZPwKW6e3wOBM+unI3xHWuE8djGHFgZSHIEQSFp
Wva7cJj1jEI0gw2zy/ncd3ANs6WjFamEWIMfprurLWTrvEySI0QVj4TYWiaF1Xe81oyjeytoyysZ
kHbn531NAEXSAJiUOd9lUYYk7P9YJJIu0jDLQ+PqJZzMgWhzvTS0XCXJ/2DvPHYsV7Is+y89LiaM
Rj3oGlwtXesJ4eEeTi2Mmvyj/o7+sV72MhOZrxooIAc1KKDG74WHxxW0Y2fvvfZNW8OTK+jkoY/I
xW8YLy13KPXVz7RoV5N1OzTMwTEIkBXDC/iZsC0OlGW/epmGAw/Gck5K6xHkJ10jZLQmZd62ftQd
nWDmDhG6RbRlOSGOqkAmgCt29eV0LuV4H5E9awVx0bQgoqKrz4soM3Zdk1RM5ow5fF7qbRdDI415
Za2EV773/M3U8h2OFwBuCTXj2542lAKpPZlPiw0eMCfTe191Mtjg4GQTHDjDbi5p9hYLP6pOqmYv
CT4fFmjxgD5RQ2mrazalJw0kY8IvLcr8rqQT6xdGRoe0N3TPsZ36k1zSEzfCj76fM/D+vb0N83zc
OX1OADKVrGoGmA/WLHFOznb0nPDS7YusxgSWItYz2SNWNBXBTyQe74HBzjo2TctphTgPepF7RZtW
7mbRqaYgTDMsEcYVs0ABGK8biHc44y0RL5C2SYtBoG0uLE+WjX5UJ3HxZmHm3ATSu5tHZ36ieu7d
VxLOP4t9wuTtDjiJbrUiKVU/I23nN75d5HesBPDkZPNnK5gqg4XBKSH/tk6m6MsLw6fOZaj204PF
Yn3VD9ij8zDzCGqRscSGFTCo52KuD9JxuByyT7vricQe0ixRR9wRVFxhYAD7L25No4Wgaf/uxync
c5BxVufQGVZOCJxqmWse6l1Nu1Qa5jetS8TZ8xn0wcaBHfOnrbuYnBCLWb2YFk92O5imp6i3eFvM
nCSzJXbSh2rdWqEWQmZteqOVj0rQpOC5FrbUVxfWNRmy5p7ytHKTUaGz6XGPoV2olrbRADCkG6uT
aGGbNeT0Obxf+GZQSqIs4v5tUJ+EoqxgCOb8XfaYMkvfYPM3T96hTYgSj13k3mVjNax9N/f3ZV+h
2OezdYRbmdLOnVa3np33O7zV7o9E7HuK2hLFMmq6+OrD2TzAbUo+ZYdfyvSog849/tJVW4j0zYtz
2DceK7ev0Qr4yPmglrFWxcWBasubjjW5XGe2u7BdzKjRgH0+NlBcjZZ0HG/LhiLF+BYGGLaegkJi
lPloxgJv1ryllOW0jw42DsQx3lVw+i2dGHFDpQQtQnxqo3o5MTXhqG8Kss4xRucRVKyZP+WGeM3d
fiL4QVEngnv51iUdxdRdOZ7Yh1OGHdCyliK1vfMWcoVXfXORy0Kbq2/YJ2Ub7g6Uckt7jbG092Fq
stXhcsxfMCbL9AnMsXmdR/PHR6pH4h+eaaoiDDpUnHplT5VHOeS3yWIu+1pWzu+SGikMgU0CUUTW
28bISbWNk7jGjfPRhK1z6ibcreTseqq4bf9z5pZ0MefBucuqMko2BqcGUMDE2kyOwixujdgGuXeA
DfEWXoyS2+DRJOHMt60CcpoHYcIteaA9IhyMcUfSkxQNmkXNvLnUzqeHVvnBFKSoVzYD9mKF1Ron
4SBADk3dACtLGtCmIwVvPJT6jc0CD+JKYw9YFZ1HMfkFuiRmG75FAAZmI4UFqTQgfRi78Y40n3sp
Wbpq8/pyqExzuC5hHRyxjPe7xtG38dwpKKPrJZHUMh7XRVzXD2yB9Ftr991ZxgVcwKK0LoDGiMvT
VFc9j7Xv3SRLOr8HtZI8xe2etFBj0kJPqrPA24lzIZyJm3UQDLSP2nufMd6ynVxG+0EsRnhpCvgy
7AkRe4k0f8ettXzFwScRTEQWu6oODj8l33Dwtet/i0dznu2MvDfVRxz/vd3JbVfm46H05UC0OGnw
PEUhudyEMbaFRgiuBD7cf4mud02+2EFXP91/rKX+51bqf9///u/UXe2Z3Bf+SebR7dl/K77WDdz/
+3/tP5vvf1YMfdBff/yRfyh8jmcH8O2EDefEQpX6K0bM+gvPH2HigZME2mzhQG3/ewrO/osN5VAG
wvF9izK5f0rBWX+xwX6hRNIkxlUdBelf6JhDRtJs+D+n4MjaaQ3RFXiimKH/rEi1sz3jpcNTuqQM
o8pgs9nY7pm+mUsV1de0KeqbJhx8QsvBfJ90w3AWGiHg1HQp8HwbqGfs3MuCC201Tc2r6GiabZO7
xQkfMwSMlQqarV3haEtVv7Nl6BCcG8sTR9kDh1J8tEyqeUakOZw0cKfZXr5Vaoi3LFv3yeAj5FGL
ahLc/jCdPrpOivSClFS1MQ3pbnhK37ACrId6fOFt6Df4WV9zHzsmbNYMl0BAB1Je7D0PqyrT5LBx
69m6dInRPXBZCsG4Jhj6LO41WdSdlO+BpjfqlIEqSvd4UzuUqDG4S3RnyuBON9K3xVm2rbOz4Ult
StsItzab2O3cIYP5Nm1uoqsD9M+ZCG0ezAxRPFX6PuKWN0+PASc5PDDwHZH7Hvc5v9YM4wXMDQ4C
vQxu/J6KTmX9TMq4jmPDPgUD/uCXAHkaj38RBr82YXnKShxJ5muWxnvZhtmeldFtOnP6TQEjSy9u
nCr7Ys31ZIX6yI4IIquMS2dSPM8+NcaDtxeS/e/KIfsNQtM9BcwhGqyIk1qpu4TqJjqoMUc5fV1j
JOwemgnk/Ey+6MYjK7zmGmCtOq9PTqYzB3QW+W9emN448DXWogRCTsQhWpV28UXQcm0Z4oFb8Jq3
I91YpJVWPpu2dYeltDDy20XVFSyzur+rrdY8sOiHYp2NywsKZb0hSt0TAGLjmLruLfrIGplzxPQK
nmLhnsvqjKhJ7aQXmMpcv8v+cYSMfCpMtmKN0/3wouBpTSZxxJcEGSGIvnuz/rGi5uQVNONRvHbN
zL6hTh2dz+N8WwHmxXKV4XWK+hN1xuTDw/kZA4e6djK+7wz10OQJUbUYNw9bQrnrWy1tVHbMQprF
VhJVZ0GN3h5Gu7lqRQmaRalHNfcoiQ7TlhJcn4ZSfCHFXmoH2JBF3eDais0Pj7j7phs43c3B+565
dxlNfZWJ9yuBxoYZSFr7Ng29tVeaF0fGFypJ2ZFNuE9Fshz7zLqdC3mkyIf28aQBMVQjeQYLPBOj
pWeE8BkpJoIPiZo4YODU9+FdKLP7OfhgVXYXTSl7hvJKYIvibTPDIjXSQdC5Zwp8zqaVvCqBt3j2
UwaOKLyKBodlaQ+vWLJ2TQI9hddj8eoX06NZHLydKw+Jix7LqPRmgNPelfrShYayPAFJeZBL9Lh0
SI8ZQ8utn438no35OZfhGXsi+yIiIpswqx7qzkKMsKFUk5rNtsIrDo70a0BA1ipOp3FLpaF7I8p5
jzv+jIVhU6CgwCP3fkuphutIeee6NkyDOkAdVeQOlxcTIELvDfkMnWCgQHPWTdA1j4h5fhly9850
lk3gSVbDWGCtRvwyCBsQcvDbVWA3C006xkCvDvAmBCSku2YL6Zkb5ZQ+Gakbb8eW0QW9m7ZqiGu0
QxIiO7guJAczvs0bbIWLYXZkCpo7T7QoBix0VRN+S/SXdSjHfcDTooiRhKIWtHXTye+J7tvtMguG
7jp/NDOc20V/+0c5TAO4ldfmblzI4HYEApJyeh4Lc09tzhzC5gvBA6xrj3YxT04dHoDqrUzNzzTg
amXmznNoDhDKG0SjLpWHyA+e2KVepkWeABfgy1cMXaY65OjXq2kMz43bXfA9nhJH3qumu7XD+TKF
4U1Ul/ctvxnn2Q4WIwQBurVpPCyM8qGqEdCXSJ4bs76lgl3XLk/3pVv+gthhry3njodxfah0oeKS
m7tBNyxSeyRpXGyWKVnJ4ZXCEWhRVDI6qEQmy8tNlHMY+JNPaGV00asGeg1jY3kkFo1/0gWd66j3
Xhc/Uj3BPqDHr2A03J0FsvexL737SldGThGN6yLdLnRJwoDdpT2fLl/XTI70TTaAB1ZRog5Oa2xq
z+YU8J4AreP/pV5oWxTFsiOE9pHqIsuJRkusIPkmmWrwmsAr1rMuvqxbeVQpZKORIwvigv+TIu47
tGViUrtGZWFSniVuTOH96MGUYHd8Fl35YIxf3hhfBHfixYLL44Gfk3kHVIeaTq54VM9T3Jlx7Ka6
yTPyuh+G15PrEHeC+pQTz8PzyRWEDCpTOmjJ0uL5lxKizgyTiuxdnGhGCD2XxLlJuGaaNHKyMchx
WOyy+Qv1khugvYILiOQ60vnOMQ80Zx4RL0P5K5h92EA/TZut2rKDEfky1u5+QSALDHtbJ9dioWG0
/6m79KbnRVPqZ4H4XkBQshZyf+AKOfCoTwVQemqjbg/b/L3R/apTk+2Fblz1qF4tdQdrUPOpppR1
oZzVDYm1mVl3b+neVobleB3qLlefUlfccZry6FxRBo42csiaXozfJmm73xOVsDlKc4ozhco9tIiU
tDJV0WwR7QkqEj1wKJwWfRdVSsCZGD+BD3cADwls29EuWmppW+ppcdseZQJgPrGx4ZW0o6i542lO
AClqe3ac6YsSuj51wR+YpyH5DKpwJZW4eYHNuhwIvkSh+u6ozZ1G+nOHziM/Qho6D7x9SsUuXHhz
XQOX5sx5UWCXoy40Dza1vLk2ajOy7Zw4AGRGdW8QB6+REzxVVPqaVVHuF5eW37qm73fOvIcwtn73
SC+YcI1ibVjOA32FXEIG/xk7DUHbEjwBRcLYldCJtT0isvU6UfcNRyhMrW4gXnQXsZPHLJbxwu/C
mEWIagnNVFRcTDYauURXWSf6bpbqGqsyi+MdMSF8vLrkKqjD5Kx08RX+IcysDX+ipxVL6nosegd2
5OjBr4f+zVT0tLlrZtNCq1Y/5K+drtmy7Hk/zPhdVUJsFJwy3boaVhVbL9ocsC5VjvdcN/34dDHU
ls9aMvjqQlTGLkmuA19EHngUwsZsibPQ24L/Z2Bqjksw6XVh/FYKjCZhX7GzAT+7KpPuHgn/tzdX
wwoDlI+11jkXIxUdjvNsjwVnNHfO8o9Clu7bDOhS6Vxq5gey/NL0/WOpxtdlao5GEL7in0G0A3ON
OUDscyf9pg3vuozxeHLpzTjbTv2dpu7ekeGbUISsI5vR12e5xcLvPR/rI9ErRgtuvOvUUMaa0+1b
jh0UT3cgdR9UuwahgKaTRBtHEF9yDG85fmbwkdHVq9WnUE69isHRswgD+3iHLxvvKwylQsBYQA6L
nZJyIK96KRKGLQaHHXPoTZnUO7pd3V0AOG+Tuzi8uti0j76HG2XojRuXUwMm6n0rOSP5Cb1UDxRG
7vIJDH3UUrvn9h/QvDYJb+zcF4cZnpAwictId233gORT0OP5mK0xh29E6m8ZYD5lkJKTkjB4eP64
bPSK4ojHBi6v90TB+83AlFv3/oM1qn07d/uRVYHr5h9YKp5x/e+NSm7MInju+vaACs8Cj974AO8Z
Pv6jXCT4myTfhyL5MOup51NpfLoIUCsBXH4VeIrNKi4TLeSHq9zSIYBu5A4+mmAxp+4tqAfKDqAU
wgew1L2ZOIjiKf0sigSkStNt5qNhxu3Bd8a3rm037GB3sm+vzsKzp+nwH4Pyr1rrwSL6OOC83uBu
OjpW/RnM3iMrvqsDtrSzolMjyc2auGRmvur2sDeKeFcPgDfiGmo+gOCk2rfYA0kDPY54CzLLfta5
yCIL37qGB+ScDZfGk69GEr+j9j0CYtvh9gFfulCEWhbvjufjC3NpQ+4BdNoRnyqZmvfYLjBYzCco
DPcNO7qN5bufthdGR3eiAqcMigTMlQwpYfbQdpwXx3cgBFD9moQ9aYLoHJQu0GgemHk/Uz475WdA
hzkePCBoahrPQcKqrGZ6YcHEIr/Bo8678er0gACGQNbXhO/CuteyOXjrz0ot217ngBYpzviCIswQ
3utC0qUyypskQgS1+vQnScrwMjpmu+7CaeNHC+8YXhrl9Ztmyr9jRoVdBtt+yKIHBEK6YUxrvVTW
keT+U4V5d42K00F5MHdtxQrNM6HFVFlOTS0wqlXspa8pBnIFCWPF6nDr54C3DM4uwFH49ybnIOF5
VmWzhvr1RLa2P8VOBZnBTZ1kZ5gyPlPJvaeZjQ/kpJsrg3EtLJavoTO/+xnv3bBA2xxqf1/72FOT
CS3dzmlqjf2RA0e3A3HZWg0q/1gCv9guAopn0XAwgCKwACo1zT5KbPSkojzOvRNvkVADnppMSnY4
3YwoLRvTd0IOT98ldoz9wCPUEHnuIRhYWvYuVF2qOsARCPkr65Ft4AmdO+2KjGP4t7SOjUkr72eM
gOuESwIqzlp03hrrxGdemg8LERYvaO6yJT714sQA+SkYW11+S4bkfm84ZUz4bbkm5fKQWtbXhCVw
X5L+ETwp87TP9ubA2SBy6322SXNPE/jSGBaH3RHXJcU0r0ztIymc+Ryq/ALn5X4kz+6SKg+n6LDU
w2dGoGHrpMmjani5UkLCdhadZ7c8gd+8sxRjk4LuyXHaHJpBxWuLDcZqGuYmWZPciBGiWU3mU33h
u8301YbBQUTWL8tU9RMckRQngv8RkPm8eHBoFk2lmAbCrImVnavZrG+wdqyLMGSpHd9GPhO4MrdJ
4pWHmAxBtpQHSxrbYaCAucp2tq+FweLGwNzcDtG5dK2jZXEDXvodP/sjyZL14PEpqLoblzQEQefi
Jmpztq+UGEMdHuvuSP/wLjHl0fflN18hHDnVzRAZ6hCPmDJTKqMP4EkBU5eM+SSx4vyj21EnEm/+
S5aJ/73WhNLjZfvP1oRPn0355zXh3/7IX9eE8i+BxZJeCJPRVOBhZ0331zWh+RdSfCY1A74rpR/Y
ugXgH2tCqffb4KssmgUc+89dA6QWcJ84JvkFy/mXYgC++/9vCSWjiYX5iecB9nPx5y0hzdt0aJQu
xe8y2kIPeh0Nf+1AJ2UpAQTbUeyewScG7T4u8R8bc/MUReAaAOsSPZqKfayv+nmRPeAbZ5dCQ9i6
8rhGSJeLXKJohVmab6ORF8fpcTqFNEsilL76BccmmAkfE4G3swsHcWww8gdKz2+dIXx2A1BYoy+S
K99ka9MF40toThezY/QntPjppWmxCYYeDjvdGkezhwbfOvmHkJgdyBdxjjM6TwPq0TBQw9UvDUvN
8QdfbcjTPnxdXNrJhC2u4zzxe40OdoZu7jfCVsErTD4O7cH+UUX2aXAiqmpE0ejo/fF86w140y3l
XRnHp7ptVHkMXP9H+3xMfzqZciBw1HXHzlI7dpPiAzl+A7I04mpVHkxJZmtJWsg8E+OF8I7lmN4n
GRcwowNWPVQkH7vsZiBPt/Laak+Hy7hKLR7rgF93KD5Qdj0iw5nH974S9YVbn7W38m7g/eMpP+OL
rUVlnNO8uaXm8KvJPcx3dYlrnmFNqvSxHLvHphQgTCKqgXKvefZq72mAv9qzVEkqFw5G+CEX1W/y
QftpJpQcwxZMjOySoQJHtxB74Fx0KgSPgHE4yW1uGpkNn6RAIVq8+FPVBRSUqDev4Rwderf07hzI
aUNI3fPU17coU4+YcjpgHlNJ4Z9zKcmq4OeBGOHpgG+gyx8KM842oZVY2AvKq1E0KHIlsWxTFp9W
lLtn4BL3tY293HwKHX6JpraIvma0t1UUg8Lx+Mim+stt+ni/0GG1J7JNvtZVI/YNAqMqy/n0jD4W
79lqNkXbPfGsf4kHc2HRMw4skBWVhv2P5eDmMOgGPWRR/c2j3ljbLkOj0USXmK0OPsYOAztW0152
gBBt62UqRqAeltw4CR2XMYSxpM6YFYmUsubgXMuxNSlSN6Su+TCNxcRvAbl7ZdksiVre5TvTnG4H
TEHord01M/Bv0jK9ayJxY5G3W1ctDIRssB+wLT5GPv8o4qvHzK/M+9brIVviF0oi65jVbFEgPIcs
21I2c0s5Hp0ZhH5XZMCb8bvKlnq9qO4frIVLqevQgS27rxisBX7Vas2Fy4VcAb5DKfPXzHzvaRAp
MyAzhNFuvdl5VJN1zufCWHej2syte1P0PlSNARZ7mfP6wMZYSXuKuHFgxS3lpg+9+FKohNOI8S9r
YsT9ppKnNpA3dMd+YCp4DVr/pbDEEyXkMDzcR35PMA3Ce3XY7SJ8D6y1yvprmhHAqVRFvk92vRS3
lmt/gpw5+Q0d1PXEbqq+Mdz8rqSIx4IDTja4E1vc0+Y2LpvfyYQlsPUkX4bO2thGcTM3QH0yHoyq
NcQ6Wsw9ZKgPs8AB61lvaTwV625Rx37A4s4a38bM7WzbfP72c+dmqa17NdpnIxH7oOUmiunjBoY3
BqTxJadci/f7Q1CIQi8VBPuscnZhz+vq02Pn4PHgY7RWZrJ1q+lh8p0Kl4UGAvfz2XTd71ZEG1/I
5tSl1oHepqNPR9R+wU2y6vryQ8zitmvG+QQE4db1s93oZx8R+z+A1FupsOVXDHymPe1mt8i21txC
WFoM6iKzR7KdBHhV8RsNBv6a8SiYRuo2JCkg/XeV8SGpSsT5LAhoBidt6bXiOx+N3ykfrJWyug3X
2I3+9CyLc5vzUKMpm0nF+k3Z3nEqQCyXMQ/gedgaKiO4w3Pr0HF0boslfUAi8rAsNucIlzrLPfGu
KmZD0U/71BR7tx6BzOJHm+vpvk6NSzb6Z7I3l4iecG5EpD3LhaRCR4x25RmC7IYrWJxN9rYf5GfE
PhSDv1phj18NmfdULz0IFSP+1QTegOBA92Db+jZEO6IIXlN+OCXR6UU5h2wZt33Hs6oosXzVfNgH
+NRCWaGma7GTwdO5akdx28PUgej3HiahOABzASucq5chIRlXKAfwwjI+/VF5oUjEStz2KydtX6vZ
uOO6RVdAFINup45tyqNDDThuky49ZAt/l2ZYHDpYynylnydssusxH14MdhrrzBmA5rIZXsswu8RR
tKN77VFF5Tmd0iOWfEpZjKeuxTbKXsljw+Y9xE38vvQhCT4KhKvykxTfKxU/AXttJ7jNLZwTeEbM
1ag8pCy3PHhcVGkiCoi5dq1zGOKR92WITgE+kM1St+kGcy+6g67e0y7pNS4CvVfBTydLh/C6rvGs
aNJF1P5NaOTRcMg5+P5v5qCZPZyguWzxyEk7ajXa4SHpyYiB9rB3qeBULuuaVBiy2RzykCuQ9kAp
0gwn7BAzRcABop9JYBxfoGNsQPaDxckIu9hUSGOJfiwn8SGzmSVHwkYrk+bT6Er2kyO27dT9gX/L
7TaGbRe1H1HLueP2HqtbluQ8wIHF1fOd7ScsQgxS+YveHOTOBUDUawCah1+sYpFkyddgEPPON+Ln
TvDJdOuvJh6NLVugTyVM8htqI1RWbysacFZhJ3/LkK+lg6CRdS2tYtyeaqe4jCOtJiPQc0AUpwVE
FNbj8ldSiy+j4P+fEVRW8egFp7Zl9cmj3eZVZWFZtiPQmCXbgBH9jFu1xxlx4zsT4wyXxdB8yyWe
7zYc6PSBu0NJGtHzLrqBq3ltVbP1FupSCHJQWcO3JLFn8pT+COmEJVfaDUc1i2cX+2hYwjdtJl5I
v+KymjLiFJjQoC5esF6KJ8JD1c42udnFqRiIknzgbNpVXP+bpr4TeLTGfqKqO3VPHXKlZj3XxEl0
neWhxXqrq3NLWAvpVZ5EHb4RkwW+P0TRIS3lVcTTBNkdn6s7FXddbT01gp4A2HBrJJ+72I9OidU+
4NjeEO2Odjl1s6bvHkPFl4uboLUmOLZQIAlJqTFJgmEx43TmglS2A55RwEsEBOhR4lUuNJPJ6qEz
0ftT3xB51E+PUmPX80OvaU4ltc0UNX+lYJ7CyaMgyVgjnAkETpxNEE62vRwvyoUR5RjVITXZgjOd
PZkGPErNkxrSaZNpwpRacmx5IXfSUfOngOSz+oZIVbHR2fXZcgdqDlhEdpNoehW+qnM32jtfc60K
AFcuoKs6S59qwFezJmAF+NZ7U7yx44LTpSlZUq+rGQKvhpmAheCbZkqYWg5wLRtQ2mYa++8B7BaD
o0mtMiSuQjO5ZAR52VjgdEW47PeTZncFVf+daJqXXMaj/QffS5O+itChUhHKj6rkTiyts3WTGP82
3ViFx6giK5WvM8O4pEDEmE7gXfoItJovtoTEl0bNHGOhcHE1hczDEKY0l0xpQlkOqsykTwq1ZC2k
cerUeDTS7laCNoNcsE5BnVlFio+I1zppHi1QaM7YP82g0dww3zkpdQeamSaAp4Waoub0BTeabNkq
TVjjecrnQ1PXYlpCMOvnWytvj44msxXV/Ls1k7cuYIDP2zujW7Qr8HXUTDeCmFDeg+K5AveWR8zH
4N+o/kZkpTpe5/bAw6Vg4johabUipQg+TqJT1ODk3LmDuAn+LNekOZQLgLjBY+6M38Y0X3s3esFb
ekjq8DJrVl3i0iHCap/vSPs71Tw7X5PtWMXzt8+QZzX1jqKRYZsDwmPFsJo79RaGwtN6yqPp28+B
Zuc1OVQrTdObZ+D9FD+EbFk8rJ7iMgyM15VNlggM/x1VJCekcJTmRsI9BNlX1AlIsIzS+alYXoNu
uMIIfJjNlqwcwL8Qi/1GgQAsBrkhGbhPh8d4ZDzSmEDscr+sfOn3AffbLXTbdTEZAEbq8UTtHkJq
ishN38a34bL1KAeU6nIA88vQdxe7/m0cMCxjt2y2kw3L2W2dfZxsayN/bxdQ5HOmQezzzjEE3rbe
hV7jAcTygZubhdzSWVyekzk9DyNMJ2WH1wKP19kT44PMl+f/2YY4JL0klqX/BCL+f/9P80nByJ83
In/7Y383TsFBtjT+AIM48IOA9cpfNyKSjcgf/4khFvET+8A/NiLgwz3pE+4mQWW7vgev4O9gBPxW
prQsvFhsJP9gJvwLxqk/tjv/wTfl8ld4OKZMQAyORjD8c5KfCZgOmpgUU6sM+z2wjeSVvPyPctU+
2QFItgKwc0FBbwTXnkBUG3pRS8TyeAjeZhUS2hZB5Nx3Idt80zYPSTSvQ5/6Q1IR1L8Mr0Kl3k4p
Y2WZxl3jfnK8bo2QHpwqf3H7tD4MTvbhWs7B67kZLfR+xcG2jtp1X4KzmUJnU6j2nPjxoRbjncHA
YCMgEEBhq4kEYebvVm5tCJqf9IWoR/l1nfLg1vLisaLF1EXfWbqba+pv2vYgERNKK7oS2qE4odoE
MEWEGE++V8D+HW5C1XBnh3zbiW8b6yKcgi2B/51D7LAmJkci4juKgmzNuMrxBIYvZGMtXPgRQOBY
oJcbwxMkHQDyHEYi26lstzyDuF7SEs6NpOAyQjKZqx/sicCl3MLYlH6yEa09UJ/meQ3wchFUezMF
8utlzDr+ug76ozP1rK2cX63bbq1IfVRexnlkjWJtJMN9mU2/JakgiwoQX0XbSZCTT/wd3bpAif0T
ss8u94sd4It9FAsCauN9bJvYSopDwB2zFJyPLS+2jcAPqxX0XnoaluBBuP02rbJL7vLPHJbnsioO
BpcfgnCrnIegyQtLiuwH2R05lgC7Holbz3rHTaLh0tNtUdfkhwl7rMywPKmRbqQi8qZ7D02v8Lq9
iWPsLjHM8qERbsJzEIFdl31Pwx1bhPSHeOVRNRPyk0XZSmM9Ti3YxjB4DOPlZPFhZQ3QF+RLFJYX
64N3aFU1yVmC1aHZz9YMHL/BnBSMT6FpbMIJ+E1iYLGadr1FUUc43i6i+ygpW0tT/2TFycYUxKhM
SucbTGpVsmw9O8UlUxAjxQzUJVEOgy9jz+wY2yW1GcnFRZMRL1lpfIR6b96kVv20sEo39U7d0Nt1
OkAI+eJOcNnYH4M/xh6csmTLRtibtV7R6129rbf2UR3dAaaAJcCW3FJ0r7Pfd1n00yWRbQ1v+qS3
+ZAY1mvly42LNNBH5SXTWoFENIi1egDDgM+AVhR6rS2opnrLpHiXWnUotP6wcNmsGFtnrUxkSBQp
UkUZmdfIRbuYEDHo6QSiVbe3M/KGBVvdOefoHXxKN6PhbCwAjwVaCMUJn2JmtEIjUUn+umjRZNLy
SZhcCTBQC6SFFRqaznmP1OLJXP4yUF+kdJBhtCBT9c4B5Z1SZrSa0My8A3YB9kpayLGdhTY7yJCh
FnmUvcTbEt2nkp4gqpg2e1eLQqWWh4QWigaitNsR7cjQIlJJjXfnq2FrBxTZp1pq6mrtCkJ9GrUM
lfl89KUa300tUS2GDXBXy1Z9KlaTEvtIImh5WtoC+o/KFRh1fyIU+GQT+bVQwgoG+bCSP5GDRJY1
NE65qGaNls8sBo8EPQ2CNYOwltiGEqdcp2W3MFh2rhbiULLI8KPNCTQ6iVbHzMVwiHonPLxmWs4z
3OS71vqen827AMWvjvD2aAkQz0EAgjn9UQkvDlWJN7g5T/RVvDpaQByS5dyPNn4tYuA+GiOfzumS
atlx1AKkraVIJ+hfFdokGXPiblqujN1hJE49njGgYDfVoma6VPkZ//dNhOOm7hYX0hZa04CnA0W0
45WHIilf/MndonoSiPIos+ehhdlJS6qcdp9WtUwbN/PuZ3bMFCpuQJHeU0eRrgctzIZaos0j7wak
BzIh4q2Ligukfhcly+MiwjdWVq+uO156LfuGpvdGjJ89t/dsIwjiV3kUXnY/8oifIM9l6MeBAh+d
RrsQXTlHX3bZMhlTtoO+f+L0XdfOwL4WPbpuP5fePY7uu50f/Gxfo1wvZJ5DLWXbaNq9VNcZjTse
oOuieeMd5vamxX2qpajPAMQl74i1miSvG3VfTjzzQy2iL1kD83iodtg8nXWhpfZM50rF3EEONbjY
tQSfVp4W53NU+sky+zUT3YfOte5xLGkl/+hg0Bu0xN+ymezR/Dk7nqOa777r7UM8AbNKPxhIL3xb
9zaeAVO5D0sXg9Ajup46T8ifu4yWAYHXoLLtVYD3QOJsVXgR2sjbFngT0rjlCMKtMObshoTlgTLA
WlAQ5CCL3bS3/USnWQzCEGrr/DuY+Tlt0SGFE6eSY89839CCFxOZ3oBDJOlQE/apUnLWdmnO0Aey
TTmbJ2/gkto7yWEOWpxbQb4zDPcq7Cm+olTSTWkhOIumeKm78lZYzrOh99lwMWFh2pgW0iiYELS9
6G6e4+KaisZ57RVsQKF9eWm7EIOMqWQ0sDiv2sZ9z8X/Y+88litH1qv7RFAAyIQb6nhHHnoWOUHQ
FRLe2zfSc+jFtLJ1+0a3fumP0FyTnnRVkTwEMj+z99rovkIdxteo65Tyaw1jaAwejR/pYtcUAaw/
lKhtW3GkO7mt7exsCt5RdKWblle3mJpdzZCOS/p58dVd0DEyKjxaKAvj3yb05W0+COj3RdYTwxA6
6wCdlJ02p6Tmc1ZkQUV1vHUqhwlbpyPVPe/FY1ZM479fVNYcAvwku3BxA7Tr3Pikh7x2aBRs5Kao
ANofZZmfftidM2HBF7RvIxYrm6GqaP5s5Kv4mo9FE72mBJmcCAj5jlQ3rKx2WLY2A/6MQb9s52Zj
6tm/i2jzCMGHvDq9GbBTHt+hbON9DYR4zzr4K7KD91CUoBKGCIoGSwZDbxuqenmq5Z0lx/uEPeDZ
SdOPWO8nGiS6SIwLNEPEpaABSzah3mcwo2/x4tErl3rbMdUELun9B516t55ZiaAgvtIrIXDXyxK9
NTFYnwxoE24avVExKuPdkRlPScbfnxkgIQRFix2iccL7DhTeZD1jdZLfZMCSYdK7G8y97doGsQ6S
OnwnCvGxY9HTs/AppuBJLdXzojdBmPpJ3GqaRztXj6lkkx3rvVHNAmlhkQSX+1rqzRL4/kuud02o
E4dtqfdPoJYumd5IcSjX295h4jTpfVVR5cdUb7AMs9rDr2DTw3KLO5vDgHVXovdeJQuwgUVYUnZa
0dxuTL0jy1iWtQKVUsD6TETL8j7N1S5AwGXrDZvNqi2D7eCzeqtZwYUT2mK9k2NMf8V88ctg1LZ1
iRqnoUTSYirSjo1kPxvm94SrbmP6HcIkyEodH3QcQF6S44wYcJSIWJf7oXGv7uJ4NxCubvrQf2dk
v0ELtbPQllve9Not8SFmjAXtATaw0yH5zp8zlLUcgExWAnuHNHjh17isnFl8mGqhuLb6M9GMTJkq
Ubx2EfT2WGTNJqvluSY9jZEsbIvwAQI4xSTafmHFb9VE1s6MNbFtZHJkf8YgbvA2mUlmz2iG6doP
lkcEKJvUN6zdEszHoMy+XGYuQMaYZIp4B+OXTwCMCb7vScIasUb3q1YV1Jiwews7wVXlstHymuVm
QbHfRxmxqTZhcv0CSrV+xYoQrsfYv/IpEEcemFsE2dyFy5Egjgsy8PrVm/DYLuFcE/VF7T8ubFXT
xIeyw95nmeMXs0c2arvyy5DOdBktEo6agAtjbqYvUfTVOvebm7SxIGzh18YECwmIG2qU2X0dQhN1
jLq/XbC+b4yK1NKoxJ/pe3vwSE+V6124vCnjFuag4xDesBvEWwXYMu/kbjKXQ2zLx76CTGEy5o8U
o49ATQRCOCSV8l4Pe9duP0JLnRYyjPjmAfZ39llNtF/uvKNcfSA/gUDVarn0guCWwSNBtuIpypwn
o5rEJopSuikzv6t8cCEokpaN8OrqKqU5XKLBuOEbXIeROBPie2IReCrr8cWqy3unre4INf4KF0Rj
SKxoGJgLumZySCRwL4/xNw8REnio2PYUPdlm/G35+VcYpq9ObnZHq04j5OPEzUIFn45GW/WPXZX/
8CvaCYdLQ7jnPrFojgp1N+YxI3FNFDE6DCBjZX6XGXuQb0UNg247HPBkA9m1165pMR/KJN7DHi16
CzTEnIyPyowegmRUz0udo7ed5OkvA4P/Bven++u/+JaEpOcmKFv33uAO8S79vf8uWyP0GsRC3PLt
bTHb+JOYP//fcMYJzEBbzf7n4cy/9t8/fx/M/OOv/OdghjmKNqshVZEmFFIfack/pSrgIiFkBkAp
JajwAD3Kn1KVP2xrJqIxz3FIkQBL+c/BDLluzNbYBKKJAHMprf+No40F5t8fDNt0oUBaFvxLplDS
chkB/XUwoxtmL9T57dVSkiQGLolhNvP7klSSY1EotK3lNuZEZFtURzclfoiNtHIIrYlxSGBbAlUs
b80AQQFA63Ql8ybfmB4c2MYNftvEpVEMlILkhuqkFk5SRP7bMXE8Xozs2NsYvLM5/h1787RRTWqB
JFJyNS75JWMvCnqF9xuU4MmIDey/BHoa3XRuI5S5QzlZOMPyfKMUKgIrKl7Y/pCGBV99pWzv2wrn
5I+MnJ1jObejad3ZdgY8S9g0G80y5MeukfE6K0lFqoehZpqqHSeUv5SocA2ZoTA39RbyemzvRrrd
g8GQgXgI3hz8F9OO3f8RmVL9Rihbfp+Q+H2oAMBjngu0N8itj4058aMbDmjh+A/vEJEHeDfCNdSd
x1wgDBiAKA3CrFF12+FdmdTlJ3wUhqyz0d/GMDdGd6B/HtCcu0rdpY5xAitT7aidXznWSSkIcwhs
6YsTG+YePvW8G0NA7yNcwlXTqoE7vSu+hVEXv4yg4NPMquocW8taZeoa22X2qgIj+Y7z5HtkhZKO
AqkScdWNb73C2izesji11k1o4UEzqh0IFqQr7gycjzEC82ij/MJ7JQ58n6dpWg4F8aFW3YDlVxbR
tanhjgoiwKzAQ83zXjuhltC4y6z2kWcBrXjnSzbE3cF3JHXnAvdcZsk5yNh4V9LboknNbb19dk5T
jNbT0YfjIKlN9HFZc25anJ/sG1eLPlAXfbS6ROHg26BYNPTBaxke1pnbSp/IE0ezV7OB9vVpPelz
266M66BPcuTHZAWkLxFH/DQlP0Bz+seIFE5cHdSvf1wIrr4bbFBcNpdFHxpfFpdHzCUydwOWF64V
EQ/kTBkw9PWNU3hVjI2sZbwovrqmubO5nEZzfkm4rJBLnwwur2ogS5rLLMqb4bJkUXWFMLtsan3n
CS4/pW/BhKEUOzduxpgrMuCqDG1/43N1uiV8c0PCPzSIMOFyDZQkAo7b1rDKq8H1G6PilPo+LvXN
PDUmWxt9WzPHIPej454e7UcSl6G5OruZCx6kGJefDQ5D3/0gwUm2ohxIdVkwu8DOqROYr5yNUQmg
D1F/W094N1gg3EurpRGj0EAM9maOeoBHCWLrWmSiKGEjHGEmsahTsnG6hKn9tegapqiil9JEWJ82
uPTIPIDzR8kj0NwjFaIKAu5Yv1q05S4FEgqqM0AMChk7v5ZReJ2hdawVRVUCaqfSVVbe50fi668i
tW5YdeBb0hVZPzRvs4uAzXHF16irNkn5RqwHYqf6pEX9c8m9Pw/GQZnx10zhl+kKkAkMbtXpcdK1
oeMRehz0RJ9V1dbrHH2QJEdbl5NYZNaS+tKhDKp1wWnF6tGkAm2oRHEBnRNdmva6SE10udp0LI1D
KlhLl7IuNS1IDtTFBD1zcO+KJof15Ywr30EQ75fPeDM3ieDxTqiSVciWiqoZ4Mfvual2FdU0CIF3
SXUt+1jiQWS3lybmbeP5h9HMPobekhiQODeAsB3qjmLV0iW7rt0XinhTV/OOZf1GIMhrWQT+a6kF
fH5vMavToj7uuRtTy/yy3n+ttPCP3vx3h5ICPc5Alcw8M9AywdmjF7dQDqZV8j4t6M2dwSyOvpYX
FjHXSI7isGpZPBpoEHu0iIwfYSZoeWIc6CQLFIucPVdXSxgdLWYsUTXSE+E+A462YhHyYv0hfdQi
yKi1L4NffivUkbavSTNVQGoOcUXk30JfybWaMho10jHfcyPxZYk/wITYPGWhz3GFGjNN6MGb6hii
0rRCMnWB962btn+NgLuwYnv22Wrho7LODXuuUS+8EjZfETFp50UvwwRbsallrh+yJ+OrxZuEzVkT
4dbr2KWxVn7rMEHjI2LwnnxleulmKRrNmD1cxz6uIccbiRwrushjWVcykAPflCPxYpGnPEI19WrP
I0ot1Ms+WtZ+3xSUrjo5rLcGgsIk/hK7YkHM1vugcQ2k/yzqWOn0sZgYslnnkRkEkznSfhFd9Grq
xDKnJ61MZ5glhrmJhaIW0PlmNUFnojDJUwVsLEzgjDoLTbjuBTfp1UKnurKIS6uJy451fhr0wttS
2DgIdLZanpu3KPTywjv0YmZLSHKJoHMgki0eugeeLugqOq2NBp6EJjvmP4Ist8RAYe/qfLdydN4S
yGIC/3kU9CDsiYLrw/y2XLz3xkgfJhk+pGpKuc7IN5gX3kcn+YI2ihva4JirdOIccwMAw+FLQxgd
hypAeJ1Pl3cjSXVE1gmZfrD9WTbZxFNsy+Rd+MUtA7ynfBoZDRJ81za42MfixtKJeCzamnVMSJ5Q
aBU9YvO4FK+JztFLJus9HYkkIzbbBVaPc4jZGLIvjwRThyi+FuXCmvh6bOGhFq0tgLqq11Tn93G4
YivymCFEAagwwu+wy2TVIdPJf0JnAJaVt0PbRfFFPGBZp8TGdcQ7TBXZgTQqoCEdbUbI7Vt/JO4x
xieWkU0WtvbBcpwfM81/el/BD+CwXHlOE23ojUGVMILKXIgagDGxV7qvrSOPpdF/JhXwpCottqok
+qghnLTxy1usDfd2nHOcp6hVvJEXHgn0SxSn53YJbqt4PphMWMpRO+PoyCqgAHyv5cWJ87OPxkOj
Owk+9DfA/p7NKSDXsZutzVIM73J0LqFsNnFnDBvwMOcxQkQW4hwZEtHfhILZpJv+gbALCsYwyfvs
tCSuBOneaWXNY8wfiGv7FAT5W2/iMwiqh6o07xubOmAa4q3Vg2GCRKYdEiz6s2UEhpud0nr+DQ0S
NR0m49R79zv7MAzqru4ZmJLsI9nLTR+80vj/KxYItVPFTHWmcFMGzHD1aeqinexku4/7inE6CVgj
l+Tgmnz+40uJ+SBw6q3bClxNi2C1VRb5KoiJIgAvq8u4FtkaolFIVNdUEtRozwrwbqU4kuK33FOn
SY6XxSqGrU8jzvvRfSCK+GWzvmWCGnBpkHLIQhXHr7ENRXhFlvexZKP3aLSQlXvUWC5lUg4gsh0X
YkBAz4fx1WmsB0Kx1vUA4mXk9SXCr1iS57QsNY2t33no1oEqrxuUXj2xxm1rPuCcJE52IgNrtsB4
Qgv0Tf3jQFzwxxwWEgGOFePdYrABBANYnCOIF12bnkKD0eAkiJgNIBhhCBpuoYvfInPO0SX3mGrK
p9Go78Q40S24TKKwUkGvXTrv1PRed4hstsFM58wV5QKYJpqXLflTmDIWicgvQNFebGzffBmN+DYj
Sxafx4nE6d8uebCbfo7dVWc1v1y/fmhL5IzlSA7YCNTuMlYJk+o4+3G86ZywICOv2a+vlc0RgoWF
3NXUnrc0IVtbkVepDPWTNuNZ9XrVJYbj7MqdgagsNdS9GHK0fIvzmrjBA9yKlqRntMXC5RcbNG3O
LMdlXbgMOLgEAYX2OWn9S1RTxUQJLcec2MjvlP8SlMXZdsJPu2pBqME9YsIfVOjK5S63qkdVBA7L
PNJ9Qr4gtDLGQp5IdqRlRPvANvSv5LENlxMe6m5fBMmHkcIziJ0asbwKOdBjVzEecwOc0eYPetdl
3bVE0adpfYwEO/jUW17+b1CAikNoR8n/PCj4Iwq+Ne7m5t//rfj3f/tp/z41+Mff/8+pgUmTT5tP
6Lvu8l2Thv/PscEfURfIOHTWBakIkpHC3wYHLg4Wz7cd/it8G7HHn4oOBgeetstYyLw8zxP/KxQO
Xv2/DQ7+mXXh2Hxz0mKF+vfBQZ4g8+F1QM1oktVmTP2wGpX1qwnyh4k9IkiQkPKPWIdDIBd2RASk
TU6BBrFI7qd5FugwMWVG9CTziCPAHfOPHMIoWVztujSjF9Nczg5AvV29NJJBN2Ati2TmKZDjpk+9
594hkqFtIIwqvFqM3MWdP2i/6cKyztQZMRP3r61TYzD+gKMgSAblHxJRomUyfRCiqfpsmzleTc7I
BRuUrJp1Jg1OIUTwxNREc13vhE6umdJ5SwV2xgB5tOgjuPCSz4YhR1ta3FPE33jupG5rnYgzRjVW
lYpu0NZ5OSTTlRuawBabDmk6skV6qfN12H8ca294Ty2Sd9hxnblaPpKpuQEa9dHO2CdHndYDdG9e
2ezqROFFp5BIn9RsHisifgrWH3sL0jtq68S6NMh6KZlROoZ5+YaC8kggJ7iZWZlYc4j9K71ZHWIv
uo8IF7Ja/h6xNoMmCHWHQmcQwQ7fuUTI4o+6GSoP+ahk2U5skUl80aQZCqxl/ZwTAVVMlhmfJllH
pttepA4/EpFlrVCgIVLW0UhtT0hSzrbXSNQTtK4drqyLr4rPvPbOCZIQQ8csFZUNG6EkErlveuh+
cU0QHEIhoi26zagSG1Xx4rMUFvexOX6yQ3+oZeKvUp/ftEvSkx+yhavIfmoS465rgnPbAF+ODOr2
QOdEFQRGdV5xBBDFuj072EJy8k+fEzJrNsFkTaVx/zDr9CkXvqS05BkACNf7HJBQBXiBNpKKjvCq
RqdY0T7bqymB0lGWzWE2yboSCDcrwq9gEF/5kHYloVhCp2OBeWg14GKmV08BZRKi1frTvPN0rlZA
wFZCW71WOnNLMjpGNAnveR5YpWW8blsjsOO11yNvj2JSudRQoFOM9mam/8CUNuuR9IZVqRO/wIN+
V4RyyC6wGDBTmLJmbc6qNo5BDemXiVO1XtASrNVYPZqEIKxRYX03Xv0wNs6HIHis98KL3TpvRkMi
2aS6N4vNM8hE88dJ888g8vfwg2CtE2dWjxOEyD5hMU/D39ugdE1ITgCg9rR8W9Izj9JKAgbu7Eys
mU475M6jhjv1y/RSOSkCFIdhFBf+LnaQHjpeisc4MfJNMrh4zRDGetX8aEH434yeS8SdAWEonp/n
ILjNupqFSpHcGB1aUIc03qGeEACI44Sk3E7a7dAXj7CTzy2ZKQ0yXcJeKa2UFX9TJG2BaYWcMROo
yaA+MObYG0lyCXpuPNuI7wWxYiqq/aNA+/gMb+xlqT2YTLZ3DM0PZTpMH+KLUrAXmNIzRBJbR5BF
WKI/Tx1zM5ikTvs9jOjKYHzaTfslST5zp74xa4/mlveWqK295fX2RmXzbW6WcjVF1jexiHh42vmt
tXg84oHgcyT2YL3U7w6Df2gRGIhmhXjPfQIqAMJF29xTqO58s0LF4Q9vTe3uPAzaQ1SF24W1w2ay
omNoOJdsykzEu0G4AUvDDrBYXmIYlKhaSGXv1baGFgU1wNiC7bmTRCi0nABAzu69fgJAk0CrxXo4
dDuVOAdnjq92ZT8WuFeq+wTgqUcMO+pFJDa8OAq+R0mcgwAE0vJcNPV0cet875c5e6qctgizEV61
uT6SikmCTP5pTt3OT8SN7dfTh/A99Nz1j4jmTTVPtHQI2ccISXfe00bkxasd+sCxzH4+zAi5FXqn
LR/Itiqod4gK3PS9As/iW8e544lMp4st+9911LOwYwTj+UO4jqBuypKRUK0G9Gh0jRvTmYjXLTZN
mfw0VkxZyNFyZ3aLd/KotgGEgxlEDUzVWj8AMrn16vQrqdpbc+I3bsurEM0FBPnZ4X4LW5wFC1Pm
yW5wlWfrKLeujYDpoYotPzqTJN0wa7/7GB4V3j1gmYC7A+YsvDCmYKc9mSSkFLG6YLBj8+3R3Zo8
uzt7NuZ9jHFNDM4pxwrHD84VWL2MTfaGDPAedONOAlJD980QBXjXbnB1D+UR7JFtS8K1ViIVaJR6
snGW6W2IrJ00PERGhn2rPOKTQ4p+/GeHLDMPBAkppFHTMRuREo7SvTPLMWeaQVQSBFrILgqtTLbv
svFSFYQj5CnqgOiWhBPq3wZTUN4Z1smuKe+zTDJ14BT2NNEzr/O3AuPq0LqPLlI/y+mKdecykYKN
xX6Zzf9eCvAZDZQGhu5PoewPqeFVADZrc6MMZmoMINbKbC8BQDfkisOvOfF+SrAaxCJmG6fkU0mL
D6EGcPbxuM1qHj3VMuOb5xNx51wL6khhvOZAYnJlYP2Tj3LQVQYVTA/4MmqWL8uJM3yEy2sd5pfA
Yfa22P2pqeSpMGp/gy/nANqSJPmCRTxad94+6OZ0g2ykByKX+wpST5uIde32e8DLr0vTvQyYfjIx
vLRZ/wb4j1Dx2jmi1t0uzEl7vz5jRWm3ufKYWCLU6eSvlNyOyQ8fJdNAtxcQcezyO28F45qBK0R0
HQUSxNXEb5vNvGQtAPFRrCEcnciF5D40C3PfR9ZTW6UPRWYGO8yV0T6mI0dCVGxUIl9RM/Y7F3iX
6ZBzkgv8/34GSwnd5JoAw2tgROGuKoiBEmHVnBjjwi5RD4yiaL+i7GPyWPYTx74z57x8CALFsZeR
cEgyqmkWuzlAcmlhr8kT/GuKg4v9KuzkGSdVHXhb5GCMVUNUNzZ8lCjvf/sBRN4CsEvcPy9t/C5N
9+CmE3BQwM95BiE+BkstTwkCW6sKSMzpiN2uUcQYEm/w4uphyTIilEJqkzg39jR8Bp7R49cinrEp
1X6wDeQ17Yw20haHFogOYh3KkHiu916xoLhy7NeMTmg1GgS2dVP2K8/6dmt083M0Lg9hbZ4rA6Vf
0BGPw16dM89kxjM7E5/gCBvAKVh7QwjYJJmxduJ256Vq7zKvQgRl7hJZPRBvH28im8llRYDXRYTh
r2VhpuP08Rcksx++/MWYVbWF1wpo2wXs6qbmlXyonYWMU8Fet3ytd/qJq/qbsg1VQ/4qJ3jRFUlm
mzIun/h5jhlgOzZf3ln2Zb4N0npbufg/RgaQdhT5K5UhEeYtntdyNLdRPmfM3yeXK3JSG7cxDvgp
9SKESVQdv7e28WXbxr2s0XOmI/7DVm1Ni9VP6lSYr5bfJPLSSC4ukem5565NTRwbbGyKczLRrFYz
iI7WXnZeaQMgI+RqMwE1zKduz9wamRIPfyBe0tG+dzBHBcZ8IxIP0SVkiVWSOJdZvQqEzYRJ70OH
vCtBYm0KDXCDc/bBTZKJ2rLe4SV/UlnywTYHZDXDKJHlb7FpsgTUXzeyEL3FHO+ryUJ31qp2n5je
U9MOB5zUoOHRePLvYCbC5sRmoCUZwlLwxBNo6kbwVvZCrE2pXjkcsUkWMD6NIinWppLbpWVWgY32
h7ylcjsNek6N78lwg6tt56TZGsg00a/EEGsx8fg9kc9ZD2wJ4Y08dArIf+hn/lkG1W97sg2wJwOB
PETDbkJvOvouYLVWDkz+i+FeJiF2MbKBXUwoK2eat8NUPHQseE+S3FYbtXKLZf9EHoFFzbUx4/EM
b2TaqjSmWUE62wbsetvoZRgd55T1HuY/4QECsuptMAXDjblA3JIJ6Qy0AAeIKBVQDdPbZlWGRL3P
nd1fGuT/RrUg6GT/Ilv4o8lkywGXwQQaAITrv9gGhslk0zug3uik9Q2vvHA4PEFFtwkId1KcA8e7
hxtibcvMuq3qTp7R56I0tZnRgCCAhxwDfwynhSE4TqiuKz4GLJ9Y0MdjBl65WQgGqseL5S90nYP9
Lbzlw5/q5yJi4qegkayjBsVz3HKXz94bTuXb0SKdrh1xAnoj5MpERuv//0/taDzEX8Qa7OQtqDE2
bmoL2C0gib+31qrCJsddH4PlbAu4BP6nkxc3YQqIC8Q9B+y4T6V7Y5nqpOHq3jjckSO9lnZerI2s
uAICID7ccnCzBh8AjnHbGeFdi5S6z8d1I8hRcrHUm44SKydnrgUyy2fLxLq0ILhexB1Jct4vOEsk
2uTFFZn3M3EcO2f00BXRZkrH3jdyeqsWOpiiQ4GcGMFxycLvcG6RNRW7gvCJrgSb5YTdD6+Ls3Hk
0q/yYRgO/zdMQnUiPAYu//Mw6V+Hn7kp/wsj5R9/60/hiXQYAZkm6bgBpiCXUdCfjBRfUEnwf0zP
8UAb8Hz9KTyR/xJIS/CiecIVMJqQi/w5PxL/4gYmo6iA6ZJnSSw8/wtHkEXE6P/zlEN4JiFPIHBh
MGX+F0lSHLPt82dUmm2UWOC54leBunQOSf/2Kpo7uZB+7qBBnRrkXfOAf938tNCoWlqsitbxPkW9
WmkZK3tWnLIIn8kMR+TqBf3eR/Wq8vAF5HkByxVBLBbHrdAS2aGQV9tqT040fYZaRBsOMDmKAWEt
Ul4gCcDucy26RXyCY9tN7vxofnaJfGrsdteh001ADltauAt24ow+4RYC2RHICKQDNL6F6wHeR/Rr
aPnvjA6YiImrZKy7TVEIp57/FjHXWxl2yXq/FGh1taAY0BjjHi0ynrTcGIt/dMd6fV4z1gZgq2XJ
C2/SfkGpPPvTfegtj8M8lFuZjCXOJE8RVeLfjKrY4cBeIObGB39AAg1WA3pxunG0OHrMlbWNJuJp
6wmtD9sE8MpJlG755xg1aIm1b/bHqfERb6O+JrQm2HRakJ2x2L/Cb3YBaeF8NJWBJHzy1u3sMhMH
6IwfKoFN14zeRuIbH1Fm5xpe17diN9A1UQ2g8e1WsK7pXKPnplZXJBIMVLpAHqeAOZmv4XhtNLvY
JKtdUgS3Mw1A3oYNHofmpSvbcV2mFHZVYz82UPe4oM/K6u+0HhMlcjr71crw2g/9aeQ+508VZ4+5
BvkFGunXargftxyQBnB/YsQTEGXeN8psABsaCshWziKDoD7G8AJ9YhNKQblqBszPsky9pZotCGMw
zhn5mRo7OCfDzTTk3zY8Qq/G2BxoRGEz+a8mzMIm7F7twvSPmTKsjVUHCpX1dBi9moENyEMB+9CB
gdjDQixgIibK444GkuhrXGLFvi5JhvtQgxTJlppXjU2xXgXJr1njFpOuOwI2e7LaFNofREZMpCAN
IWOQWIW8ljqijLg0psDfzvAcc811rOoEe7TywOc5L4MLXjOd1UOlcZBNgJ3LU/wgcXotzPC3COVr
YFGzL4KKeBz7qzWkb0kSov2OUB54a4FDYjESKDuUpKim68BvN0FRX1Wq5o3VwcIk7eYpLef3KcIo
rVjoHxejvVsCVFTecrQZ5YT0vOSavJkDyVOpy67H9e8Ih/hyivyChjvFnt42h8Jyj7Q0BJmMLQ1B
Cu8cEawrwl9KfcYiYhHfxzpeQRzmKnlTJutfEYrPIJ6X7RKjBpm8GFKY/WRE3fuSzneDrCG3iuUq
veKZbGMeeZ8lnlsA2XTl1SIQaeuhkaecnvaGKq5LtOi7E0qSx7TFcEtCdMqPrjfu0aqcAyJq4ETm
V8uNXxuwNdQosoBxMT87dShAO5T7kIjKldTJPkaZs0kX3SdWZ+CxQw0VM7O30BovEUnTh6QZ7qMp
/pmi/kRbfAYr9Jg0PJUOPFpbYgok94V1MCyR2ik+RxhBdJSCfokw0lVsD+HJVDCjei/ZY18qtD73
7MqipKTxT0YrnzGWBwyflt+mDfUhGPIDIzDWeyBEJ0RoqxgRjyGXZ4coyTp13tsBBEm/hOquyadp
7+FDGqa4uAN1+BMN5Jq6LUF7RkMAnFvKAezpcE744yeMz8S4ihsXWsCa++qpCeMH6bSkcDQ55TzE
ji5NgrWbSTBOZjfiL3EAOohjmY/RPg94OCEdX+au18cre7RmqZGc9RkiBnZdScucCa2QJd4yxAEY
AFj4qxxiTqbJI1375FUtun65fBlF+sVHZq7bWHzbTnwMUZxnActvH4Esuqd8I5nB8K20LaWS5TwI
azgulW/upJoKJEz+1jLqG1sRa5SVAKSc9JG2GVlyjpGjyvDKCzXBjEE035b5McbCv3Zt8YVb8GAi
Ad7PS3PrJfJmbnwMiCJHDUi+ZGUp1vG4WHZcXw/+GF46w2OD4ls/uM6LdYIqLLDQ0hXzfCRDGOxl
Pj23E1UVRC+GJj1jGaNT576zL0UbP5XGfKf68hBF1tFQpK2geLeBva4j2X1TDzzFeXcqxuqGWp4z
OMYG4SfRV98VRHMZ2btfkhiioup24uw2iXfmYQ2B6uGQC0iBJTUZsUWaWW+Di09e5i9mPt7ZPZFV
BXBXhrgus0C8Mp5aGfhsS1M8eok6j0Z2TGJnx4D5c+qdJxSl9kbfpVxlR8TVJ1Iox3XVmTgG7GI8
5L1xZipLeMqU0cKhWWiUdRtoMnOtr/Wh6VIeYqQ+HOQxtP6dPw07r+XUMs3uMezyOwR+G2fJsQfH
z8bss3BKWVvTlUo6B7sijcsIw/eogvaL108y1i7K7pIX0S+TJwxZwb3vG3vkTCdn4hs3mpu+akC4
M2FYK6bYVTtgJ2VKb/u/dZjTMk3rsRt2FBjv8H9JknYfcmO4C3twMi1RuQAl22uaC8zBQ/BsLPLe
qtRxRMeO48RjcEvoDjP7U08koLWQkusxtAvj6l1ZDUOe8GZp+J1OYlc3QiHPHw9d3t5mRrBrR2b+
6MbYErA2Su1DUutlTZSm5wD2xlr5uBpmmBhz6t/EJf2sKJx7s0RsSGZc28+/cPQ8LmaEFVluplCe
VQhf04A5kbvOesg9lHx0+OHM1jn1D16a/coAo+D5aFfI0m6qunkPCrQnoXvvguCOXKhhPbYJsMpf
WAweragkxbc7Ry3vnn6UBwwXyXBitzOtbGbki9+b6yKD7sb6b0XCjrNJpPwoUgDXtNV+Nl/wP99D
h3v08+SFWSmXNfeZF6CkQybhIH/EK9J68qHCV9sExl6UHZ7qtngALRyuLGN6yBAKR4uewc3eb5Vm
H94w8MUCM984CHUtJ8S0Z12n3N8smcBb7c8P2KWfRG0yX7F/rBzctNHGN2TQnHhMUUMOlCX8jk7k
XFwmCSNZqf5BpvFxcqoBcwAvM9fTq0iDt07ItWHrxrnzDjiG91HSHnvGweC/XoLKQK3UOo+yw9Ka
RHx1P04JFshM8BgOk+Gw+V05nOxGlBxURTprZc3sQg2oEuDlzBvUqoifBfkVVZyT2EWVw6r5VDP5
ZGzKMFOa/X4hIGAHauN5sOaRlV5wOxlAO32OvQyzL/y7UyJ5vdw7p79E0qOskiSrY5ROOa2s5qHx
XI6o6K7vrecoih6UO/FpmLp8Gndzq+6zBcRsLb+mJvlZhvG3crJzG4cUgENC2F4qTmEQ/C6TZOal
ENfM5kEDz7yZMPCaLUiZMXJeGIPt/ND7xKo0v8mOFJQy9liHNYQlGRRDveHdc7ijrcEAJCRzgYI0
jjUArzcU2BqsAfB7Nq1X2eD8IfZ4oTggOMXyZu9ctG19V1WsgNMg9/d+l8/3Ap/4ZoAWhCQnJOAr
nl6LPA/3jes9DeSargqBnzEfg1+jIF5MxZRxNoEVTMr+g70zW4rjSrfwq5zwfdKZO+eOY1/UXAUU
kwSSbjIQoJznOZ+o36Nf7HwbkCUkmbaML+iIw51cOKsq2bmH/1/rWyQZtUqKfDimVaBYDOke+nhU
gcsBkLdrAMw5YXU4sRFfFAoYYl0siQpBYeifF5117Br+vrSGRWZ1c7+1Eb9lZ1UyrKsARsKU+jPV
iY4dq7hkuZpmeYbcB/ZT6IoJbz+wr9DBRNsYCztU3mR9cJqJwJ25Kc3R1rlhsqIrlZM639ge4jRm
cNXtXFKgNSpGSrRPQhegkrUd0/I0NcjJrhHDEvZOWmApzoMoOynqoGKHzFqnRhc1Sava1F7VMOpD
oUEBI5lxxvb5MBQMUriYBNfqlJncSSZfY/Mj0XZyyUrBR+iHTr2Fka0v+ozufp8SSAGqZ5O1kCij
SMfMS1MEVdlpRIYaQcf6sm5s6DeOWNtYeTm8oNuqPKTUXbIbW2Q05jhuNKd840fGJwRHoNYpMU6W
vs9jSQeSsBaQD4I2L1mMQgE3FPoslGCiVKXdBFNzSbbfhmh7EmLvl7jMXSm5e9VWVkqxQ1xxsMJE
aqdzvKXgmlLlCuXQuADLzt5JtGdVRFOxA82VqezE4tiXTUdlY0QcuMDFT7MS9jpnsQCvLv3YUVNP
Q5MUUQ0vN3sz3sAKgGcqA81YWjpaF33odH3TtGQq+9RXF0anvwMJbQPgNBE+K2+SWKX/7MXbCiyZ
BZ4sBFOWqulRVrHQqD6HvKrXpzkZKZejpJuVEnNmF2tdE9UKUupKCZod8e38GUCj9WFrYdqM7rcY
fEtE+kZxpUmemi7BlI0SLIQ1vhEYK5ANQV9TwLBpUpTfuom2oTv2vvXUeQWyTeI8rPc60Wxs1JAk
AnbLR/OC1VFW4XBlRsDfFFff0KBG0QcWrpR8uNqRlSLJjNNbNpBkdn9EOKfT8UV3zopvmPTrApBz
aWhex5JB51b6B0tS6VgakRJIUl0dowfp2auuCas9qm3rMAdrx4HqLAVzV7aVB5tHxbI2ritJwtO6
8b2fAI8ugOR1kpaH8PCcHqizVJum2XiSqWdQtW5D9mru1LzTynKLv+IOc/BCei2zwT4x2Bv3gkBi
cH0EMRERU4SfLEB+YEln5HxqVPNg/EE/TBcitd5rmVlQRMjnVQCaCIUoa8ddLUmBKshAQdaETehL
hWZ2MUiiYDCRDCcZgx5bRNbJZR+wTAAhHNkBi8g9qSWdcAJTWIMrVHoOdrYkGFpVRIdR29iSbaga
ClV467YJ1cNU0g8bXL0zEyBiCBod98y8GamDS2JiGhkfI5qHqmQpOqWCQh+8YhG1uwncIn6StwyV
vVNz2rTNcV0AZswkITOw9xXARsW0lpgUjWUjWY5FUmxDSXfUGu0d4SNneWO8IRl7U7BqcaKHCElW
xbnPgSqWrEi0bgK5u3VIT+0OgT2yAj8jRjvDSmv3yVXnTfTr6rXplfsQEKVajEsXMCUiwesGUKUN
sLKRoJYehKUKyjK6Z1rqUTajXn3VWpzGh964KDR1RaQxWiDZBFTGK9qFHypImeVA0zJipzkTMvVZ
4jQbD7AmYA7Zib5JwWfPHY9nnDM9kjuqTW0gotUAobOgnRyPIDutxDy0GPU94SIeKzYHS9q8A7WR
kWOpTz9uVkgEqCFhoG7RHAnvI34w+uQSF5qn9bkmAaKNRIlGEipqQBcNJGYUBigBjhI9qkaFi2JB
p5wNlhQqyVkkQaVUO7apMkLM7jjQ9hV4ViHZpp2tIZ3msYx77cNAF9n2UzbH48SoSbtT2mgsZJKW
inyRzgTGVDq8rGu6pKrqLWoNNJIpplUqzKpCVFkIg1zDl9Lo/boHz+rRD2e6kOXlqXvn92wLPWCu
ho46lImT4Vekt54kvgrJfrWBwEIRRVvd3f5/Xdh0MehRx32mLlyF//6X/60h8eH/eqgLiwPNhtDp
UsRV8fsJyq4PZWH1wBGEIahwXpEegoNSKf5+rgvrB7r8XcdF7kdQo/5EV2hSDka+aOo/Xxd2tO/L
wvQ8sKiqNmBvnbd72vzAM9Y1wmQHEaqp/snqkzNLQwJn9hrlv7SmTz6eGRNU0mCiXtMpZJD2Ijry
zOgt5Te6M8gChZMRjBXCxy08gBa4olAMvtck2HEkmZdQhDZbEDyJSCtvG9Q7+TSPqCovais5HeD9
VcLcZJl/O9aiX0DyppDkp/Rr6/6s6VjvVVRwZE9TjFTQnwXCODbJDWp9jo+dGexE4B07AaCYchpv
NJ8OuMrpookpQ05GVWyiUhaKJhaYzPPfs1rTWCpACVPKdpzwhl4+59XybFD167yZNFqj+Dcw9O8C
J93bSTnORr1AlR9Bf/PikpKUa7/t3HSaE/dwpzmI2wcp6+2lwHeEXU3OE6LfHPVvKGXADXpgD13w
wCRmS6GwKiXDthQPq1JGTCt6QwQsRRuzuohKHUuYlBz7UGjaNrdpaTNRIc63hHlpefwF+CQtW1bs
7IrKqQA1cxiKbc+2TCcrlhkAwXNkIQ1ypQhag7W4iNFFa+ijDSmUTlBMgzr9GAbWKkNJHUpJdYK2
OkRjjRmlXCq5ukxS2BpB1MNLlpLsXIqzYynTtuzhsEK3PUgB9yCl3EBtueFS3k0ixjmo6HdtjWnV
KqCFisn+lJjtLkUbPqARJ7b0MjDGkW1/ym5vpkoxeV0gJ8PjAsZCSs39EsxU3SI/J52BzgGCdPVe
m17lBhROrz7t0K3DGNqz5kkaULnPULYPJot0L8Xu6ciBrUb/HvpahAs7WaZSGq+W+J+8ILpwUc0H
MuZUl5YS9PTMlXTCEdgXUmqvduK8Q3vPujsTLcGvaPLtjOhkKdLPUesbpr4OandfoeKvdOLrKu08
sOMTECILEtxmGar/XKpe8Q4t/Wb4qLeOfYE44FrBKUD9BQQr3gETD4FFThTB6Ma6MMp3mDKvXfmk
qNJ4gAPnKMOJQC3rPQdPhBN4FBwjGZYD6E1L2hcijyl/iJ1sZk7VTlR8HUyd0Mel8YEd1rLACZHq
4+VUiG0nLRJt0mKnKDct3onRYOGQZooCV4Uq7RWgHEIeDQ7XZsIOkWb5dVtqxqySxgyOtkBSxKbC
sTHi3AiNeMvj8Ylk6h0O0n7OPHcMYMflpmH7QP0BmKcDH4UjJLazc4JlNx5OkdJQd4a0jhjSRDJo
0XqStpImCEgGwWiCKsknW5df6KUNxZaGlIEKaYvnhZvaLcgLXhiZfaTiYUmlmUWTthZ8ym9NaXQJ
6wpxWrJxtewQk3N+RHOkWTS4YwrpksncU8BIm7hT9j6PVZ7rl0SBkwAwxAiTpdWGkXWmi3JfSRNO
wwPdS1sOzjrQxe3HBr+OT8shxL9jQsrFzE1BDRLeShFA1gZp9+mk8YcNu73zLbIrNOWYrOIl0ZPk
IzWKtfAdfUeuOC0o08QdqrQc5BOyzhVnZbkU6INKhb2gMkWQYXwOWNpY5iadiB7o1KzsMxcTAY9b
OTp3VWvdstlVuJEqn3yqZ07bX4ZxWy0rE1nGDJzGDaKlw6hz2k3RAPsFgjxAuda35DajxHTUd07C
FtB04rNg1Om0VxdNb29GgS5y9Id8GYy8XBgyVhSFa2UgksIPDpcypKTggVUxkCwhQ2WeFSDl+vFo
dKCApc6QrZS4wYLoSTFfb9yGWYZj2G4IMYls/BDykTVM9Q1zwY1tdxujwyZYVWi3p0rOJ4Gj49JK
MgZlum8gdcxjPvMcAhvqL1Vft1VyOPQD7cPevBw6EOqdKmUECjVcXSdUK9w3jXLcxCCxyjL9wKyJ
LCjOwMUHKBfZudPACwtotHiV8dPXm8Yk9bTwyRarhw3cv1skGC5AKmShXdCs8O2OSzWnNmbXfAS9
IfSc6Ctn6lr4SPgfxUBGuRvAzy0sCmHh5HyoIv+sD2L2hwOArEnvw3lYR5QP2bu2SrdtlfqQfIoS
WiF11HDsV2bpJ/MwtW4gSnebyp6qRR7QsKkKH+giGafzKm8XETmly6Y+wWSDERVbYaQu6jFZ1ZZ9
HBjURaO8hFbubGthXekwcBad7yF86RHO67afc8i03/oem1SC/1bgT4+TltiYMT2dhHWUCPfMierr
XBiXmpy+x66/alpvjq6AgIexUc6wbiLcrpOFUAziv9jQroYUOB3RTqA6vJb4CmRI1KVcGDT4jwLb
IprGJqI37LnLkz+e4IPNZk41on824V5rqbPpSz3e+i1bbVK7z0u34NltZmEabEHjn5l6stMjMV5W
E/VD1XS6ZVpRf0o5D3D6yqv2Qk2phpjDZkjdzZgR0ej5BkCUgOGpNXi1qcE4ypTssHOPu6bF8Vk5
3oJPQwIG3ashqW7GZuxWxCOVfL1qU2dBdJMJ9ybMDDqZDdNCmabQ56fmLj7sJ30/5OF5xxGo6LIP
dh4bSBPrZWLTIGrr/sR2kaIDAD+iGGQt43R8F8fFiSkocHHKOi4b19tNpZRWRyQXKBbTck8TtdAA
nNWnZWzspqF9M1X0GMeRgiV1NgK/DPVdb1NdR/t+3EY9PolkuOPMeKSS/GhM9oVp59QkyDlGG7xC
4nLUsEdohHsRWN1V2KmMJ3LffD1EeeLXm9BFclfrwRpNyTyvGN7CbXZjpx46GYbKHCgqelqYzHWP
xl8Hux5SXuzNQ4q9xZqZ+TRUire4Uy88zNaLpNI/DqV9IgZzT2gCDjFg03lAcq4i0mEX5sqRapMU
QMqwwXuXiMS725JIgz7Cp8A/MOoWBqaKPh8odaEgiw2HZAM97Y4tKFU4PLHvamP5KUQCeFIGGDD7
mKSBamzl5AuATa8JxRQauYhVkc9Rs/Oca5SrEpuub9SZq4bOzyjqFk4yjcesCwiNscE1u2NAooAf
r7RBDPSw4xPVNuIFKA2KCmYBc0sMQL0FlXcxbydzb2v+2q4gBEC/pGXan6SWSgma2ZLd3jArBqAI
DrQjiFTb0Ab+1/nmQvWR57va+6Q3KQLSIrFS0php3VKAK7qC1he1L6we57bRs5xHwX50uViVVoz1
Bp1C3kRo1mLIWCHVpoU+qJe9KK9TznfNgIS8n4aNzh4eZRbBiBoRS+u6Vj82BAZuicM9EgpZ9EGE
yD/DLKrEEOQdSIlqGG9L/gnlS3lP8f7C8Um26yIq5OlYmOueNN7Gbjz2PUAhBCfLfkj5Q6WI9ov4
U+tVjNOAz8dZOtmzipFLOepz8CRgl1PjPNPzE2vI85VnC2bjskFCHmVERJhw+R28D8ssst0FKpuP
Jv4ZJJcj+G7bRpHlXiv9WkTxQonR3GZ1Q9CrmXqH9JF8LoJWNiksd4OI7jSzQNnZBY3CJCupq6rD
baRqb8so6Ba0uAkfVM3zKKXHHNHomiX1dBNqIRVbD/R+Lh8KugxHmXuSFyxChha8DYmgbhsehcl2
t27RK4TatOi9IocQBhOtS1dvUI6+6V331O/EmWOQOWpp+dt+MjXMNVqxTcMuWXGJaMcadOU1EVZQ
UCYLzwxB6CrUqln+K7IqZS8E7QxyuqQj8QWrtO62x0HBUscC483BMJwFlrcrx3CHZs9aEWSHmTCn
54tH+jCWjTq9hvcfV4MUG6TVojbsTYlnCPwspZQiVMDdTf3tmMKGJ/+ZqoflkZhRM1dMU4aTh4o/
4a6A6zmmLIdgOCJAgIoikH+UuQrzesAZUHA0myskCmKaUlKojN6+bszkvwZ39I+b4Z/+Xb64bq6X
GXTv8ay9q8bzuxqXRf1ZlCVfPc3DrHlD2+iv/NLzF/qfu/uLkgpy9+sv17dpmLGJbarwpqFq8PDa
9vbXX5Ax2o79rS/y/nPdf+hnL0M/N2zAK/36i2Ec4HN0dIeCwP0PvGya68zm9y9rBwJTng1KE1fk
/c/XtaLn7sTzX/Lhlj7/O89+g29uhMO9eVK7+fkboR/YGD5l6eb3b/rVjaC4YyHpQyr7+OqDiPCr
AfNHQ+L5L/m33ggT3hRC3hfeCOPAEgb6QSlR/OoOaAeWjHZzVPNhoKgPZPXXdQds+lT4ZV94B6Qg
E3M/TuEfPRPqASpc9M9fnomHwuHruhOUDaW1+cV3gmaMAxfefbgT3w4JzTboZrmveUg8andfeCMM
JkJNEzbj4v6HiferZ0M6wB2bw/PnyeE1jggZVvDy2YHUA/zxZEE+rhdInJ/cCFMIHQk0Zeb7n4d5
+XU9Gj+q9f/8ekFUpuDvbVt/sHCagI0dW/19SNw/i6/rRjBHfEdW+PkboR+ohHsahCA8jH7G/lcj
QmXhtAz9YVJ+XV/f1Ji7XjxFGge4AUzBI/HkewOaZHAYXxaJ17hhsDXIUi++A4SduPSoVPpe9z9P
t5AGbTFoGzoNqYefhznodQ2FHyXF/JUngV2BqYLeePim344InQcO69ErnAlY4OX4feEiqR9otBZx
xPxwIIgDDDAcJV7X2vD1mYp1yyKlWAjTgeRisbf5KzsopoEvxytOFSp3REOy+vDzZJLgVMFe0mKv
+fhs/MRy+SceoN+PrPMgTG7vD6vhXf2jM+0f/cLnw8v3r391FP3RbXvyP8qz7MNn+XK2/e3p0fZ/
5df56tX7f3MUv3/jx///8Rt//1mevNnnr/n5P27Cu+q6ugnG+xfGx8+9v045/co0bOWuUdbXWL6y
b5r7j+frLx/q++P478/Lf3qTr0fZ/cldHlhffOUvxCPlpAq53HVyV3++7kOR4HHT9+K3Osqnf/+r
+uYOPS6gf8PFm6ef+vEg++ILb57N93qmzvKn/rB/kjv1t7zNj4fo4yHvxfdpfVd9M24eD9Ivv/J1
dfv0b/u453jxlZ81ar70nv8xe/zFV35OR/T8xX80//32ZKJcygs8neL/4y8wMcsL3yR319Vv/wcA
AP//</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a:pPr>
          <a:endParaRPr lang="fr-FR" sz="900" b="0" i="0" u="none" strike="noStrike" baseline="0">
            <a:solidFill>
              <a:sysClr val="windowText" lastClr="000000">
                <a:lumMod val="65000"/>
                <a:lumOff val="35000"/>
              </a:sysClr>
            </a:solidFill>
            <a:latin typeface="Calibri" panose="020F0502020204030204"/>
          </a:endParaRPr>
        </a:p>
      </cx:txPr>
    </cx:legend>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Feuil1!$C$69:$D$81</cx:f>
        <cx:nf>Feuil1!$C$68:$D$68</cx:nf>
        <cx:lvl ptCount="13" name="Departments">
          <cx:pt idx="0">Ariège</cx:pt>
          <cx:pt idx="1">Aude</cx:pt>
          <cx:pt idx="2">Aveyron</cx:pt>
          <cx:pt idx="3">Gard</cx:pt>
          <cx:pt idx="4">Haute-Garonne</cx:pt>
          <cx:pt idx="5">Gers</cx:pt>
          <cx:pt idx="6">Hérault</cx:pt>
          <cx:pt idx="7">Lot</cx:pt>
          <cx:pt idx="8">Lozère</cx:pt>
          <cx:pt idx="9">Hautes-Pyrénées</cx:pt>
          <cx:pt idx="10">Pyrénées-Orientales</cx:pt>
          <cx:pt idx="11">The tarn department</cx:pt>
          <cx:pt idx="12">Tarn-et-Garonne</cx:pt>
        </cx:lvl>
        <cx:lvl ptCount="13" name="Pays">
          <cx:pt idx="0">France</cx:pt>
          <cx:pt idx="1">France</cx:pt>
          <cx:pt idx="2">France</cx:pt>
          <cx:pt idx="3">France</cx:pt>
          <cx:pt idx="4">France</cx:pt>
          <cx:pt idx="5">France</cx:pt>
          <cx:pt idx="6">France</cx:pt>
          <cx:pt idx="7">France</cx:pt>
          <cx:pt idx="8">France</cx:pt>
          <cx:pt idx="9">France</cx:pt>
          <cx:pt idx="10">France</cx:pt>
          <cx:pt idx="11">France</cx:pt>
          <cx:pt idx="12">France</cx:pt>
        </cx:lvl>
      </cx:strDim>
      <cx:numDim type="colorVal">
        <cx:f>Feuil1!$E$69:$E$81</cx:f>
        <cx:nf>Feuil1!$E$68</cx:nf>
        <cx:lvl ptCount="13" formatCode="Standard" name="%">
          <cx:pt idx="1">88.462864119393601</cx:pt>
          <cx:pt idx="2">96.901749792186195</cx:pt>
          <cx:pt idx="3">89.167796074517597</cx:pt>
          <cx:pt idx="4">96.8296523178808</cx:pt>
          <cx:pt idx="5">97.026158623984699</cx:pt>
          <cx:pt idx="6">86.366483387452107</cx:pt>
          <cx:pt idx="7">96.586525665399193</cx:pt>
          <cx:pt idx="8">95.187896094325694</cx:pt>
          <cx:pt idx="9">99.600347112653793</cx:pt>
          <cx:pt idx="10">85.912656862745095</cx:pt>
          <cx:pt idx="11">96.579410153781296</cx:pt>
        </cx:lvl>
      </cx:numDim>
    </cx:data>
  </cx:chartData>
  <cx:chart>
    <cx:title pos="t" align="ctr" overlay="0">
      <cx:tx>
        <cx:rich>
          <a:bodyPr spcFirstLastPara="1" vertOverflow="ellipsis" horzOverflow="overflow" wrap="square" lIns="0" tIns="0" rIns="0" bIns="0" anchor="ctr" anchorCtr="1"/>
          <a:lstStyle/>
          <a:p>
            <a:pPr rtl="0"/>
            <a:r>
              <a:rPr lang="fr-FR" sz="1400" b="0" i="0" baseline="0">
                <a:effectLst/>
              </a:rPr>
              <a:t>Proportion d'exploitations utilisant des herbicides en 2010 </a:t>
            </a:r>
            <a:endParaRPr lang="fr-FR" sz="1100">
              <a:effectLst/>
            </a:endParaRPr>
          </a:p>
        </cx:rich>
      </cx:tx>
    </cx:title>
    <cx:plotArea>
      <cx:plotAreaRegion>
        <cx:series layoutId="regionMap" uniqueId="{1F367106-79C7-4143-A715-BB7F15E18AE3}">
          <cx:tx>
            <cx:txData>
              <cx:f>Feuil1!$E$68</cx:f>
              <cx:v>%</cx:v>
            </cx:txData>
          </cx:tx>
          <cx:dataId val="0"/>
          <cx:layoutPr>
            <cx:geography cultureLanguage="fr-FR" cultureRegion="FR" attribution="Avec Bing">
              <cx:geoCache provider="{E9337A44-BEBE-4D9F-B70C-5C5E7DAFC167}">
                <cx:binary>7HvZbt1Isu2vGH5uunLk0Ohq4CS5Z0nWZMn2CyFrYA5kckoOyS86/R31YzfkqSyX7a5G1b1AF+6G
AXlvkslkREbEWiuS/7id/35b3t90z+aqtP3fb+efn0vnmr//9FN/K++rm/5FpW67uq8f3Ivbuvqp
fnhQt/c/3XU3k7LFTwRh9tOtvOnc/fz8n/+A0Yr7+qi+vXGqtmfDfefP7/uhdP0Pjn3z0LPberDu
8fICRvr5+bq7sbf3z5/d3FXKZqp3nbp15OfnlzedDe5dsLnpamvhhHvrlPOXvrn/+fnTk58/++nr
W/1mWs9KmLkb7uBixl6gmMc0pgS9/+Dnz8raFh8P4xckJiQKkzj5+Pl075ObCi7/amJ/e/by9la5
G6t+PMf3M7y5u+vu+x4e9v3fHw/25CF/fv7FbZ4c+ZatvmNj1dfpB+un9aMl1ufvTffTU+/+8x9f
/QDG/OqXLxbA15b/d4d+t//l/TMHa+DZ3X0Dq7AC93/yw5+xBuiLKOZRhBj+7OQv1gB5gUMeMZSE
318Df9zxT0Z44tN/6+3n3zPjf5OLtzeDu++DU9/98i/7y7/u+z/XwYhjypKQfnBh/CTIETg4ZJR/
uuOH0P7NhJ546AcJ6NvB/ePhfr/DfzPOX8L7R/Xyy/92P06a/3Fi5zjiJOb0ibPpC5YkEfs1oSdP
3f5xJn/M2d8a5Pe7+LMx/gKZe3Pf/cmRHCYkgXANv1Wu0QvGScKjX70Lkf4hVD8E9eN0/phrfzPC
7/frB1v8BZy6/eVf3Q3gvU+2/XNqMLiNI558xGFfRy0NYxoyQGdfuvPTRP6YS785yu9366fL/xKJ
GBD23Scb/zluTRLKKSLRt+KVvcBREkU0xh+OIvbp3h/DFWbzx3z7+DxPRvj9fv1gir9AuP6KqYKX
nYL4uSn/XHhFXvAkgULLvxm7cJQQGgGJ/Ohk8tTJ35zeE5/9x2Dr3w/5+5fBN8f67491/IRWfNfC
/ymdBiqFSBhhBCjr/ecJ+AIqBQU6hAL+7aXwBa39/oy+ja+/uPT7vv0LBPP/jPceRJBPIfRn5GgG
IgfGJAJg9f4TfeWzMIojEqMPByHQP937Q47+OKE/FrDfGuT7bnxyBCSPzzb5C/j3Pb/7vyF00ReU
x3GUoORD7EEW/kLkwFCJWRzFAME+fL5GWo/0/NO0/pivnzzhk6Ge+PVJfnpyBDz+ZIz//mQMT3RU
/6lwmr0ICeMhx1+7OUScRTH6jpthFk888t0sTD7owL/RML8e4InjfujS9wb4CwTw/4Cu/ClD/hnZ
mb7AiEJJDb+JoMkLhino098DV4+z+WMe/c0Iv9+lH0zxV/Bpp3753+JPdSt5AUwXlKjwO30HjiBd
g8s/Vd1PS+pj0f0woT/o2W8M8h8495NN/p/69/u9h89dnuzG3aze94e+aD/8+OinvsVXl/6wzfQh
Ne7ufn4ecwIICVDT587T4zhPhIqv+kSfnPnk6vub3v38nLyA+vtYoinCNMQoBko83T8eQS8iGrFH
BRshBloINOWeP7N15+T7NhZNKAVgTRBcRQmAtL4e3h8CSB5GPIox4Z+bd6d16YvafrbKx+/P7FCd
1sq6/ufnGD0+UvPhxMeJAoPjcRKyGP6SOIljDNJpc3tzDi3Cx/P/hn0+NQHmRvRhGGUhkUEounwR
EfUPpVKrKm9dVlWVz8jYTcL04cu6lefj6B7sYo7rlry2vnqV0HeRj2/mnCDB5qlLW0m2Rvb9y2Ix
b/Ky69OmMcdDpPrUoTZKeYyPJhXqtGe6F0OCXnLbDKJV3ZTSIA9TsnTxdpz7t5jTc6wczgYyOlEM
gyBxt/NSHkemkauFkHU9VMMqWGS2+D7KWi9Xzug97eJRxF1s0oHMqzGw62bE15Gfb1ncBCJQutw4
H6KUMn3c86ZOS5ZkfDL72eqzngV5RjpnVgOrbdY2wSwCpK6dybUoInY9dmZLKpT2fCRiZOVJURIp
NG5W2gVvyq4+OF+c9Cb0IqlCJSxthNLNKVLFhWtzuvV2vLBen5igyWY54ZdNl1+WZbDSY3xb2VaK
obSRoEt4PubjkMqgq4Uv2UlB6FWzFFYkGgwQM/tuzHOb6oSZdPSqFBOaZsFJKbM2QUYsjFdiglnm
jhbrXOaZpP152au9HYZTX7G0R6gW88Qvo7k6NXiqBJbzLIwlx8VUFFseMyX6KHo9ndbY3efapK5s
swZc1CrthdfFTg5oP+hwPw7zmOFxXAVNd9rM08GMeG2TtyUNxzXFQSIUZfU6xA5dJlN8lOM8MxK9
TWq/iCAxg6hyy9KobVYqIq+UG3cLSqSI4umVZF6KcB5bsIrrxNThwzwE61Ymx8qqE9+PMPMCHKT7
fNzI2Z/YHL92VmcRn69JGZyovt3Mxt7ki8m0JrDAZzqLJNF8bdxihJqiZL+QpRCLBjPoBt0qBQYG
uwpT4j3jQxZDjBATz0La8ahKulMp8zRnejOPfMtCum1C+5CbPBvaZFMyuQrKM06Dk6CbzJa1XZZP
oxir6DDE7N7O5qBbfxIYXIgqbG6bJj8ga17FI/LrhJJr1HelmGnVp1PTXHNd8qNyCW6GIFjRWNVZ
3fhTSstV4ZHe8CGa06BbtBiK/m2VSJtCD20V6fChmaZXdRtOQhN8WY5gaGp8J+oZvbU8vOiqiWS1
GTaVNFLQbsqWVl3N4fC2TmYLiyiv1q7nUpTJqMSct5NI2uA4Im5IDfJDZtqerdsOF9nM8i0knlb0
dolSXKCzvpJLWuHgXi/sGC/ywhX5fVkbtZ5VhUWlo5N8VuOqcJUXFaqHtM8ly6S2SqCm11nuijBD
Qb7TfpkFahHfapVgEXIIq2II7XZsozdk0lg0mjqBZ568JHmSZAi76yJsbiwxGz/kOxznr0MbnbOE
v56mZsqGIRqzidLtHBRvx8gWIk58NodSidqxa1mPOtVcL2lL/Ckyskkbj6Vox3kTGbKIqYjQSuFg
W5qiF9HcKMFHeJZezztJ+rMmSQrBDIcUusjXtYcMwXRh03qxomcEEklYbRYcXMeJTdaSSCSSQa9h
s8cWTH21BMO2tn4TEnpUtV0vPCVWYFpQkQAvENaEg4AUfuIbCFmLq7ROwgcUt5dJvmyXYRlFUdh9
kLdn3bxMaVBULjMV2zgXkfVcx2Rl5v5qyv2ppotJjaarqG9k2i3ltiC4Wc+2YyKOappJFfe7VkV1
ujDIlTan9T5fynod06LMtMpreGKuhfP0MAfWCZPMm4KaVNa4vaoqm5V+QKLDbpPMbFPqIkwTW1wn
YfOwqEqJvLH9nk7otjX0xNklSf1U7rBuL7u5fCiaYVtI/FKxOaNVa1IsI7BC3wtY46Iv+4z1nSh8
s7I1a8W0dLeS9WWWJ/5GEm/TJuL7QBXX9dTfJU4zCGNDhAyHO1xIuem02dglvs77YEqN49sYzZuy
WraRaes0TthVAn6bwhLy8KQ2TRG/Iape0ZEeNXMpqAzPizzaJURmuepPE6y2FPktGmYIieWu506L
Ja+uSiVvlJyvEtWc9iObBIqvqEpS2q3hPj70G03mM+Tlmo3mgJhJxFzn47qKyxTDUtYoemV4F6WF
K4t0ULiH1ZLsmwbfO14djA8uGxVxMbPxrhhgQfhw30U5mIktp9SYJQ0fL4yYWSUR1Zs2cMfjQI51
r8FoLhY87Nu0UN24n6TeetUed5V9GIYCEp9mY9YGk9uEvFZb1sGy6VUmm26nJnuQeF4ZqHvBgvOV
D8zB6JJkJCnfuCl3G62h6NaMHgU8r4R37ihxeNcyFayGXtH1onkaIgixgFCeuVynI2TrNVIerl8y
ZCKcTnnUidjh/dSGrZC5akQcqoeorTeuMZk1/X6ijUlnjnaTlpmOktuujM98X9zlbniDcZNFtK4F
4y7jUQlf9Esp5WWk3aaQ1TosuVtbwk/Lbjopcw0THSRKUbegNBzZOQ7UCpOWHzEVHeY+PKcIKsdS
vw6nyaQVCw8x7q6Q4vlaYwwTGjuYebnVPtnHTEOSG5mY1NAKO5fXXVNxeMrgZTkFpRgLX0IBxKuh
SF6TZkyHfngIfCvqpRjTytT9qiywTc1Am2ywIfgumYW3A1tDGrlEQ3Maa2lSyJA77unejUE68fF1
odVqLtQ+L6sDLO+rOu6RyJfhbVUgLEgjD5OO7yHQxqxeetH4+h2CxBP68GRu24eKSyvqyp903Oap
x9MN79nFaMorOcsjk5P1RMp1Fy1KeDXWhwnrt2VLN2hSV+PiXgH4HA/tUj7mkQjy8NIeLKY0VWN8
qgK00rpP456nCVixwvFZi1zWh/GmJnyDZu833ppSODVk3hY5hDs+kgnf+7F+OZrwpuybFeqjSnQU
Ju8WdppHZFt0uRTBSOZ08vA/g/vb2NJKLCEVag4TWMuBF12BVcpLOmSQ5PcF6s4G2/RZh9szqVqX
6m6BCtN1ZZrjRK+nri5EN+ltSIpTXPlVY1Uk6q4SVQfVJgiXt0PY1KJNJrsaXWxEXjVZ0hY7VStI
iMsw7lnSDSd9Mae0r92RLPHbCIpwHN0QPxxPOlyZOJZClbUXhdFtOpSt3C0RbQVMuBBtZ/J0HpnO
qMrtyo7ty6At13iUBzYSKBCGlxmVdtd4v5VFd6nLWfRkWUdje1EBzJd4EbAzau26ekXK5qJx1SB8
QJyIBwkFq2hPxqTXqSJVvKa2CdbTTISXLRLLUnqAsnReU0gxmeumizyKsrrVRsyeH4e6Q2lbu501
y+Uwmj33M+Cajm/6uFmXfulWsV+uEte9pnLacO5XUHbPmmbe9HmX1tSNKWPtNbLYC1WbRvBgo0eA
wsseDfSEuwnyS8TWhTYXgGo2RRfeQZrexq09kr3JkqEtBHVzLFwXZOGIb1hSrXKeXLqIL6LgeE2R
YiIqpimVI6MraYYrnochFCl32jb5KenvQ92itBoGvYpMvaSILifNDLQn55vSqXXYNP3WmwDAxOhT
jnwiuhFvaq1ujBlfzqM/H5HORReONq2IgZjvxnZNo/6RxbxaEJRxVY9ITK6tsqYB3AZTFpHT5Vbm
gRZhq9ZVG66a3BnhJv0u6ZnKjEHbYCLHisQPHQ0fAhqteOya1CO6bWlUpaYpO1jWZMcLui4b8HVF
NODUAjD+AsCz6t/5ZMiP25KU2xxA6YoVy5mZyTVumE15jvEBFWhbouSumNArScM+9UW/goaCy+o6
PwyaORGqQQvvg5dtT7zoY/pWDrSA6j0hEeTN1g0Mik1rtcjDcTcDQBK4AlC28Ne+5kDuhvAsoHUl
0Ng7oZx5PQ8QDiaEmTlYp3XlUluratW45IhzeROZJBs1AvQSkNNKVc0hUHE6VKpZQ4GJxDCQrGLT
ka6SXizFcoGnYVdh4jPD4tPasjeFbQ65SgTW5g3y5XkOOdbXPkr7ts5sAPAet+iiQ5GE/NF3WRTG
WafVS1aQE17hB18UbtW2PdpESl/l0q2HCVanrefLrpN9Zjo/ijbSa+2mDChhymj0liV+V7lCC8zl
1uZ6h7x+K+WQhsqfTDE/HSl51eJm2+ppJSfIS6YaN0XVH/nYA4Wb3NbS+oqrMGv1IlqS73w9rpIR
EkzYuAeFvHB9sYqHKeXeX0q/rBwDT4zTJHzDt0q+rcJlyxLz0sV5tswqm7voEmSsdAmgyEX1GvFQ
5HEgmK4vtXSiHkcjDOl3rCLrYA7TuZt3ST8coCasZBOfEQo+m5mzKYoQTSFXHeIqPJ80hDXO31SB
9WsCHLyImlmMKl6Z3ug1pvp6SigWbT+1gGHLSpB5nEVJLBNhpQHpcY/XXdxDemwbgew8b2KAIHA/
9aoLIcysMyAXTJCSJ1WmKCTNiZqCdyQo7Ma09jSYo2tL3ZsWoWgVmpbsATWVqa66NInrK22cGJPi
Mu/LdQ/Ve+mZYL08ahLgvqH3gvPyfJmh5Lo4nWbggoisfMKPlCuOW3TEe3PSDXEWxHHah/guappO
JOMSCub56xhrWL8IcrW5GOMAns5Zm40RIemEcJkGsQJIZRcmaOIOLNEXqOneFv1AsyKsj0MZ3hA7
VimbABNX0VLtZuD6IuLqikeTaH11PkNNi8e6yio3+3TBfZ1x2kGJy+nbSVZVWkb12zrkXpTLshll
cVwsEAGd9vDgehkgvyALTKTKxQJ3WqrkBrpLqbTzDSSGXQ4scIfiXG37Ws2iovMbCtzeElcD3QhA
YEAB6BljKAYqV220XPvFppKUR7ls13GYbGppNwkZJSAOXm1aXb0eZZdNxfASsU7oOdzLcbmoWiJ4
y++WfK7TKq9GQO6wXL7cyvxE67oFgtupQn7cq/756z8v6wr+vd/b/OuPj1vdf/22ua8f1df+65Me
NcnPZ/26P/pRBPy8WforZfHDfvnvyI4/PPi7NUmaMAoC4fc1ye9sbPhS1/w4xgdlEhoREeicCWzW
oSA1cugsfRAm8QtYmI9bazHsoo8oxfxXXRJkbhwDvQO1MuachSAZftIlyYtHwZLD/noMm2+Bff4n
6iSP4CZPxcmQ4pjAFICFcJwwmN6X4mTX5aFlGLB1GbhEID0tYkT2uK1kAWuwSEdCbmqU3CxdiQWN
lrRv2hpkmmQTgKa3reNupahuVk0V7oYaCIfplm2FmyTLUaeEK8cTHQS7xQyAzqxPw6Kr12Vd3PVB
dNVBdMvFFELZfjWWedo9ArNHPQO19yZB50FZ3nMsd2DEoxbHSiTRXK5riVdmAILQWr8KOvZAG4yB
YvJLCK19w+2ui1q1ipLudqBjI/IyMKDVhReaj+dDjymknrZf9ZN7VRXLKzM085bmfOcDBnKUTsJ1
QwsviFKBUOMwrSeDLoZcroswmLKcsmseQsGB534X4yFOk1DaFaL+ild9npLKxXvQV65AoKjTCLtA
lNPwACGOUut4C9UEubS2GsQtwuJscFDIVeiv8qgdsqAOgkNgojWywAp9OK+rpizXwTC6LED2su5I
FoxJILpSAqcJ5MXQsT5zuGcALdCysqoCjW8q2KFbxnrf9qCqaDzlgFDkrV7wOZsB4qOBoGxY/CVj
UQnSIfB61dtJkJZwACOSCFtGLjVkOvZNw2BNNNupAA27iVwWBeU7Q5LzqvSggfXRnqFFqBbkmIDd
SlQ8jDMoq93SnZfza1MsWTPXWd+wQ9kAtUfJfTOjK7UMWe3keZWUNnU6v6DOnvYJ38BLJjdjyS5p
0KfhDEDN1TIb4mXL0bg2clxjW4t4qrM295lGIKh1eD/45GUVxjeqL9aBd2+lb69k3b3zOQgjroAK
Su+5LlI8NMdtTk5INSUr6dyqammQ+miiYqzj4qBGuS/60Ys4X7CYk+rKtuwwVv3LtpDHdml2oHVt
OOF3OBhWE5Bjjar9SDqInwlo3Aw6b/M6MFpDHQzSGmh0GSznZbl0aWw7AQIozRbWoaysOcidIBS7
xO60qqDO1qAXgMJ8yCdWbhc6Vyk8Vr4LInbMVXmP6FALlDRAE1nUNWd9OOxIMazNsrxsBpqWAHJm
GR6S0Kmd7tHrmPu9rXGKxnFHl3IUwVyPB0zcHsPkKqF6fIimEQilJnV5XTbBicZLOsftocgtaVIW
tPY1jZ2963s5prPhIHjk03IaDqNfh8AqNyyXVzqvVsAPiJhLeW3YI+Cp8n2og5dTDYC5aPtZtLJ7
N1d4OClBH01ZG9l3YdDmp4DT20PnWpVaOpyXbLzgQ5ykuoVORaBb4KEzBqUSzXQVkLDdWe/z03Yi
bjPqQoE0bquzmOP2TezMrpXLvM4bKgVA0SYtWHfuSHQso2VI7QRwiFZFkrI4iACONkmqlqYFdG/Z
BoJIAXwfq11AiZIix2F5OiN86kJ6YmdbrGXgdIZzdjfRYhJDu1RCUnNVSOvSGVcVaCAdzrpi7lMd
jge+VMtGL/Gbgdh9ATgqNSYEW+TmiErJgO0aSFnQKckkD+4rRZFoXblj3RiBcAPCTrHgdVHV+7hT
dDWAHpMFQfgAtYbsedVVWVGXBlZDrDM31Sd2SipIccmWRQrA0gTsdBmL4ljFA6ywoF4tKNgXZup3
nS0K4ZEMBQ4MEmW0XEkKMmJp2t3Qt6WAraevCAiFqdJLmS60sau4bKHDIsuTklq9t1buaj7gR0p0
Uy41CO+gdtbFLQjIcToPkPSi+U005q/1wmNoGg2QTYxptgOIoKlFgG5kCRJQMt4mEseiquPjgct9
1YMRStU9JDE5ZmqKRR2qCTAUQOEF9N2un84iJuu0SyDelp5MmZ6TW9qwLc6LSxPrUzpiUMJqoJOg
D7jVApKpmJLBZiGLRiH7R6ZnojcL90DMexFT2QuCtQUPIuDisz1JuH41E30UAa0UaskBv4KgIcAA
ZzyWkJEmfOWN9CKayrOWEPLgHAc5KYlPoiBujpWHllAZ2EVQG5hNWCOoeSw/wzNpxFDhd9hbkubN
Akk6x+flxM/DqjKZG9G4mvo82vDWm5SFGMS0eBKyHeOzxqNo3S+QVGXfxikQSyxGoAlGMRhm7KAy
1V2XznliN+XcXKgANBPdkROHigKy/3CqENsQzg9jGa2XEdS5YQ5BjhhISopw3nZDcl5rqldA5cw6
lj48FIDu17WHvIIjf1xLBS1EZYq00PkrZSFvxQWoPpVagN8uoOOjWe/5KFsR98tl5NSRGz28VuA3
JByu0FQrEB77IzoOvWgXVh+3pI9TsN8sHEeg7FB+691y3MTdFQ+im56oce/yINM12Q3Q5RFRVBzl
CZ7FRDCIw4FZkwkM7/0rkCPjLCzbeBVSOHGuAgbKf7QlQIEE8goy5BxvPIlPWWA60RetUCSK0moc
bjpPVkMDLdMo7l5OqmnETIo2ZcXQZM6UI6jp0GgiiVtNXh53U03OQ0egMjYlgqqtgUXpuRZTy7O5
zXkK91Yi7HGQxbi6HmVyB6w1OM9bIHQkgZ4hNNIyv5QxLK6uPJS41buwHjZM9tAA6icLpS0weycT
L8ZBdQKq3LmElgNoXFWcGtke03w6dw7WOWtsposgT1ESNSBJaJr1DK9bN83Hf+sMa1hTJVrYKQf1
hcEqxWVCTkIu5zRpyguZt6/ailxFk9tFVQBLYiZplM/jegT0Ug85SbFudnktbxIJpacO7UFPdXBk
J9BVWTOe2aqTp/+fVHCOYY/gj0jF53eXvqQRH6/6RCNgCymNkoQBhodtaAwowQceAVzhEcDDyzuw
W5xw+gjhf93fkETwmi68pBkBuOcUtid+4hHwEgGCd34i/Lh7kSOY3yde9YT5wSvLH79/ucshJr/Z
5ACvApLH7RUhrKQQk682OfCpB22IQ/jAbtkCkqNla+eh/+kb22y7JlzSusGbpTJKBFTGAuU1FklQ
l2lYmdtlAPhquuCEj/GrcdBKFIyfY2NsOkQJTUnI7xcTnbdNJTMUTmY9t85umtEdoHf+ChrU13mI
VphrsrYFCFYK6golJVTJimw7kK65hM7SgvawBwGnKtd3zRJuoBHtdoOLjqaJdxk0E98y5O6qEfr4
BiRygT17nc/8nfQStJ5lGqAXCk2N0uqrmnXvYCcHdB0pZIOgNZkKpxVWLRVLg3bdWB6xcroHvrLq
EjQLVckJMq/0j8j/gk6aQxcdBG8WORCfB9gDYasR2qI5KNCKg5YI76Rnvq0Pc2HRfZ3X99SjNg3G
aRcG/BjFQNlAClolGsSRnM8yZRz40VyOZ1EO7SXUxptZD9tmIZvKd7kIrblYkjLPps5s2rpujjRs
m4FeWb6Z/HZq1EW7WCPYAq3ONrqKSLHqyPi602eP+y3ygAHTsqe6pmtoqzxK21ncnJRYpibya4kM
qK7zO+viHWpeYZBgzLxNoIlStlBB8QB9VOgcsGLdUegrzs22YQSqHOjOmkG3ScG2DZnxZFUG+MzC
+DW1I6BcdeY66KFM5ZGT0CIIh7wUntNx1foGWMf0YGQBreq8X5ng/7B3Jk2S6lq2/kUqE0iAmNJ4
7x4efTPBsomQaAUIEPDra3FvvVe3yqwGNa/JMTt2TmR6Oo32Xvv7djbfCEGBUNDsy8UpHQlkUURg
jrg6LTpXgrL6z2z3fpghFszPpmqqSE3ZDxKlGw9aJ0LVfvWH9aP0zGs7i5+5HOY4t5hIVSE9roq4
UQ0KJs7zyU+gxuP6WPG7FBmJB5Z/jTj4dvNYTqnuke2sJHwJcCqEJkuI6g4YUeHyeME3UGNMlFnB
opaqHcX5WTrbkLDetb6ak7oNHx0PPaw0PeJXIAhxl/M6nUpiD5kePt0A49BW53FVus8LD9t4LEAT
mUo5Ma88idSuX5JKZhim41zuuyqtw/dppnnESPW+9v2nlXnKejwqM+Yq+Vx0B+7dV+TfMd7xv4t5
fWxFiV/SaR8IZWfJ8ilyVfdkSnRTCmUwCYAR+Ttj9B7AxOPgS/RHU4epWvWcZXTPOD+wsVRxPviJ
ycXZq8f9EOgPh3inagKyNMonIr1LUxeHQpsHIeVXMdGTYF6xPQ6H3gbfmiM3J/1xpP6rCHscuojV
JBp16rVxJtdfPi1+qJW7cS3zpMcMHPTQLcjHc9NMD21Bd7XFSEuGQVK5PKXFUkbNYo5k8KKyLV5b
F8e3mYevRiwvrm1wz1R9zN2WxcRvHpaufJv64RwK9ThZLuIOCWU1jnj3rPfMdg+r4xzD3h7J4jxX
Y3he6+47YA0uYXkt1rrYsXFEEkB3dgpeyTK9BBLgwtA4ZaQ8fqHFhBZTeY/El79kg4eACuBUxVI9
WzJex0x8lA4/y54UKTdkz234W4/+18Lzy1oa9MECuFPb4W4K110t82fTnPSA1tMb5hubwkPBAlQR
05hFuEJvKrRlqpv5Uiws7nw54gETj0OIFl/0XcyofBM+ghjl1qdldt4sZUnRCRbZ1hxn8BRxsUxz
jMJepksrT7TFN+ZTc/F1mBZjfpjzJkwsunWWt2ccY+daZ6dJs1STeY4HMpxV6YRASfJkBQkTOboo
DiSzXqSAXdlviogln8jD1GEqMYE5mrs0Wx/q8Fyz7NV1wOAYe2Nrd2kcNK1rD2Spnbo3TYpHyMtJ
a+ubs6EKTucdMw8vwEG8cQwUELiX13mRQ7Ru2Iks39u2PgrJPwTp56gP8BFyhRoqUMRJ1tW/aZAn
w0yjwAgcTDWmBzJ0k9ar8ohXxd7IYFfVbVphZj0NAGgWM8cjBtY7tuqHNhxf+xAt1TJcJRJoqsne
GvW3rAt9aDF+V8pPtZmXCEjMQzdgqEpmgiEAOkyBjqetJjTg5lQtM3IeVyTt2HgRJQa/2eitu7Zs
T07m7VbPf5Godec8lIlh5b5tyB6f8z62wR5pEo0zBHXR4GyjkjbAze9nX4yvVeI21CT1pJ8mhG1h
iAlaW2CGOA/8MBEnf6o1m84af1okZZociz68L0EFoI/iZBKTuS+tcW8LMfhYTrVvq8zGYUb6qHWq
R5eSCRgQTsJ5UOZUl0uxz3IlYjRDYzQ33mvnkQMopNu8sGav8up54M0vgiCmnoY1denwBpJxr1Bh
L6YJMRUJhggAQBFbcFa44vOj5w1H3jQP/kIxcgtbzPlXEaaWorNDOv45m8XsFx32b9rhl4A3QN5q
9wVjAhUvRXVUIjQnoKIikbbAET2xuyQbsVh6aM3bLi7Rg2/8UVp4dIeZzWcTLg9MjOm89FfT0d9D
W4DTKjyQJZg6R+HqX/BwRkWnTqvwdgU+zwEHxV/OByfyahQlWTfGluU3TCC7bSKQoqndb+ee3xRk
Z/z6RvEKozoc4hbdKYZV4RWkyGniMm4m+lGt9K9fkRdKBfivfOMAZn5lQicAIHeuxGh3siqWXj1H
gJ9ekDCRhOPocduO72qvlVE1UdQp1SebdRORFnHtqqujMehrC8UAL+IaL5UXN4UG29PRg8ymp4Z6
p5I732FT7UsQEuG6vE9F9icbOZpfmUdjM156RCyzm704rXqZquEd+OOJBf1NB+xbDeMr7eyLrV0L
sAHpJ8DTHbLaJrGLvDSBylAMYZRjxj4tFvFOXRAgQWYTjMmfDMch6osq0qN7rAt66mz1RiadZov6
zX0fNQmmXXll/RSJRbsPnfCBZMGOlc2zCIqnHC+4IMvnuJ/sT1PKO/F/TXW3F4aw/VL0ftLk6hFh
tYkqf8V8Hm91VCXHwI5D3KHT9rwQAYObspw68VxMz2Z1kronV101c4yhFA5sU/zpCkxs1JA4NN9t
PFa3duxQ+72K52Hsnmq/uVQhRqdNbeW+qdkxaL10oYO9eAAYYwzwwhiVJwIY06TMM0vcZfkTdcWL
h+wxdjvn2nAvYrmrToSM586nU5T1Pktz3tALGRe5Y3L4HvEavvtZn3Q1xnvDmqk7bm8kt6X35XB5
yvj6qnJwj4EYkam0KHNJflQVIkcX6KFT259RumGUGf7KuX/yeKNj6ZKzKPomztZ8vyq5RgtHxleu
JQaZICNjPEZ5hOj9dx8uGofzvHMwBduJxWCAK/TnKsWz8VuU6+OJWOi23fBoeR4egsW91IY4KQn0
2a/xKK29/Z3pWkRSqCDOFjw/tEGwsTElWWlfnX5p0o4jIJwn+a7K+sGziJi8hYMUCtGU6l8gS25+
5+8Wi1FeU7A87jP9YCgQv8qhKBi7Jm19DiA6P3u8wLMQIOlhQfO68pw+BF6fLuVyz+TwFYT8ZZ2D
/DDZ5ihyTH9Rcf8eurmP8kB+BtQ5kCFvMG5lOXDkX0srPnxg2ZGXl3sddmcFFDUJSoEK0vSHzGbl
FZHvpSz5n8nP7lUJLKKs/KjT7We4ICQi5bURR+bjdJuy8S7z0jlaiVaj9OhX6zQv3oK2SSKESubS
4LQRJkHcGAd0jCnBdNyg0kO84Vp5YFac6FR+8tU8LKxDuuBs9ELG38G+//h5+WBEEZzrsnhfdLDn
evAjW49TuvjZrW9wc5Aq2zleiOCsQw8SaIC/PjKotsVram6b4ixRc0airla8RRsc4JWhyDRRrTVq
XWIWqC3Bd7qoNer6f1mB57nOZij8zwPIf1He/ilC/MdP/D8RAj+/eWqMeX6If/z/nIAiJ0DjABEC
0z506Vje9J9BgfdvlPsuDTh8VvwHx//XoAByBMaUPmaOlP0vdYgQ9sR/GzjCzwmwiYRT4fu+42Bj
xb8OHDH1aLSveRUJMrxlRpw7h5bxoj9Wx8UU0oony8R5Hqh3oYAAO6D5aIoBPCmIAEo1iN1ROdRA
B30OvMJWzU4AKgzr4sUHZDjwOkFxkEwhSkpv6RICHNHPi78GeGIzy78zDlwHmeK08YsaIKNXVQlZ
2n1Jqx8HpR4wwLDDHN85TUjdI8QOTmwARmI68DlupKTnlPHahF7i/YOi1DweNq5yGUWWgpk8Lqy/
ZBt7aZV7yTca02xc5mj0Zzl3bjID2VzDIMNRJ28SMGdXtOcccGeji8QD7Ll0Nj/0G//JNhJ02phQ
Ykrgu911BiwKxHQ6+Rs/Om8kKRFASoGW+my6io01nbwqzcdWxkBv1xgF353V4OLylt0sn/46mnno
MsiLAciKVAYaTXgaNsJVD/ihcrFB3IThq2fMrwY47LJxsXibhxHP6zN1810OdHbB4QKfo192szvh
0QdiO6uN05/fSrC3hJZv/Qbjovj864DODYA8ofI+hKB2VSATPoRHuRbPCjTQWnsXB5RvZbPPHJC/
lIBvcO6gGAreiMFEoQQhDGR8Lzz/EG7ocECydwBxe0UatZegi8Gnu0BWARw3II/RjrxrkMhyQ5JD
sMlyg5S5Hv/UG7asV8x9wDGLfEjsGiCzBo/pZSziG/Lcgegg0nngdDqwTv+ozrzMYKTbnIdxC2ra
BT0dbhg1siYA1SCr1Zq/q6D0YwHmmoTjvtwg7GqjseHbvNkRjAw4beT4Q9ojS5mJfe/78OrS4tkn
S6KN6tEh6Qdn4E9Z6bHIsHzX8HDEl9Pd/dI71nn4y/fgwBini51wCs9+X0ZjkLFk4RqxOC3xU6P4
M2PCrl0FXm4s7iLHdQYA0+TAHQMepEXorqDcUKMod4dyfY1Ahr8ZWl0r3DKRUfluEhOazfaRDMFZ
+1O88CXJuLw5GNQYI58QBcQZc9MOVCn1GicxrjnPgXNTOO1PuujlrhAWFPEsTqooKzTE7RtgOhk5
CCkBPesOvLREkGbDjxo5AR4yZF9MZWBN6mw/juu7yrIiWSuAsxhvozLM5uWRdqPYo31GiTCy7q5q
ATa4rebDrC3Gwz3pIl/y97pE5ueWEv1apj5r3+twtxAOQCAA9dcC5CbBY53jFeS3c5jmqgHlbasn
sqzLZ5AFv3H9dmUfvOncsHgQ4VnM25wWoRinL01RLPHIMURjJUNt3rQxiM4xqkxzntr1Zyjq70kG
f8oVuBU2t+nM7mQGKGtQ9koIeRxG53Uk8j4t4uIgS2ke8GOoH6biZ/LDlPYkUmURO/18AnqfWNyb
cbVavC8RXDkLHrNWYeShk1GSWNkmO5QZ21c53wVLmcIIOEvLr9otm6QXxWXlMyg9YKVkBCTh+VNa
6Pwn88FPZLwhUdsBSZjH4WNdmNheWaeF5VB8wMFlLcVEHLVU5ACFjiYCJ0kZDx0j214cYbr6SAYn
/pCVmHAAXZvm7IDbaz8IGSB4WtLMAL9gUlVx69i9WsUVhfRd0jAt7dxj4JYfW29IdT5dPUf+xhv9
U3XsG5VLEhbA2hxW7TDSd6LCdufVBldHz+dM49tehjOy7YTM00XNQKMWfytEyQlSVwrH7I0R+lu6
7qvbs2tZcXynaCPmokQv2OPRp9da8Gdr2WXcOlPWMZRGXQ8lxHNOtGgNBkj9AFQDfUAILqJ3yKPT
kV8oBCM+kc9xan94jmds8v1uJy3p0JGxB9+HcxK6aAc18I6u6eF65FwiNl6uRZ17OxzayA9z6Dhm
i6z8OrGgP0Zk0Qx+2Y5Lo/bMhx/TYazDCfvrLOK7W/gpaCfMbxQQ3npVkZicp6LyH+W6QK4R0EFw
zT5kOZyGUpWIKXmFfIL/WWUd4FLK0+w4oNWG2KX1H5eQHZDtIebZ9jmaYkdod8n8zE+UjxARwHGe
SIGX2dLYpxx4QWQ1ImxdV7Fn7FGxZYkLtEcRsOVfTYcXHTJqB5ZTGweVfxUg2owG6bz4bh6XjnNr
x/WG0jEDp8825NIcBjoCAq37h8VnASyB8txySAYap+ICKyzxu/Lsj80L6ZdzrvUlrMpPp8crw0U/
A8ZIxEHryoTaGhEQyf8uXWAQojhHLZERUlCn22OS4Dl7dBfcP3WNmKwTOozUWCMIYQgruwyDX2dm
bAeewI0Rq5sYCRzIyRWazKS9Z9AFuNXmjkLuQrbB3VPgoQ+qBrDCJIypN5FESgwyuAuDwZkdADTB
kjKHT3h2y7+2WA41ZypeFT+US/M7R2JXWzNihqnuntvrGKLX3VKgE7z5ClVwaqXz2Kv5BJeJAOtD
iAJE8VxydRmY3Utgx0VJ3zkMo6jsymOIfoRhQDep9ROB9m0WWh+Dpr5nGY631bbl42hwCofgWgZd
tPshLAKUMlXqEudYuf4TUSKLBamQoNTZte8hr7lz/9r14reenD95yM5Eje8V7rhgBhlAUFxZ2l3b
CreWqromZpi1xzkxZ0TvfjoGwBEUyryNWoUI5+g16nGvm017LVyIT4V85RlKpFElw1hJUFDilzbT
hVa0jwZ4qaFrLhTJ2myzU+Uv6eCOzyOd/k5t8Q7fhkfgsH9N1HlDkLvTKzsxXh0xDX3UgDOR8iXe
LJ/YTN7oMrsHZJZXzfXDKpyDpATwjOu8tyN/9RtEKDPHqTkNm3rA8UWwnpEoqF0C0BQYCVSGJhk0
TK2wNmGkW/fu5u4tq4YfEtqkt0jCWA6+sw/SYc1vmEbjTzt032qtLziLU3esTEp0eLYdv6NsgGBB
8zyuTf0p7Hzz1vVPLgon5cLfFbI4FlNmnkkLRGImwXopmPtGFehhOQkcBcwuMWiofWBGZHIgIYDp
PxYqf5iR+e+Ktv1phIh8B7MswO2ZGB/qcggPc8Ce23V8cQvZHnguYzvMu95VQPWLAHbk7ESlRjbs
jkDxMrz8QJkTDE8aelj0+lE1nsHApxHRukxXTmZMmfvHriY6mho03oy4EkUEDKAWr+28Ajzstuew
97/6uf7ymELKzUSQ0In/aC/YqSVIvBI8fz3ircKqArmdMW20OCHkyP7vWC2orT1mIjMRMFLcPORu
iSk5v3CknawOMdGDGuosLnIJuDYUB5eh3U34S3ifw8GN8r7zI4qVuEnm9OXL7IE4Xsxp9DP0ofXw
u1vCt66kMu41yu9ue+tMYkygeUAu9V8y7ntpMA6Qi8gCYJzStAmGN8+ALrBmEpFryKVdEVB5KJ72
4DHQUzvrpYKDeXDAW0KZcDFmVKDXavAlcd+OP/mM1cKuAuCxImYxVTvsMOz9cjBXjChfZew79thK
9jSEAs0yO1Do0XFmzIjwGICitimb1J04iMKUC5IFFfN1pDV+i2rEgcEBpUzKfZHoDUGaWwPiiIPE
6J9cgmxXaHVii4W6Yinc00HfAAjsQjOzHcnX0xLm14bWH6Yfri2nx3AtU4TNKerne2WKzzyY72B4
9muhL7Kn7Q5o8XAR3oxk2R1vQJ+nE7CGAW9J4JrQcXqz0YKboZPRWkPnXr9ctJlJA42n23yeuZxT
D4IPqzA52Iwfsrk/pMOjSArbIrbGncSofhw2V4is/ePUVie+WUTd5hM5uDZASZBU4QyJTAmIpIB+
NG0eUrYZScDL4HdrflCrf+8YrKV185dKTINHCE3QlB8kBCeMOS4AvLLIK4dk3hwoILnLHnLavoce
1UOTqqBLeXX9EUCfmroemjhNFbSq+h9+VWNQisC46nqAkhjUT/jX6bX0yzfAhXte1V/QbvUZNDfG
2hjzFVC5QswjR6hd1eI/r1C9GAU5qhW9VZsFVpXDjwctbPNSw6r/3eKzz2aCQiuy7xHDy9FBQRlC
LbO6hcoK2SxbyvNgJdTLPJVm+MCjE4fSPa2Q1ILNVittc++gr3UjRvPd6M+Y1PN9gcIu8bjFoHbz
3prNgFvBxwxQ4jKMIgYocvC70zV3qqjc7Ll1DR8whvfiVTTv02bYEfiVmKeVab7Jd15xqDcbbwJg
um5+3v9lPl5AxZaT/M+Zzz93oP4rHPIfP/LP0Af71inblp74DPtPAHzgF/snHELotqUsBHQRhh62
sWNtyn9Zf0FBT3iBwwPX8ZH8/Gfqg71X2KLhho7veli34vn/GzwEa9E2/uO/LMHABiVEij5+F59y
dyNR/jX2kbw0rHJzvKx4hulrzoFAFqsCQpebJ0UHL53C4hbK/o0i5T4GgFHTzkI/hExIlPSAgOjX
uUGSqwd2k3l+zh0fEK24ej1GJIP/ZhxRnIo6kHuYnthgYYFjLF0dO1o/z0gsVzX96TwfbzuiUb4W
57rHh8COhO+58GMMM+55U9ZxQYoDNKgWcAraIG9GVbzoGgN/Wd5z0Q3wk0ssY3DPYqQJxuQ6NQVc
N5Rb7CkkGeIYG7C4luPf2YdRhVwqT2one6p7aMaheyaYY0VU2tMajgggfP+4uv7ZumXitQFguHF7
Metzj8UJ2KwBchLvkYV4f8fW/90LrHZYUGoPHJZJ3/Gv1U77DPOWKKjoXgwGOlwXA4B9cKpq2qGK
9jDmsdNpbQaFwWf+VqHlxO6Pe92tl5KyT4ARwO/L4rnVugZBCH1ucVCugSE4+UIeacnLbfLyoCrz
NPvTq9zQmjVrttSBDbHixePSqr1ig4x0BlBBi/Jx8WE8F1Xksu6gM1yfOkP1JKVNbDjttl/OKWdk
X8WR80mhI6gP1mNwPQv44E2495l3XWlAUHaAw7Njk+8qjyXtSp7o0IfgxZeUj+Kty8cnpNFzQlv+
6YdByjp+AiQBqY9cC+5/ePajJgRXtYMgWA8LeKSh3HtS7MMSGxeaNniSQWXxheLQ8LyIS36fRhdy
Q7VzcxAqNXyDGQpqoVY0Bqa/qg5bCkKkXUG7PoROxSKGNL1enDdY31dXj5+YQO+tP327QTHFTpPP
O1kCfqnKg++VeCHjDM57ccxU/RjmFuGTb1AnS5qi7UDTNzl3T7uvSyZwi5cvcik59K4pP3jSP7gE
DIOH3iOsgnTtlgp0Aj/UUgPGwIKNGDef3Y9NfQ4MMoWQKgA2PSJ9NIUi47+r2QU12aDW8rI36Cpn
WuffQ9EXKCkNBEJpn8VcQqrQ6IrCBYRM0Czw9F1Ul+tw0hw7YHIPX2K3ADsOvAQrOgiUK/uEMGST
loDyhxlKe3EjGtFBHWe2iNHarjhJup8qLL0E881xB2lpZ/356Aw+nm+w6fGytPbsmPonR+Uxj/0e
kAcYrsz7Al5+DomX4u8a+PapgwHEVnROZk+xNWK2skeOk2M1DOKl1v5au3BKW0CMfHROXdv4sREq
u4St9+ir4SHr62+L6UiqfQL6UdaXvqphn3e+RtMqNwgcpW9jio8tF/YNEIdVuJFbAzz9RwbKvDmt
JveBtiyZMv/iWA9KY/2Kl4iJCq2hahC1zXtuunLPPBN9lAXs3snupDY1TYabpDbNVWwDdJ11j7/S
Y+WijiZYbaWkMEaKGE3JR7Zpb6KFIkNn/leGIoahg08EQ45eljK/zvDmsLEineHRuRrtKLy6SjRP
g4EwOiB4kXlxoTDwjAJTDiOvL4qXElQU+PG3EsbeMOaYGm0SX7/pfNhO8imX4J3q9u5swl8B8w/n
Q3srNxlw4NACKzNDEIQpiCnVq1nc6dHZJEJv0wmnYTyBrHZ2waYa1pt0WCsDEmoTEfNyQOyq8e5y
YSlWm64YVFAwNoExW/K02ZRGJHqfMxxHU/An0wTotC1D+ggNMuvbLcAGrrIicjLjeYExWTCEiQMk
XJiU7T+USoXtRV33QuBamgnKOFQEUmIlDlzMcAlfGAALA0dT+vUDWOxDob461z8EoG4URTwp0U07
HnbmwPWcjUoLuJ9LYX9meIARa33s1tkADpjdsEUL1b8NYjx0gztjSmYuMET3DvZ1RF01py1kjF56
rzMMVD9cbzmMVJHXXzUMVYxZDxkuxjbQ2+Wl/wONH7swbLJBzdUmucL9MFCB55dpE2DrZtwJGLHL
utL9vEmyoeQ/UrAbjh5kTgBEvBnz3k2s9Sb3ud5UW4zrknWTb4GZp8YWT+1SfxLYuXxtzi1sXcP9
e+Mg6nbh8VL4vOUm9mZquriTA55fQfkFa7bLYAFnROjzKp17sE423s41cJB/FyGOelOIJ6cb4h5W
cQW7eNk049yvP0SBa0YUva7K/RmxNwbheO/vhME+ELiYNTazDF9wmvDOa51zr3GXZD3vd0oAZGw9
8ioxeiU+0EbXuPMBnwjdaU6TLAtezIzPynSLsDdoY4SZySKDv6Mc/oTb4+zRJj9OGEFFZUbjkGAa
KpV9NkwCHPN6nJAg2kKfpI2Vv6bAf4VB9tQoEUTeqj87z00rDcquq79a1aJ9JcBP10KmRaO+bIde
YQC7l/TBtEGSUErqKbj7uGTLhHx2qF0kn7P/ojOG+AzLjMYSGkPpq93UrCer7ZDkaHVqt20TXWSf
pesdRg4FiXsOR3PBgYe0iiUVJUjcZPGppZu6jnl3BtTUuguOWhlnF4JqivwV7pXDh9+Y1FxUGxwH
hbbdQ/MUk7mHjoyWVhgsHHMwoeox+sgVO9WVghkVIjkzlxE7uHhOHunUI6ubnzNveJZO2T9xFfxV
1MKGd34BR0gJ0N+dBnsLG0OLRIAnJ1qyfQ1BAmUHTjgsBnMANSkHiwy6+aF28JcVBfYNVIAXATjS
qdP0H1Wdoxnt4QYzfZQBO9vGRb5bsRdBzRPHLZJkUtQxJmlvbejttnl1ZwLEi4gBS1CkAUzmdDK4
GaAiJvhfAOAA80E5mA5V+TpjvdB5oDhRihAyMyaiaTbidKwUgsQBKV2nXipoghPrsPIiROa39MrF
DhyxbVcY39xFQJHz8X6wx86SPOkq+W1HrGsDG2j8Il3wTqowRRihMK/reirEkmpgvuBuXnnp/0Ft
FqPJAinY73kI51yBevIwpytG57HKsQVMNIiMaydxCxoVOMMEmeHPVUhMdUX+ZCV9nYPs0qL99XQG
WXJ4FP3wDA4fTqIF/ViW9lI3w8cyiCtK05utOE+nov4JekhaE7X7WijUM9rquMkgDbU4mqDWRYN0
frnCHFaJoKedQISSjc8IQ2whcclrYLBDTUGc0hXmTraRjyaH+ENrR39hWtaeAxawfd/3X64lB88E
N0ciM5Nz/e3WgD4zcE28Ip+1mlgUdOJkevMHm8I0Tz1QkQv9qZr+mU7k2Jq7LVLxR7j1m8J2JGUX
BBMS9UaGXQBLM+DQWoAxtW4XT/4I4xuW/pClQSOKB6S/RwFESwEAi03QHKHVp2DP5707YWCrplxH
GOxcZ0YfSweRbzCaJYE+eiGyQ1LuZWsCvHmvB+/mYBACKzP4CevtLT6gCHKL8uCR+Ys206HZonrs
pMFiNuc2wcLvApTGM5xXR19Gyx9y/PJm6K4NQ1VfcvmwurATccgimginD2L9aPXCxMG/W1fkcUva
qGrZIRdrunI02iviOIy6jhgXRcG6fBcNOCqFjSzC7sbGflYZ6vYCpVXrR9gLE4l5jVF07iqnToIW
vtcsDk4RxCtKtDVjO4p7POZre1hAhRDdf9RaveqOWWQxrEjaQd9hT5WAjEybtG45Yv1geMc0eyfc
FUPXbjiUPoRyuj6CVnrSGbkFE0vXTb5l7njcNoiMolJ4VrKDG3hlXEzlHzUNl1wEHHWluLLWnYCy
Tr9CLAeDVtrDSSUL4hget35/y7wmtX3x4hJxkWx5qBdDUGN5F1W72AZmIknHEzjkO1pJC7x+PYIh
K5N+4BrlbXlz5uEOlfJF66lK8LVgcuBXDQb2DTBZAlmQcjMlY69PRea8DFz8sY33Ygf61HrmiM7t
BlYMZcVIfvsm+F0wq4/d6OImay3WGBYw+iWmWGiGiLtjfoawjx4CzEg9s64x+pG/ZNV7PK6P9Qzm
SUwdLIemp9ep1lfWoDnpsH7GuimlMDzXqfirwuHf2TuPJcmRLMt+EVpUwbE1Mxh1N+ckYgNxEg7O
FEyBr5+D7KqerJIh0tuR2dSiKivSwxymePruvef+qVMDgVW6j03gco50TF4oXLe9X0HWCY5oQxim
CUFW9Ycj6ouBCqgJQIvZeBmT/DZIwfnk3JtExm9H52pgvcnLHPDJqiUfA83MJ3qGY8MpEO7K3cij
HPHLmmx/7+ftpTH8o470Vx7PD0PivYxdDZtixbW4WFzx/58KaVoblclzaU0wJCzFodiFmbkMhzSy
iZc5vG9iYCabOWL/53OEWMH6m/oVjOqVsOaaGD94iBhZ39+WHgHIrh+ifeuRfLYWjrcyTW6KknTt
8tfXxZQMjdoni5nspZFxV4hOSVOH2DXjbU9IDWk2ZCG+NQp5N4uChGsborQnbLyqT1klD5EVXLyk
vWlM+27RrO+zAd9X/kUa9eqb7WPN1B7bfbEbp7IIl37xzhXJXrTXMthUcfmnUNVOiIV/2ObrkKAK
WbU0mJmyHeNDtCW8S4QaR5+0h592GG90j2fTl6d+SCBfirrGaY9TmZxjXOqGAJqBxjbMGAZ5h7m6
eSMxANUlGvgWx6d61mK7pHqXyvaP6XvHofWnDx9r36L7PXaJz6C2Dn3enGTn8vIqsWB7NYLVCtJs
W32jxETuWYYqh0DBS8fkoPZUi6KTPlVs51Iue5F4YP/KQuMpGPK7OHOOwlc7jvWkynfuoJmBVfWg
uGKDxwlNZ7lf4ihk82xyw4jDOBA3bYI4kFfL6+yhfSQqgGeZ4yfmGnYTpOmJW7TB8TNieMEA0uK0
A1KGF65ZfwJ/3zDGPVh1QXZ53aRK9yeQ3U57gMfK5MeYAAKNcQs3BtWs8sUvnEyIErH8LkRtk7Wc
rsKDNpNLdZj6gXxvbJNO624Ns/j0EA0OrROzbWY1P/E7qnUkdlxaQnxRoVdYYdxwlsfIunPF8xZY
N4b4KE3vZCDbE+f0X81ugafaz/4JlxTDbf4QDSRflZPfDHV5QGFoj2OlTxp1faNlEKIPfedJSXRR
L/xzDDUIMhdvbp5kBi3MLnCCO6eJ+LeCS7hdRSRXVdktl56tDoLrqMRLycuUNDNHu4zKnZFPTwuq
4XaMg99dZpQ728uZRcTK+Mnt8v+vTbH6UEDJnvF/vzb9N9793/en//j//tM0J2x/rTF0TAvHGtDf
f+5Pqcay0WsgTgf87/9Yuv4zXWcBo5ZE6GznP+HBf0vXmf/h+oElfOm6IKkD8d9bn9p/rUf/dX1K
0wRrUzKBEvHJXV11Xx//xRCuSq9RTY0sHeAlga7GU4iOPK9hka8sT57wiJHWZYmx8wLEgtEh6zCp
5jyl8TOT+tWeh/e2MB5jgUHYsZddxLG+mVw8VnLqPux8PpIVbfdFYmAC4QE/REwaO6RjyFcrSGwm
p8VI98fzPqeiwHuX3GPNH3ZUjv3u6ukncKOQ/QijsZkVuwnDO0JT4Z1rycLKd7qYu5FX7QejZi/B
32Y3Yqrd2E09b/Mouotir9urhYwFMY+TBDVxFNPsb7wIe5cOFJTf2Tvl+Gr3sZiYM1QWQcaIcBNw
9eoC+QuC6xGQrkMOv9k76XQK/DxstTdspIfpYMAcW7nc5+1+vhNDPOxGRYRNxodo8K5IMuCSybua
+r11GsW1DFMd3Q/5TjjlnU6RS1Sc75u0sneRN0B7rSo09NVMPMt5YL6Nb/PR2Zd8RkDsZLkte3In
3tLXWymTp6lGecxHDms9QgqyiFfY2BE2DbMBIalE3zVd/yNpfQ1TknoEQ6bxtqtSG+s7OrQTs0dJ
GvJ6cQqdbpqQmeGuhU45freqO5UtBgPfxhSQkc+NrVKfq4Q9gTbYOA3D+Fr23jXonLtSWZ+YLrEG
VfFTZjQv8N3uVVc1B3gfCP38bKTWOyCjgY2+28jADlF+iQ+y8YaqdLZHcvEzjrzeSg7rD77BX3BM
LLaC3Ot3ySgIULjjW2cGTysXdaxSFiPjarHAhYDj31q8JwFPq86Gmzpa/pjuYm3ctriNuXVundJ6
NyV2qmUGUCFUrTaVPT03uX1mTrxf04wLyqZDPguNsz8ZvM9ISwTRmXH9NsAQvsny5s5fxDvGZVI2
TXNjLfa8H5r5LvcwqusEmateopBQ55Nly7ty8P40Zan3Zo+01xYBF3swlqpKsq8Jx7YVEY7S/Tzu
AS18MbEu4RzPPy17pG5g14DgfLKHcvmZF4x5LoQNzcJjM0TOnV51TkaNo1H26a5w8pNBKgx66y9G
wwlvq+DYz8z51bWKM+PgQ1YmJ/AsGxU0uzKIH6clD7a6tfKTg/ERW/q0C9TchoK1ycYKljt8UYzi
hddu+yrqN6pJ+NTa4BYlQvFiI+qjvBQGXolCXNsmNBlWVuyxAbZmcDj6uTce+NktHhKYk978Jspu
2sWJ95qbw0diGw9W798kVsJdLuX31txOpDn2tcPuyfBelqyA9jDhx1QQ47bKbz0STMEbgflTXrfv
UGQJfrnebT8XezcTO3Pgml0n9/lcROxXevIpibHtmtjYgDBwNmNJpp1B0i774ZiVLuscnzkonad9
hVwi7KrdjVhNRmM8+YKZDZ7qXlhTujX1vOwYlaNtl8UPgAN/t24/bPwE944ZgTSHgEpY1RfDDugg
jgSQWz6ZezFyixzFMoN8gzjXkX6ZSqbDyBPfQTwd6zj/6hw+ZejQxyYik9Skq0NiNR7LhCHQziuW
owYpUHAAv7vcAbbVGwS/0mtlA+tpwXpFEcG5aQQIXFjEkFfvE+H/VJkHdN818t8U2w6WNluP8gov
tdq6iY/1R4lgRVGyQh+h/ViVPg7Z8GXH1jMqS7lxdWztHA+sYVJVedjU3ncdNbApbCCBla+rPbE1
FG/iIRkm3caNrU3GHWk71fLLSYOf2rfZDNiQz1uHjZFS/SmdPdY3nlmHKwhh103ecZT9UzrjMQzK
B6/gf46G+V2YfbGxMVLDiNa7wIadPSL8HpNRXqpFrlIbG840ESrEy0Rgh9cS2R8elNLYoD9zbhl/
7Ii/YDNVwXkc62hTOUH2HvWBFc5F9WjmxnfToAxy18JFaPh72XeHFB/jJnMcIMRq5KwZnHMHL4mF
JJspFvjhNCZXu/SObCO8s/DrPxoLndGZR6eZTin3vC4RGiOGfU3sINo07tRu5wbiYtnBJwZrK3d8
48MshpART/4ehWrclAumLXtqj+2ChcB2knjneX1MPpI9ZOaTmdZF96brZdnDwH0b/QKmBmknu12O
iF+bJLBYWhgT8+nwEC32riv6L47331hM01OXDneuFX16OQuq9XuZkhtC8STPadbNrTDkpcuyj8EV
QG3m/JmN2zWq8da4C+dj2y1wxKsP0edHnloE/C7gr2QS5ehYc0xR9NpEL3CqWhdkTNzAiQvqZvUh
+y9L+ejjthNtGBfc0kTBGYx784mP9LFZvN+mXbOOcW/sAXjfkk6PeYpzGCizY0cYw2DBbmqrNQ61
yVbPayfcXDUZSXAoxI87BbEwffYma5/NNjFlfRlc51hUYanmqxlJmJ0SRmxfBddsyutNGq2e9Tps
4ABv7KS687R/ow12ZwvYpHHyPzIimDscPM866tpwbvk6WoHcQTOC1JFbr0sesduw6RDInNfIr9c1
fgNaPLjUdtedMIAkpz7ocAYCji5NVmyt3fELT4EImzlvBc7/id0m5Juit1hcTJdhAuuzlPema0FL
r4r97KOtDEH3GPXjrZzlGzCxejNgk4fdKHdp7bdhV6TOVhUsMsiWNZQDkAFGV7Lt+aaeHTBLPO0p
K66t00RIC8QnI4yQe2cxX/xGPvFRYZDp2/ceE01epA9TrMfQaz03tFvivFbUvATTnB3zxrZvPdX8
qVZ9dJ54PXqkaF0+t6V3T2nfPsXzfNukwzf2mqc4YjDxgCRZUYX0M4PbrGZYh6SeR/nqOeMJijhO
RfPXaA8vFd7mPkatz1jBF/0fB/WGYOZ5LpqX0eFXhMWy/SJ9+aZ4x5hFd69rwKQyfTdj+cet/emQ
iZ6VkShC6GcbcmPmPiYHtFEMQAdVQWwoMrUxbCROEr33qc1mqgfu02bVfpnKA57HZ1tku0w9FVrF
24XLFRmKg4MzyvLkAcfrneMNDIYRZAeSdjlIWc5p1bBRVQZzWkU2EEtCjrvcvNFOal2qABocfy20
awieWFiBonb6VZjJLejqYgtamN0L+5AWXX0LQ4uU3mDBfivgcRX+M2ZBEtbOXIZDOp8yXQkE2ekb
rE95P6VjeYhFHOzNkg+4yjjcY9hjbHeVZIcX//SV/rajJdpRnn4WZupup4S4SWxyChjsj1akxBgM
UIy5aW7Nan5PeNoYKAK+T/rUAzqip4q7vtoFcsp22KX3kRFdsirmpZTn18GPr2Ym70ma8mZsF84o
NR9106W8pIZk61Ywe4tGO/yhoFtnjT4BVFxbDVgMXRBfrI7K5bMu4/HGi92wyTvsjxmvURvHLQDQ
x9yxcNvH30vGGh0SNOJZcbQpINkontnNkKnmag9WDilKwdMZaHpogoUfNXtZFMi4IvEYGNLuYMDw
2uQwOi5JkS/7dMJvH5XkapvOP40UXRjCRFcIKNhw16oNft1EW8nPbFjO5HAjqORgWfSZDGQv+5FX
XUJvR9sCPlo5HVPEi01Z/uO4lnxUa91HTu8HZn6wGf5zULJWKgysanZy1TSF6MG0jpLukDmv7msc
77q2AErMrNYIV15L+kby3vjF+i9M1iKSZa74FwEL4XHfgtU4JnSW6JyUgdfEb2qtMxnXYhNrrTgB
/0WGgJ2VvbafEDzuNLMT5s3bbi1IidYNzxSQv4VK+1Vkyxs6xx4bW5hXdI7YCo1yoHFlRisVM0pL
Zse7aYyHUNDOYqwfgKavBVISeIMBVBNJVpFS6SIc65Hdye9IE0g219oXV6Ph2WsVTB+IO2Vn3BfX
mpiiFDea9/s2GhkeWyAGJZrWFkDjL79JujtkkmPg8S2orczhx/Q/fOtTtflLUCW7TtjnmrYaT7Y/
dW08FLTYyLXOBjmO9AjHx67EmmYE408LrcI1AE8iuEv41iuZtOxa8HSlSUFM6n9X4EtTMKZGZK8a
ApN+dzeBOW3N7F07cE+jlYDagEKN5vHQsqdNQaRSALkFj/5mWmnYrwxVY0zuzJWqihkdFD229Kga
0T0jDJfKSo+RO7n4htuTFMNHAKZVgGsVYFvjDPCcv5JcIe4Omy6D7pqsnFf++xv88Ie65plwkAcn
L+Ec7eVv4BYJ/4oM/b5kNY+rytpaQX0bR/O1z33OkfR1CFgVB7nnn2K8UtshwR/hAaWN0+o2WUM6
uYPQArY2a7sL3PUzzM57a3UQxFpcXCwF0eotGDkcp9VtMHb5i8B+wHL+RmJHyLElmNgT/mozkKtj
wSIT5awehpXar4z4Xa3uBsyWKbcKHA/tKpY2qwsi1sHLuPoi8P/+cTBKwDB+UKtzolk9FNZqpsBU
QVBiDAU2C89JnmXFycWCe6sqdUgxZbSSb/daQkT6P/SxbKRYN7LJ/72sXo4JQWyes1CsJg97ni7U
WoxbDjAGKiga/IL3cYvUna8ukcTtfnxcS1tMJBcDP0mHr2QAqGmuRpO4nR9xmXFzWE0oQB55xLiB
ggUMefDPvCL27mpc8VcLS7SaWaCngUEv5ifofcg5q+UFu80fbFaXOpAPLsvVTaIkJ6b5yS0CabPC
fYF/pqphcg0iv8SarUgH32tbrXYbH9+N0TTFJcKJ03NNY8bnmMKjgySVHpPVtpPg33Eb7yK1/TKB
TWTlQANFMBPyacjxVJ2HPl4+uG5wIh/PugB/UIdPaAL35QClRGM0kIPwErHxP1h4i2w8RgVeozXB
S5SXmzMupGa1IwU8ehp/kmWzxO5Xb+1qXRpUhkiZ77NCHiy8TaCgmNDgI3YpX83Ielie/NUIFZju
Qa/WqNLRa7Ago5IJdGPr/JmK2xQjlcyjWwNjlY3BanbdUGK4clbn1WyoRwcrVpPoUK7erBqTVuOa
iMpEyWaQUDtSb8bGYd/srd4uHMvH0bHuAxLnzur+mtDqBXawBnljxB4WW+6IzM1g2GAdGzpgQVjJ
4B0cYj99qFaPWby6zdqUVfxqP1NLvxWrIy1ZvWlEg176tH1c/7hlda/No3FsnPRkwWC2XWNLD9hq
rsDuBvH4CWpfvBG5/FXgiCOah6k32xWWgSUAkkncYp5zs9phvMFQ1+KsA+azDZCpLH8+DDm5SoEH
r3Lk72E15bWNuelWm96IX2/Bt+dl1asPPXWh/4Bbdn3lgdAbjd/PSJxLp9BzVyNgNw7nWCIiSjyC
YHQug/YfeRdibFjtFkOjvnkArW2SeVgMV7OhUGwCJflHnOpi147iErws01e2ehRtzIrL6lpkznF3
0epknDI8jUi+R1QAtCfsjpwhWwf7ozkLfJDce7vSIZLkEuaI/f2MXbIfORNX+2QH+VpiqPQytgfk
AuJDv7otJ2yXRRScncG9daXD3yi9xLO8BvnChZzOskx59nbhC04Z19nwqCDJvdE5JQDXlyy9Bn3F
GYEe+ZisXlDR8IMMketw53Wq9yIvj/2iX91enYvImUKH1NVm8GdMg2wp9Yx10pOhn3UxQJZxgnMp
0I84MvI6Ax4z3qPwhL4mVQtj/9Dr7LP19J+mn9pQTuOvSIn8MPjerzIPbsyi3tm2+dF67WNam995
ng9k8KqnCrUUXiO3CCcgM1XwXaV3QV0gUjC7ObbcBjz0XBu/q6gYtrZW/GglMI4ua5YwcXlG57oC
0Ai8BT8R+5iZLowJfbDt+Qfi2IQItvSc8bIjMuBDCvVzdefGLPME9ySCGsPOMYfkyoWaIQqK4sY0
uwJHhfEjwd3C9L2rB3VnMn9qQUkFDnR1LLLioXIKzuQ2yGD2S0C7MwVhlt6SDXe3ugLTRlDp4sw0
FMV0DXR8kQOvYjXBtnbj+PpTWjbuSWo4bI8FWAn0kyqiLNI3Nu+wrT9FP50KLmMW3Nd2tedE8YEe
zF+5Q0i79WFEZb7Dh7l8Wlo+oCP6TA5ovI2Jz17rNf/VVyiYuuM/kOEV165NZHHZGDvrEuF/9JLq
U4/ODZGZvddkz1U6/yhCKlwicsqCfH+AJEJ6xTL0xFK8gze/vCcOjLm2J4prD9cen/3SqL0bVfdB
s7iIvN4JEjbtDEHo6tWE4xB06J3+WLC6Wye4mZIK75R60X1M68CRZxT7huEvW+6fJkOzdyrt4tc8
lAlAKNx1UeuKm6R35q2SMsNVMOClaZ6Csjx71hyfTb8n2gFPWiteUWQ15Ra27keu8ZLiPorAVhRS
2Ye57X83Rnty8AIz2nrvMmLx48Om3BhZWWOtSdiuz8piy1HGWJjYuhlLlVz7ifWAQTqg9cwz+8BP
YfQoY2o+xfVw6VNUwrFhakPBIyNU0F2ENdTMjOG0cEtmVz8x4vTQydJIfpYuZoOgIzuL3QtahHMv
TX/ZSTduNhO7i0UQdc+Vu3I++TUvQW4fLF+EaiS3ADvyKdfBEupsosiDNsCO7JIYrGvucGBnQDa2
dt22Z3iJE48yDXbKMJMD3XBDqJwSd5Mx8YC2QR+KQWG+MzEelW59b1bJ219K0D+aLv+FYfj1/y69
/u+VmJ4pXAuxysTovxbf2v9ncexv1e//Uxj7X/4Z/ymS2f/h2/wboAsFUq5dmf8lkhEysExz7VwF
LIEk5oLY+Ve0hGdiQ7aktfZgkj/4J4MSlr1tutITFm1CphTBfytkAFHzbxEDB5+jLz1XYpkHnE/4
9980Miokhr5YYVx2Ifudr1dYoCliwrTarT1kAG1v3UUHZ8ujyQ8a2kaZDnOTUxDXsjOm9zE9LUOM
2aUv6LXAV2nOhMm8SvWPf5Mh//Hs/Z2XufI0/v1nNQOTTw0pT7p8dP+q53G3SJwZK9yGecs9lFpw
K84qi5h0B7+1MW6H2tJHUOhkfSEWcIr74wmzVfqED7C/q8bpgWQYiNulcsMMdWLZ/F9+QtP715/x
ryfBFCZfRV7dgemvtQh/1xxLP3UD7bA6yRyYe2kcqZBqguwiCaYd8z77qrmmIvoF6jUhcv5JFw1e
bBtu/J3yq+KmHWNxspu+CN0+gYo7TPAcY77/37NhTU94M+D9dbo/ishATEO3hBVYJyw5ZNS9onUM
4J3q5JbVOnBmFUf81gBTvVpObV+yQCHql4XYJ1hfTkAS2rODie8DCkDxVQT4oAWotd/4H6sdcK7q
qlACHryG29+uyd0WCkjVAlds4snLdjqouyt34vakG4vDlkpTelw4fmJ7P1IO8rqMbPxCQJqIQYEh
UQBqgn3g2YKWoH3TdkTWdWl5z3Oy7B1wU1fbMoKQgCeI+2k1//oCdFU0h23HfmdfK+BpiFHeGOxd
2K4n6PveAkyYRaSzHq95wY3Ya+mIhQKOC6/2tVcTLonwyzLv57TmJbIIuPF2zrBtoJtTdDDkHWpp
TQeIicl/jDiTq6DrDxHAqE3fd/O5HYNfNuMr4wxXzpJc42S66z/JQt1rpppFXWEOoU1t2q8pzXrS
LcYrrYcw4zSFAFVfkaWDWBfm6ejsUPvyb3/mH+PdmJ16O+JiOS4/uK/4sAQgTV5YLEpq90qs+44D
H8w5b72fYuHHNXGZE4GJJ33QDrRWrs7cMPx+4spvVIMHrr93B2/fCIOvpycSrhHKq+cr0Ft1pMXR
5b3i0L5ZieS5LNGQ7Cpt96ZZXBnjxu1YZGzj7CClJS8R99q3jKcqNsbnhSpBlOOemkYCe1N7zfpi
Yep1kpdBedmTg3IEa47NuBEHybayeS6Y2G5MnIaYntzm7OSNd19oJ97bvOPfwakZWxVgYXeLuX3P
l5iVVYKY8243EPqJ8dJdWMS53o5V5KH6etU5h98Ylng0TwwWz7MaerzdRc42Di4Mt5jiD25XwP3F
4NyY+SQfYVlSfJg7Le5osGSmY7MbLJ6gcJzGvAdIUeclnsuSRi3MBAOoKW0d7RhZsK8nwASOAFBa
IOlij+bdahOvHwPNbdkph0tcCv2JDQeLijO8of0aTNpkC02gmedgLh9dWgtuFALFQzkEM1xUs7ul
aphD1KYQxPTGx2Cq9dE0qxxBS8DvG3xAl8VgCeiCvlk/1JoL7ETcgLtUG4Szy21+QHkFKCvcT7gG
zpo0f2gGeJ1pQpzDbXDEiVpO+7a0s9cOv82NqSLzIuTo3k8Ai06iFMOhAly7gzH8TPoAsrnb3ZYN
CxzM8fS9RkN1koF7pzPLPk8xkLTZSeSlV5jzUi9g2WPW00q3b4J9aZXqNjYBLPRN0W0Xe3ilVGJm
u2TwMPpdslrp7PGYcwJsXL8yHu0MLW/M1g1WBQPYKpz5zaIL88C2GuV4zURB+EFDwheINcC90T4g
UYImybZs++9l8YpHoHXmFsQsjZakCGqIhltPSxq8knncKXLvAOzl1mc5gGU9e056lMfRdsRLHuOE
rmsnFGLsb92CP3SCaRDKVaP3yvFLTdPjRPGo5+B75S/LcZwm+C9aCoEQWl/rhfqAEoEAizoDWVF1
J1e0t4UjJmgGprWzeirqyAbkIa/07j6isw3HeQFmMyqxf/uYGrqgIM+WwgVzKy1Dj7qDKlHWAYcb
ilOyXmB0Y96W/erWxK1Gc2YfuhM5s2IObqfeiXe56bE+GQo3xFlOzYU2DjOmCe56mqZlsujVcai9
Yuu3NohSgj4s45PjNDmrot9vO7AYr3GsgrOZt8YnxR1zGOf076VB691FtCZe6oECVUSpR1yIHDOu
a1yErr/gLvq0nPrrB+HerDXLmDVWUxrZbvYLrZreJm4rG1gA/mlYKG6cI9AKbQnJR5pP0WA9DFF7
tYW6C3wI6cTUAxDt1kPW1yljhgt01E2wk1s0381LcMMJ1lGTEgyrw7OSPxO9IBgDe8EFkkJMJiiY
orW37JPETs6OxZFGTzE+twUNiQoLm0vqrK2dtIZq07Tj9OWC0F633XMo6+alsPppU47itpH9V1qt
Gk2MpvRFZhQES0+3i/KL+GynfXFvQcfZj4VxW072l6h1cXI9ymUwSub7Ug1seEd4j2jp+eTZlOtl
6TZxU+tpTNur5kE41A31iHVBPtqZu+ysKk8BNpj10YJEtVcS/C+/U1IkWUkyMjHeg8yuz3XCGWoG
6jokCZ/YIFUoSipfKdfSRNvS8Tm2WoFUptj1L5xNQHx5mpMVXiMK+6xgzGBcmbad4I2RVPPvyTDl
R23S5OWY5WOiMech7k0NG1hS0D5ZswR4ZG7PeDvFU5rJ4CBdX2KP4DLsK+NBNyfw+w9gxWZHIe+S
ri/OKmBV4y7QsS3KFxbC228AE1tuYGHlBm8VHYV32Yg/xYwLoMfgAg+NmnxW/CAL6OwhUB3N6JFj
dow1wejRqX65FmGvVAXZjhAOA2eCCNx3V8z61tmJNFZU1Id97pXP3lDR2zbVn7pWHQNCLnaZCdsh
CtKP3nMrFkKcjTRI/SwW9YbUxGD/1ZQsl0v1AvTPDOMMcnZBaIs0h5Hds1pHwKZM4XbIOdHToIlD
t+TFY5b58BTYEaeaWNydN3annGKQHWDD6YVI04tnYZmo9Jg/5H6QXkFNsQBwc9rPGhdOlo8VbZqK
Zyud3B82nywCfMYXylEXTNJZej8YGmyynT6n7nvSl192zeCTF4Nm58Qh4sTi0GgX+QvR/MDlwmdf
yCvOjWI6/BwzP3sLNGlwygsJz2mNK9GKBBAsN08d0TK+5ZUK3YQHNpqmKzhukiG58Gi1tHCeK4qj
F1oTfsuAFDvlsTeT8dAyQULimJWkm9xRNyWtigemiJE+0+DRNWlRqyCRbw3AWqecyMZqEzlMsQns
FJ2VIGjWE19w3fQ2ztCAaOS8dQ0e56UPimPRUzJhNAnjy5hGl3SxPrrOpKdoJhGXe0CDbBmx8pTi
A+1P3/gKF0mHOB8aea7eLA5lXlTIbIQqdq5UDhR7qT4S6I9SNrcQf5n0mhnvTE1mLY0RWbjsk03o
0/zawANtuti9ZkyjLwR8EP8n69QvmNR4gG6kO1MmhPMsCaCuJqlTU/3s4kUxvOmiqK/ZcBf5oOF+
3Gkf05JvN9Oe/NSEGzedyf8N8tCzv9vxhRM7FfH6HSfrF9+lgCUyRDMFZpswZ8fKaBC4hEQGjcxt
aaKSkdjLNMMya/5MfY5fEIUrjWUZJvYiQL97/BFdBrJvmUH9CxU/DHiOEzeDJCz4ibgipaTrvAy3
ciSSRzLKkIaYv14M8Dc9bey7zhbL3gZLcFJ5jVJW8BzIhfWrVbqkLygDeTRFVd9Qc0I2xgKj2gwN
o4I75qTuGpU8UMlkH1dGoRsaBn01UStRWuaJJEPh/JrpTH+AfFqdWDhDO7EzSDG5JGUXJ7tUAN/U
i/NR2EKcChi5GytjNvbivrkGgfVnlAmrtTlgkC4qqlKYjcwb4iwvo2vQrILYmvXSwdkpgnvlVd1+
mUE0IU1iDE4LEFPrKS2buD60NljmXgoEJOhQR3dkQ9YJgxpKPwmdYu1oXzyGs3jCklMt37gVW6BK
3ofbQHgY/e7cdD9Kt8duXVhXbv9dxLRbB9GDk9stKMEqvyEVrk+tMObbpDaSe98SxWGMppd6RfgN
RJwYMxv2R1RbHzJ7fGHGU+dmzPpnPP7pDXvrO+L42y5mWMrxA56zZn1DUBJ0ytveoE8Et07gGpA3
/OhilJb9KKceID3mvkNvlsPGWua7CkAYAhFaM33mgNuLXPF6otRsZtJlaRS8LmbbhK10srDgcsRf
hiyFTpO3jgqcrVlT3Fia313sG6xxe9bD7ex2zxMr5F0jTbH3Rvzzrc7eLK4qgJadsI1aG+mqvQwt
Q+6cWuaFiN5yUaM9hUZTf5YVaQVW/mwOmRRwS4nyarvqbMF4eVZ9Ve6pjc8OrspJ5GaY8YndQPSx
spsmcuo9+Vt1opmF9QRCV484PC/ub5i07Y4+IKoqnhqVvzBx/RAef5GUaN15sv9MB1gvOOFwxc6/
2zb6pQNDvIjoDvYJn0uPoGEtmCAzdWxJyC7j/Jx243VJx9AyxyfgbFyEFvNPt8x1SyGD+6dlUxLS
MgRu2wXcSpplTNksO2hnW1e8juIoFhiuPtmaU2n5cpeBl9v2NX5dZeEqbKpPBKbhSXYgB5mOH5vK
EZvSKF8wy21SOtdUjOmO91v9uSwDC2GZ7xMnLndWM3yXrIuuXqdb/ti0obB2rQWpxWNuR69oKdN2
yvJb5RhXRfjEl+lyn7fOox1zD4+pJThPtslmAWjoouvbqWjuGj/TW5Hm4tI6OJGmwgKZ01xoF65w
RKuTGzPoc46Q68bREY5CJ8fEkWFVUZsXC2vPnIZPwKW6e3wOBM+unI3xHWuE8djGHFgZSHIEQSFp
Wva7cJj1jEI0gw2zy/ncd3ANs6WjFamEWIMfprurLWTrvEySI0QVj4TYWiaF1Xe81oyjeytoyysZ
kHbn531NAEXSAJiUOd9lUYYk7P9YJJIu0jDLQ+PqJZzMgWhzvTS0XCXJ/2DvPHYsV7Is+y89LiaM
Rj3oGlwtXesJ4eEeTi2Mmvyj/o7+sV72MhOZrxooIAc1KKDG74WHxxW0Y2fvvfZNW8OTK+jkoY/I
xW8YLy13KPXVz7RoV5N1OzTMwTEIkBXDC/iZsC0OlGW/epmGAw/Gck5K6xHkJ10jZLQmZd62ftQd
nWDmDhG6RbRlOSGOqkAmgCt29eV0LuV4H5E9awVx0bQgoqKrz4soM3Zdk1RM5ow5fF7qbRdDI415
Za2EV773/M3U8h2OFwBuCTXj2542lAKpPZlPiw0eMCfTe191Mtjg4GQTHDjDbi5p9hYLP6pOqmYv
CT4fFmjxgD5RQ2mrazalJw0kY8IvLcr8rqQT6xdGRoe0N3TPsZ36k1zSEzfCj76fM/D+vb0N83zc
OX1OADKVrGoGmA/WLHFOznb0nPDS7YusxgSWItYz2SNWNBXBTyQe74HBzjo2TctphTgPepF7RZtW
7mbRqaYgTDMsEcYVs0ABGK8biHc44y0RL5C2SYtBoG0uLE+WjX5UJ3HxZmHm3ATSu5tHZ36ieu7d
VxLOP4t9wuTtDjiJbrUiKVU/I23nN75d5HesBPDkZPNnK5gqg4XBKSH/tk6m6MsLw6fOZaj204PF
Yn3VD9ij8zDzCGqRscSGFTCo52KuD9JxuByyT7vricQe0ixRR9wRVFxhYAD7L25No4Wgaf/uxync
c5BxVufQGVZOCJxqmWse6l1Nu1Qa5jetS8TZ8xn0wcaBHfOnrbuYnBCLWb2YFk92O5imp6i3eFvM
nCSzJXbSh2rdWqEWQmZteqOVj0rQpOC5FrbUVxfWNRmy5p7ytHKTUaGz6XGPoV2olrbRADCkG6uT
aGGbNeT0Obxf+GZQSqIs4v5tUJ+EoqxgCOb8XfaYMkvfYPM3T96hTYgSj13k3mVjNax9N/f3ZV+h
2OezdYRbmdLOnVa3np33O7zV7o9E7HuK2hLFMmq6+OrD2TzAbUo+ZYdfyvSog849/tJVW4j0zYtz
2DceK7ev0Qr4yPmglrFWxcWBasubjjW5XGe2u7BdzKjRgH0+NlBcjZZ0HG/LhiLF+BYGGLaegkJi
lPloxgJv1ryllOW0jw42DsQx3lVw+i2dGHFDpQQtQnxqo3o5MTXhqG8Kss4xRucRVKyZP+WGeM3d
fiL4QVEngnv51iUdxdRdOZ7Yh1OGHdCyliK1vfMWcoVXfXORy0Kbq2/YJ2Ub7g6Uckt7jbG092Fq
stXhcsxfMCbL9AnMsXmdR/PHR6pH4h+eaaoiDDpUnHplT5VHOeS3yWIu+1pWzu+SGikMgU0CUUTW
28bISbWNk7jGjfPRhK1z6ibcreTseqq4bf9z5pZ0MefBucuqMko2BqcGUMDE2kyOwixujdgGuXeA
DfEWXoyS2+DRJOHMt60CcpoHYcIteaA9IhyMcUfSkxQNmkXNvLnUzqeHVvnBFKSoVzYD9mKF1Ron
4SBADk3dACtLGtCmIwVvPJT6jc0CD+JKYw9YFZ1HMfkFuiRmG75FAAZmI4UFqTQgfRi78Y40n3sp
Wbpq8/pyqExzuC5hHRyxjPe7xtG38dwpKKPrJZHUMh7XRVzXD2yB9Ftr991ZxgVcwKK0LoDGiMvT
VFc9j7Xv3SRLOr8HtZI8xe2etFBj0kJPqrPA24lzIZyJm3UQDLSP2nufMd6ynVxG+0EsRnhpCvgy
7AkRe4k0f8ettXzFwScRTEQWu6oODj8l33Dwtet/i0dznu2MvDfVRxz/vd3JbVfm46H05UC0OGnw
PEUhudyEMbaFRgiuBD7cf4mud02+2EFXP91/rKX+51bqf9///u/UXe2Z3Bf+SebR7dl/K77WDdz/
+3/tP5vvf1YMfdBff/yRfyh8jmcH8O2EDefEQpX6K0bM+gvPH2HigZME2mzhQG3/ewrO/osN5VAG
wvF9izK5f0rBWX+xwX6hRNIkxlUdBelf6JhDRtJs+D+n4MjaaQ3RFXiimKH/rEi1sz3jpcNTuqQM
o8pgs9nY7pm+mUsV1de0KeqbJhx8QsvBfJ90w3AWGiHg1HQp8HwbqGfs3MuCC201Tc2r6GiabZO7
xQkfMwSMlQqarV3haEtVv7Nl6BCcG8sTR9kDh1J8tEyqeUakOZw0cKfZXr5Vaoi3LFv3yeAj5FGL
ahLc/jCdPrpOivSClFS1MQ3pbnhK37ACrId6fOFt6Df4WV9zHzsmbNYMl0BAB1Je7D0PqyrT5LBx
69m6dInRPXBZCsG4Jhj6LO41WdSdlO+BpjfqlIEqSvd4UzuUqDG4S3RnyuBON9K3xVm2rbOz4Ult
StsItzab2O3cIYP5Nm1uoqsD9M+ZCG0ezAxRPFX6PuKWN0+PASc5PDDwHZH7Hvc5v9YM4wXMDQ4C
vQxu/J6KTmX9TMq4jmPDPgUD/uCXAHkaj38RBr82YXnKShxJ5muWxnvZhtmeldFtOnP6TQEjSy9u
nCr7Ys31ZIX6yI4IIquMS2dSPM8+NcaDtxeS/e/KIfsNQtM9BcwhGqyIk1qpu4TqJjqoMUc5fV1j
JOwemgnk/Ey+6MYjK7zmGmCtOq9PTqYzB3QW+W9emN448DXWogRCTsQhWpV28UXQcm0Z4oFb8Jq3
I91YpJVWPpu2dYeltDDy20XVFSyzur+rrdY8sOiHYp2NywsKZb0hSt0TAGLjmLruLfrIGplzxPQK
nmLhnsvqjKhJ7aQXmMpcv8v+cYSMfCpMtmKN0/3wouBpTSZxxJcEGSGIvnuz/rGi5uQVNONRvHbN
zL6hTh2dz+N8WwHmxXKV4XWK+hN1xuTDw/kZA4e6djK+7wz10OQJUbUYNw9bQrnrWy1tVHbMQprF
VhJVZ0GN3h5Gu7lqRQmaRalHNfcoiQ7TlhJcn4ZSfCHFXmoH2JBF3eDais0Pj7j7phs43c3B+565
dxlNfZWJ9yuBxoYZSFr7Ng29tVeaF0fGFypJ2ZFNuE9Fshz7zLqdC3mkyIf28aQBMVQjeQYLPBOj
pWeE8BkpJoIPiZo4YODU9+FdKLP7OfhgVXYXTSl7hvJKYIvibTPDIjXSQdC5Zwp8zqaVvCqBt3j2
UwaOKLyKBodlaQ+vWLJ2TQI9hddj8eoX06NZHLydKw+Jix7LqPRmgNPelfrShYayPAFJeZBL9Lh0
SI8ZQ8utn438no35OZfhGXsi+yIiIpswqx7qzkKMsKFUk5rNtsIrDo70a0BA1ipOp3FLpaF7I8p5
jzv+jIVhU6CgwCP3fkuphutIeee6NkyDOkAdVeQOlxcTIELvDfkMnWCgQHPWTdA1j4h5fhly9850
lk3gSVbDWGCtRvwyCBsQcvDbVWA3C006xkCvDvAmBCSku2YL6Zkb5ZQ+Gakbb8eW0QW9m7ZqiGu0
QxIiO7guJAczvs0bbIWLYXZkCpo7T7QoBix0VRN+S/SXdSjHfcDTooiRhKIWtHXTye+J7tvtMguG
7jp/NDOc20V/+0c5TAO4ldfmblzI4HYEApJyeh4Lc09tzhzC5gvBA6xrj3YxT04dHoDqrUzNzzTg
amXmznNoDhDKG0SjLpWHyA+e2KVepkWeABfgy1cMXaY65OjXq2kMz43bXfA9nhJH3qumu7XD+TKF
4U1Ul/ctvxnn2Q4WIwQBurVpPCyM8qGqEdCXSJ4bs76lgl3XLk/3pVv+gthhry3njodxfah0oeKS
m7tBNyxSeyRpXGyWKVnJ4ZXCEWhRVDI6qEQmy8tNlHMY+JNPaGV00asGeg1jY3kkFo1/0gWd66j3
Xhc/Uj3BPqDHr2A03J0FsvexL737SldGThGN6yLdLnRJwoDdpT2fLl/XTI70TTaAB1ZRog5Oa2xq
z+YU8J4AreP/pV5oWxTFsiOE9pHqIsuJRkusIPkmmWrwmsAr1rMuvqxbeVQpZKORIwvigv+TIu47
tGViUrtGZWFSniVuTOH96MGUYHd8Fl35YIxf3hhfBHfixYLL44Gfk3kHVIeaTq54VM9T3Jlx7Ka6
yTPyuh+G15PrEHeC+pQTz8PzyRWEDCpTOmjJ0uL5lxKizgyTiuxdnGhGCD2XxLlJuGaaNHKyMchx
WOyy+Qv1khugvYILiOQ60vnOMQ80Zx4RL0P5K5h92EA/TZut2rKDEfky1u5+QSALDHtbJ9dioWG0
/6m79KbnRVPqZ4H4XkBQshZyf+AKOfCoTwVQemqjbg/b/L3R/apTk+2Fblz1qF4tdQdrUPOpppR1
oZzVDYm1mVl3b+neVobleB3qLlefUlfccZry6FxRBo42csiaXozfJmm73xOVsDlKc4ozhco9tIiU
tDJV0WwR7QkqEj1wKJwWfRdVSsCZGD+BD3cADwls29EuWmppW+ppcdseZQJgPrGx4ZW0o6i542lO
AClqe3ac6YsSuj51wR+YpyH5DKpwJZW4eYHNuhwIvkSh+u6ozZ1G+nOHziM/Qho6D7x9SsUuXHhz
XQOX5sx5UWCXoy40Dza1vLk2ajOy7Zw4AGRGdW8QB6+REzxVVPqaVVHuF5eW37qm73fOvIcwtn73
SC+YcI1ibVjOA32FXEIG/xk7DUHbEjwBRcLYldCJtT0isvU6UfcNRyhMrW4gXnQXsZPHLJbxwu/C
mEWIagnNVFRcTDYauURXWSf6bpbqGqsyi+MdMSF8vLrkKqjD5Kx08RX+IcysDX+ipxVL6nosegd2
5OjBr4f+zVT0tLlrZtNCq1Y/5K+drtmy7Hk/zPhdVUJsFJwy3boaVhVbL9ocsC5VjvdcN/34dDHU
ls9aMvjqQlTGLkmuA19EHngUwsZsibPQ24L/Z2Bqjksw6XVh/FYKjCZhX7GzAT+7KpPuHgn/tzdX
wwoDlI+11jkXIxUdjvNsjwVnNHfO8o9Clu7bDOhS6Vxq5gey/NL0/WOpxtdlao5GEL7in0G0A3ON
OUDscyf9pg3vuozxeHLpzTjbTv2dpu7ekeGbUISsI5vR12e5xcLvPR/rI9ErRgtuvOvUUMaa0+1b
jh0UT3cgdR9UuwahgKaTRBtHEF9yDG85fmbwkdHVq9WnUE69isHRswgD+3iHLxvvKwylQsBYQA6L
nZJyIK96KRKGLQaHHXPoTZnUO7pd3V0AOG+Tuzi8uti0j76HG2XojRuXUwMm6n0rOSP5Cb1UDxRG
7vIJDH3UUrvn9h/QvDYJb+zcF4cZnpAwictId233gORT0OP5mK0xh29E6m8ZYD5lkJKTkjB4eP64
bPSK4ojHBi6v90TB+83AlFv3/oM1qn07d/uRVYHr5h9YKp5x/e+NSm7MInju+vaACs8Cj974AO8Z
Pv6jXCT4myTfhyL5MOup51NpfLoIUCsBXH4VeIrNKi4TLeSHq9zSIYBu5A4+mmAxp+4tqAfKDqAU
wgew1L2ZOIjiKf0sigSkStNt5qNhxu3Bd8a3rm037GB3sm+vzsKzp+nwH4Pyr1rrwSL6OOC83uBu
OjpW/RnM3iMrvqsDtrSzolMjyc2auGRmvur2sDeKeFcPgDfiGmo+gOCk2rfYA0kDPY54CzLLfta5
yCIL37qGB+ScDZfGk69GEr+j9j0CYtvh9gFfulCEWhbvjufjC3NpQ+4BdNoRnyqZmvfYLjBYzCco
DPcNO7qN5bufthdGR3eiAqcMigTMlQwpYfbQdpwXx3cgBFD9moQ9aYLoHJQu0GgemHk/Uz475WdA
hzkePCBoahrPQcKqrGZ6YcHEIr/Bo8678er0gACGQNbXhO/CuteyOXjrz0ot217ngBYpzviCIswQ
3utC0qUyypskQgS1+vQnScrwMjpmu+7CaeNHC+8YXhrl9Ztmyr9jRoVdBtt+yKIHBEK6YUxrvVTW
keT+U4V5d42K00F5MHdtxQrNM6HFVFlOTS0wqlXspa8pBnIFCWPF6nDr54C3DM4uwFH49ybnIOF5
VmWzhvr1RLa2P8VOBZnBTZ1kZ5gyPlPJvaeZjQ/kpJsrg3EtLJavoTO/+xnv3bBA2xxqf1/72FOT
CS3dzmlqjf2RA0e3A3HZWg0q/1gCv9guAopn0XAwgCKwACo1zT5KbPSkojzOvRNvkVADnppMSnY4
3YwoLRvTd0IOT98ldoz9wCPUEHnuIRhYWvYuVF2qOsARCPkr65Ft4AmdO+2KjGP4t7SOjUkr72eM
gOuESwIqzlp03hrrxGdemg8LERYvaO6yJT714sQA+SkYW11+S4bkfm84ZUz4bbkm5fKQWtbXhCVw
X5L+ETwp87TP9ubA2SBy6322SXNPE/jSGBaH3RHXJcU0r0ztIymc+Ryq/ALn5X4kz+6SKg+n6LDU
w2dGoGHrpMmjani5UkLCdhadZ7c8gd+8sxRjk4LuyXHaHJpBxWuLDcZqGuYmWZPciBGiWU3mU33h
u8301YbBQUTWL8tU9RMckRQngv8RkPm8eHBoFk2lmAbCrImVnavZrG+wdqyLMGSpHd9GPhO4MrdJ
4pWHmAxBtpQHSxrbYaCAucp2tq+FweLGwNzcDtG5dK2jZXEDXvodP/sjyZL14PEpqLoblzQEQefi
Jmpztq+UGEMdHuvuSP/wLjHl0fflN18hHDnVzRAZ6hCPmDJTKqMP4EkBU5eM+SSx4vyj21EnEm/+
S5aJ/73WhNLjZfvP1oRPn0355zXh3/7IX9eE8i+BxZJeCJPRVOBhZ0331zWh+RdSfCY1A74rpR/Y
ugXgH2tCqffb4KssmgUc+89dA6QWcJ84JvkFy/mXYgC++/9vCSWjiYX5iecB9nPx5y0hzdt0aJQu
xe8y2kIPeh0Nf+1AJ2UpAQTbUeyewScG7T4u8R8bc/MUReAaAOsSPZqKfayv+nmRPeAbZ5dCQ9i6
8rhGSJeLXKJohVmab6ORF8fpcTqFNEsilL76BccmmAkfE4G3swsHcWww8gdKz2+dIXx2A1BYoy+S
K99ka9MF40toThezY/QntPjppWmxCYYeDjvdGkezhwbfOvmHkJgdyBdxjjM6TwPq0TBQw9UvDUvN
8QdfbcjTPnxdXNrJhC2u4zzxe40OdoZu7jfCVsErTD4O7cH+UUX2aXAiqmpE0ejo/fF86w140y3l
XRnHp7ptVHkMXP9H+3xMfzqZciBw1HXHzlI7dpPiAzl+A7I04mpVHkxJZmtJWsg8E+OF8I7lmN4n
GRcwowNWPVQkH7vsZiBPt/Laak+Hy7hKLR7rgF93KD5Qdj0iw5nH974S9YVbn7W38m7g/eMpP+OL
rUVlnNO8uaXm8KvJPcx3dYlrnmFNqvSxHLvHphQgTCKqgXKvefZq72mAv9qzVEkqFw5G+CEX1W/y
QftpJpQcwxZMjOySoQJHtxB74Fx0KgSPgHE4yW1uGpkNn6RAIVq8+FPVBRSUqDev4Rwderf07hzI
aUNI3fPU17coU4+YcjpgHlNJ4Z9zKcmq4OeBGOHpgG+gyx8KM842oZVY2AvKq1E0KHIlsWxTFp9W
lLtn4BL3tY293HwKHX6JpraIvma0t1UUg8Lx+Mim+stt+ni/0GG1J7JNvtZVI/YNAqMqy/n0jD4W
79lqNkXbPfGsf4kHc2HRMw4skBWVhv2P5eDmMOgGPWRR/c2j3ljbLkOj0USXmK0OPsYOAztW0152
gBBt62UqRqAeltw4CR2XMYSxpM6YFYmUsubgXMuxNSlSN6Su+TCNxcRvAbl7ZdksiVre5TvTnG4H
TEHord01M/Bv0jK9ayJxY5G3W1ctDIRssB+wLT5GPv8o4qvHzK/M+9brIVviF0oi65jVbFEgPIcs
21I2c0s5Hp0ZhH5XZMCb8bvKlnq9qO4frIVLqevQgS27rxisBX7Vas2Fy4VcAb5DKfPXzHzvaRAp
MyAzhNFuvdl5VJN1zufCWHej2syte1P0PlSNARZ7mfP6wMZYSXuKuHFgxS3lpg+9+FKohNOI8S9r
YsT9ppKnNpA3dMd+YCp4DVr/pbDEEyXkMDzcR35PMA3Ce3XY7SJ8D6y1yvprmhHAqVRFvk92vRS3
lmt/gpw5+Q0d1PXEbqq+Mdz8rqSIx4IDTja4E1vc0+Y2LpvfyYQlsPUkX4bO2thGcTM3QH0yHoyq
NcQ6Wsw9ZKgPs8AB61lvaTwV625Rx37A4s4a38bM7WzbfP72c+dmqa17NdpnIxH7oOUmiunjBoY3
BqTxJadci/f7Q1CIQi8VBPuscnZhz+vq02Pn4PHgY7RWZrJ1q+lh8p0Kl4UGAvfz2XTd71ZEG1/I
5tSl1oHepqNPR9R+wU2y6vryQ8zitmvG+QQE4db1s93oZx8R+z+A1FupsOVXDHymPe1mt8i21txC
WFoM6iKzR7KdBHhV8RsNBv6a8SiYRuo2JCkg/XeV8SGpSsT5LAhoBidt6bXiOx+N3ykfrJWyug3X
2I3+9CyLc5vzUKMpm0nF+k3Z3nEqQCyXMQ/gedgaKiO4w3Pr0HF0boslfUAi8rAsNucIlzrLPfGu
KmZD0U/71BR7tx6BzOJHm+vpvk6NSzb6Z7I3l4iecG5EpD3LhaRCR4x25RmC7IYrWJxN9rYf5GfE
PhSDv1phj18NmfdULz0IFSP+1QTegOBA92Db+jZEO6IIXlN+OCXR6UU5h2wZt33Hs6oosXzVfNgH
+NRCWaGma7GTwdO5akdx28PUgej3HiahOABzASucq5chIRlXKAfwwjI+/VF5oUjEStz2KydtX6vZ
uOO6RVdAFINup45tyqNDDThuky49ZAt/l2ZYHDpYynylnydssusxH14MdhrrzBmA5rIZXsswu8RR
tKN77VFF5Tmd0iOWfEpZjKeuxTbKXsljw+Y9xE38vvQhCT4KhKvykxTfKxU/AXttJ7jNLZwTeEbM
1ag8pCy3PHhcVGkiCoi5dq1zGOKR92WITgE+kM1St+kGcy+6g67e0y7pNS4CvVfBTydLh/C6rvGs
aNJF1P5NaOTRcMg5+P5v5qCZPZyguWzxyEk7ajXa4SHpyYiB9rB3qeBULuuaVBiy2RzykCuQ9kAp
0gwn7BAzRcABop9JYBxfoGNsQPaDxckIu9hUSGOJfiwn8SGzmSVHwkYrk+bT6Er2kyO27dT9gX/L
7TaGbRe1H1HLueP2HqtbluQ8wIHF1fOd7ScsQgxS+YveHOTOBUDUawCah1+sYpFkyddgEPPON+Ln
TvDJdOuvJh6NLVugTyVM8htqI1RWbysacFZhJ3/LkK+lg6CRdS2tYtyeaqe4jCOtJiPQc0AUpwVE
FNbj8ldSiy+j4P+fEVRW8egFp7Zl9cmj3eZVZWFZtiPQmCXbgBH9jFu1xxlx4zsT4wyXxdB8yyWe
7zYc6PSBu0NJGtHzLrqBq3ltVbP1FupSCHJQWcO3JLFn8pT+COmEJVfaDUc1i2cX+2hYwjdtJl5I
v+KymjLiFJjQoC5esF6KJ8JD1c42udnFqRiIknzgbNpVXP+bpr4TeLTGfqKqO3VPHXKlZj3XxEl0
neWhxXqrq3NLWAvpVZ5EHb4RkwW+P0TRIS3lVcTTBNkdn6s7FXddbT01gp4A2HBrJJ+72I9OidU+
4NjeEO2Odjl1s6bvHkPFl4uboLUmOLZQIAlJqTFJgmEx43TmglS2A55RwEsEBOhR4lUuNJPJ6qEz
0ftT3xB51E+PUmPX80OvaU4ltc0UNX+lYJ7CyaMgyVgjnAkETpxNEE62vRwvyoUR5RjVITXZgjOd
PZkGPErNkxrSaZNpwpRacmx5IXfSUfOngOSz+oZIVbHR2fXZcgdqDlhEdpNoehW+qnM32jtfc60K
AFcuoKs6S59qwFezJmAF+NZ7U7yx44LTpSlZUq+rGQKvhpmAheCbZkqYWg5wLRtQ2mYa++8B7BaD
o0mtMiSuQjO5ZAR52VjgdEW47PeTZncFVf+daJqXXMaj/QffS5O+itChUhHKj6rkTiyts3WTGP82
3ViFx6giK5WvM8O4pEDEmE7gXfoItJovtoTEl0bNHGOhcHE1hczDEKY0l0xpQlkOqsykTwq1ZC2k
cerUeDTS7laCNoNcsE5BnVlFio+I1zppHi1QaM7YP82g0dww3zkpdQeamSaAp4Waoub0BTeabNkq
TVjjecrnQ1PXYlpCMOvnWytvj44msxXV/Ls1k7cuYIDP2zujW7Qr8HXUTDeCmFDeg+K5AveWR8zH
4N+o/kZkpTpe5/bAw6Vg4johabUipQg+TqJT1ODk3LmDuAn+LNekOZQLgLjBY+6M38Y0X3s3esFb
ekjq8DJrVl3i0iHCap/vSPs71Tw7X5PtWMXzt8+QZzX1jqKRYZsDwmPFsJo79RaGwtN6yqPp28+B
Zuc1OVQrTdObZ+D9FD+EbFk8rJ7iMgyM15VNlggM/x1VJCekcJTmRsI9BNlX1AlIsIzS+alYXoNu
uMIIfJjNlqwcwL8Qi/1GgQAsBrkhGbhPh8d4ZDzSmEDscr+sfOn3AffbLXTbdTEZAEbq8UTtHkJq
ishN38a34bL1KAeU6nIA88vQdxe7/m0cMCxjt2y2kw3L2W2dfZxsayN/bxdQ5HOmQezzzjEE3rbe
hV7jAcTygZubhdzSWVyekzk9DyNMJ2WH1wKP19kT44PMl+f/2YY4JL0klqX/BCL+f/9P80nByJ83
In/7Y383TsFBtjT+AIM48IOA9cpfNyKSjcgf/4khFvET+8A/NiLgwz3pE+4mQWW7vgev4O9gBPxW
prQsvFhsJP9gJvwLxqk/tjv/wTfl8ld4OKZMQAyORjD8c5KfCZgOmpgUU6sM+z2wjeSVvPyPctU+
2QFItgKwc0FBbwTXnkBUG3pRS8TyeAjeZhUS2hZB5Nx3Idt80zYPSTSvQ5/6Q1IR1L8Mr0Kl3k4p
Y2WZxl3jfnK8bo2QHpwqf3H7tD4MTvbhWs7B67kZLfR+xcG2jtp1X4KzmUJnU6j2nPjxoRbjncHA
YCMgEEBhq4kEYebvVm5tCJqf9IWoR/l1nfLg1vLisaLF1EXfWbqba+pv2vYgERNKK7oS2qE4odoE
MEWEGE++V8D+HW5C1XBnh3zbiW8b6yKcgi2B/51D7LAmJkci4juKgmzNuMrxBIYvZGMtXPgRQOBY
oJcbwxMkHQDyHEYi26lstzyDuF7SEs6NpOAyQjKZqx/sicCl3MLYlH6yEa09UJ/meQ3wchFUezMF
8utlzDr+ug76ozP1rK2cX63bbq1IfVRexnlkjWJtJMN9mU2/JakgiwoQX0XbSZCTT/wd3bpAif0T
ss8u94sd4It9FAsCauN9bJvYSopDwB2zFJyPLS+2jcAPqxX0XnoaluBBuP02rbJL7vLPHJbnsioO
BpcfgnCrnIegyQtLiuwH2R05lgC7Holbz3rHTaLh0tNtUdfkhwl7rMywPKmRbqQi8qZ7D02v8Lq9
iWPsLjHM8qERbsJzEIFdl31Pwx1bhPSHeOVRNRPyk0XZSmM9Ti3YxjB4DOPlZPFhZQ3QF+RLFJYX
64N3aFU1yVmC1aHZz9YMHL/BnBSMT6FpbMIJ+E1iYLGadr1FUUc43i6i+ygpW0tT/2TFycYUxKhM
SucbTGpVsmw9O8UlUxAjxQzUJVEOgy9jz+wY2yW1GcnFRZMRL1lpfIR6b96kVv20sEo39U7d0Nt1
OkAI+eJOcNnYH4M/xh6csmTLRtibtV7R6129rbf2UR3dAaaAJcCW3FJ0r7Pfd1n00yWRbQ1v+qS3
+ZAY1mvly42LNNBH5SXTWoFENIi1egDDgM+AVhR6rS2opnrLpHiXWnUotP6wcNmsGFtnrUxkSBQp
UkUZmdfIRbuYEDHo6QSiVbe3M/KGBVvdOefoHXxKN6PhbCwAjwVaCMUJn2JmtEIjUUn+umjRZNLy
SZhcCTBQC6SFFRqaznmP1OLJXP4yUF+kdJBhtCBT9c4B5Z1SZrSa0My8A3YB9kpayLGdhTY7yJCh
FnmUvcTbEt2nkp4gqpg2e1eLQqWWh4QWigaitNsR7cjQIlJJjXfnq2FrBxTZp1pq6mrtCkJ9GrUM
lfl89KUa300tUS2GDXBXy1Z9KlaTEvtIImh5WtoC+o/KFRh1fyIU+GQT+bVQwgoG+bCSP5GDRJY1
NE65qGaNls8sBo8EPQ2CNYOwltiGEqdcp2W3MFh2rhbiULLI8KPNCTQ6iVbHzMVwiHonPLxmWs4z
3OS71vqen827AMWvjvD2aAkQz0EAgjn9UQkvDlWJN7g5T/RVvDpaQByS5dyPNn4tYuA+GiOfzumS
atlx1AKkraVIJ+hfFdokGXPiblqujN1hJE49njGgYDfVoma6VPkZ//dNhOOm7hYX0hZa04CnA0W0
45WHIilf/MndonoSiPIos+ehhdlJS6qcdp9WtUwbN/PuZ3bMFCpuQJHeU0eRrgctzIZaos0j7wak
BzIh4q2Ligukfhcly+MiwjdWVq+uO156LfuGpvdGjJ89t/dsIwjiV3kUXnY/8oifIM9l6MeBAh+d
RrsQXTlHX3bZMhlTtoO+f+L0XdfOwL4WPbpuP5fePY7uu50f/Gxfo1wvZJ5DLWXbaNq9VNcZjTse
oOuieeMd5vamxX2qpajPAMQl74i1miSvG3VfTjzzQy2iL1kD83iodtg8nXWhpfZM50rF3EEONbjY
tQSfVp4W53NU+sky+zUT3YfOte5xLGkl/+hg0Bu0xN+ymezR/Dk7nqOa777r7UM8AbNKPxhIL3xb
9zaeAVO5D0sXg9Ajup46T8ifu4yWAYHXoLLtVYD3QOJsVXgR2sjbFngT0rjlCMKtMObshoTlgTLA
WlAQ5CCL3bS3/USnWQzCEGrr/DuY+Tlt0SGFE6eSY89839CCFxOZ3oBDJOlQE/apUnLWdmnO0Aey
TTmbJ2/gkto7yWEOWpxbQb4zDPcq7Cm+olTSTWkhOIumeKm78lZYzrOh99lwMWFh2pgW0iiYELS9
6G6e4+KaisZ57RVsQKF9eWm7EIOMqWQ0sDiv2sZ9z8X/Y+88litH1qv7RFAAyIQb6nhHHnoWOUHQ
FRLe2zfSc+jFtLJ1+0a3fumP0FyTnnRVkTwEMj+z99rovkIdxteo65Tyaw1jaAwejR/pYtcUAaw/
lKhtW3GkO7mt7exsCt5RdKWblle3mJpdzZCOS/p58dVd0DEyKjxaKAvj3yb05W0+COj3RdYTwxA6
6wCdlJ02p6Tmc1ZkQUV1vHUqhwlbpyPVPe/FY1ZM479fVNYcAvwku3BxA7Tr3Pikh7x2aBRs5Kao
ANofZZmfftidM2HBF7RvIxYrm6GqaP5s5Kv4mo9FE72mBJmcCAj5jlQ3rKx2WLY2A/6MQb9s52Zj
6tm/i2jzCMGHvDq9GbBTHt+hbON9DYR4zzr4K7KD91CUoBKGCIoGSwZDbxuqenmq5Z0lx/uEPeDZ
SdOPWO8nGiS6SIwLNEPEpaABSzah3mcwo2/x4tErl3rbMdUELun9B516t55ZiaAgvtIrIXDXyxK9
NTFYnwxoE24avVExKuPdkRlPScbfnxkgIQRFix2iccL7DhTeZD1jdZLfZMCSYdK7G8y97doGsQ6S
OnwnCvGxY9HTs/AppuBJLdXzojdBmPpJ3GqaRztXj6lkkx3rvVHNAmlhkQSX+1rqzRL4/kuud02o
E4dtqfdPoJYumd5IcSjX295h4jTpfVVR5cdUb7AMs9rDr2DTw3KLO5vDgHVXovdeJQuwgUVYUnZa
0dxuTL0jy1iWtQKVUsD6TETL8j7N1S5AwGXrDZvNqi2D7eCzeqtZwYUT2mK9k2NMf8V88ctg1LZ1
iRqnoUTSYirSjo1kPxvm94SrbmP6HcIkyEodH3QcQF6S44wYcJSIWJf7oXGv7uJ4NxCubvrQf2dk
v0ELtbPQllve9Not8SFmjAXtATaw0yH5zp8zlLUcgExWAnuHNHjh17isnFl8mGqhuLb6M9GMTJkq
Ubx2EfT2WGTNJqvluSY9jZEsbIvwAQI4xSTafmHFb9VE1s6MNbFtZHJkf8YgbvA2mUlmz2iG6doP
lkcEKJvUN6zdEszHoMy+XGYuQMaYZIp4B+OXTwCMCb7vScIasUb3q1YV1Jiwews7wVXlstHymuVm
QbHfRxmxqTZhcv0CSrV+xYoQrsfYv/IpEEcemFsE2dyFy5Egjgsy8PrVm/DYLuFcE/VF7T8ubFXT
xIeyw95nmeMXs0c2arvyy5DOdBktEo6agAtjbqYvUfTVOvebm7SxIGzh18YECwmIG2qU2X0dQhN1
jLq/XbC+b4yK1NKoxJ/pe3vwSE+V6124vCnjFuag4xDesBvEWwXYMu/kbjKXQ2zLx76CTGEy5o8U
o49ATQRCOCSV8l4Pe9duP0JLnRYyjPjmAfZ39llNtF/uvKNcfSA/gUDVarn0guCWwSNBtuIpypwn
o5rEJopSuikzv6t8cCEokpaN8OrqKqU5XKLBuOEbXIeROBPie2IReCrr8cWqy3unre4INf4KF0Rj
SKxoGJgLumZySCRwL4/xNw8REnio2PYUPdlm/G35+VcYpq9ObnZHq04j5OPEzUIFn45GW/WPXZX/
8CvaCYdLQ7jnPrFojgp1N+YxI3FNFDE6DCBjZX6XGXuQb0UNg247HPBkA9m1165pMR/KJN7DHi16
CzTEnIyPyowegmRUz0udo7ed5OkvA4P/Bven++u/+JaEpOcmKFv33uAO8S79vf8uWyP0GsRC3PLt
bTHb+JOYP//fcMYJzEBbzf7n4cy/9t8/fx/M/OOv/OdghjmKNqshVZEmFFIfack/pSrgIiFkBkAp
JajwAD3Kn1KVP2xrJqIxz3FIkQBL+c/BDLluzNbYBKKJAHMprf+No40F5t8fDNt0oUBaFvxLplDS
chkB/XUwoxtmL9T57dVSkiQGLolhNvP7klSSY1EotK3lNuZEZFtURzclfoiNtHIIrYlxSGBbAlUs
b80AQQFA63Ql8ybfmB4c2MYNftvEpVEMlILkhuqkFk5SRP7bMXE8Xozs2NsYvLM5/h1787RRTWqB
JFJyNS75JWMvCnqF9xuU4MmIDey/BHoa3XRuI5S5QzlZOMPyfKMUKgIrKl7Y/pCGBV99pWzv2wrn
5I+MnJ1jObejad3ZdgY8S9g0G80y5MeukfE6K0lFqoehZpqqHSeUv5SocA2ZoTA39RbyemzvRrrd
g8GQgXgI3hz8F9OO3f8RmVL9Rihbfp+Q+H2oAMBjngu0N8itj4058aMbDmjh+A/vEJEHeDfCNdSd
x1wgDBiAKA3CrFF12+FdmdTlJ3wUhqyz0d/GMDdGd6B/HtCcu0rdpY5xAitT7aidXznWSSkIcwhs
6YsTG+YePvW8G0NA7yNcwlXTqoE7vSu+hVEXv4yg4NPMquocW8taZeoa22X2qgIj+Y7z5HtkhZKO
AqkScdWNb73C2izesji11k1o4UEzqh0IFqQr7gycjzEC82ij/MJ7JQ58n6dpWg4F8aFW3YDlVxbR
tanhjgoiwKzAQ83zXjuhltC4y6z2kWcBrXjnSzbE3cF3JHXnAvdcZsk5yNh4V9LboknNbb19dk5T
jNbT0YfjIKlN9HFZc25anJ/sG1eLPlAXfbS6ROHg26BYNPTBaxke1pnbSp/IE0ezV7OB9vVpPelz
266M66BPcuTHZAWkLxFH/DQlP0Bz+seIFE5cHdSvf1wIrr4bbFBcNpdFHxpfFpdHzCUydwOWF64V
EQ/kTBkw9PWNU3hVjI2sZbwovrqmubO5nEZzfkm4rJBLnwwur2ogS5rLLMqb4bJkUXWFMLtsan3n
CS4/pW/BhKEUOzduxpgrMuCqDG1/43N1uiV8c0PCPzSIMOFyDZQkAo7b1rDKq8H1G6PilPo+LvXN
PDUmWxt9WzPHIPej454e7UcSl6G5OruZCx6kGJefDQ5D3/0gwUm2ohxIdVkwu8DOqROYr5yNUQmg
D1F/W094N1gg3EurpRGj0EAM9maOeoBHCWLrWmSiKGEjHGEmsahTsnG6hKn9tegapqiil9JEWJ82
uPTIPIDzR8kj0NwjFaIKAu5Yv1q05S4FEgqqM0AMChk7v5ZReJ2hdawVRVUCaqfSVVbe50fi668i
tW5YdeBb0hVZPzRvs4uAzXHF16irNkn5RqwHYqf6pEX9c8m9Pw/GQZnx10zhl+kKkAkMbtXpcdK1
oeMRehz0RJ9V1dbrHH2QJEdbl5NYZNaS+tKhDKp1wWnF6tGkAm2oRHEBnRNdmva6SE10udp0LI1D
KlhLl7IuNS1IDtTFBD1zcO+KJof15Ywr30EQ75fPeDM3ieDxTqiSVciWiqoZ4Mfvual2FdU0CIF3
SXUt+1jiQWS3lybmbeP5h9HMPobekhiQODeAsB3qjmLV0iW7rt0XinhTV/OOZf1GIMhrWQT+a6kF
fH5vMavToj7uuRtTy/yy3n+ttPCP3vx3h5ICPc5Alcw8M9AywdmjF7dQDqZV8j4t6M2dwSyOvpYX
FjHXSI7isGpZPBpoEHu0iIwfYSZoeWIc6CQLFIucPVdXSxgdLWYsUTXSE+E+A462YhHyYv0hfdQi
yKi1L4NffivUkbavSTNVQGoOcUXk30JfybWaMho10jHfcyPxZYk/wITYPGWhz3GFGjNN6MGb6hii
0rRCMnWB962btn+NgLuwYnv22Wrho7LODXuuUS+8EjZfETFp50UvwwRbsallrh+yJ+OrxZuEzVkT
4dbr2KWxVn7rMEHjI2LwnnxleulmKRrNmD1cxz6uIccbiRwrushjWVcykAPflCPxYpGnPEI19WrP
I0ot1Ms+WtZ+3xSUrjo5rLcGgsIk/hK7YkHM1vugcQ2k/yzqWOn0sZgYslnnkRkEkznSfhFd9Grq
xDKnJ61MZ5glhrmJhaIW0PlmNUFnojDJUwVsLEzgjDoLTbjuBTfp1UKnurKIS6uJy451fhr0wttS
2DgIdLZanpu3KPTywjv0YmZLSHKJoHMgki0eugeeLugqOq2NBp6EJjvmP4Ist8RAYe/qfLdydN4S
yGIC/3kU9CDsiYLrw/y2XLz3xkgfJhk+pGpKuc7IN5gX3kcn+YI2ihva4JirdOIccwMAw+FLQxgd
hypAeJ1Pl3cjSXVE1gmZfrD9WTbZxFNsy+Rd+MUtA7ynfBoZDRJ81za42MfixtKJeCzamnVMSJ5Q
aBU9YvO4FK+JztFLJus9HYkkIzbbBVaPc4jZGLIvjwRThyi+FuXCmvh6bOGhFq0tgLqq11Tn93G4
YivymCFEAagwwu+wy2TVIdPJf0JnAJaVt0PbRfFFPGBZp8TGdcQ7TBXZgTQqoCEdbUbI7Vt/JO4x
xieWkU0WtvbBcpwfM81/el/BD+CwXHlOE23ojUGVMILKXIgagDGxV7qvrSOPpdF/JhXwpCottqok
+qghnLTxy1usDfd2nHOcp6hVvJEXHgn0SxSn53YJbqt4PphMWMpRO+PoyCqgAHyv5cWJ87OPxkOj
Owk+9DfA/p7NKSDXsZutzVIM73J0LqFsNnFnDBvwMOcxQkQW4hwZEtHfhILZpJv+gbALCsYwyfvs
tCSuBOneaWXNY8wfiGv7FAT5W2/iMwiqh6o07xubOmAa4q3Vg2GCRKYdEiz6s2UEhpud0nr+DQ0S
NR0m49R79zv7MAzqru4ZmJLsI9nLTR+80vj/KxYItVPFTHWmcFMGzHD1aeqinexku4/7inE6CVgj
l+Tgmnz+40uJ+SBw6q3bClxNi2C1VRb5KoiJIgAvq8u4FtkaolFIVNdUEtRozwrwbqU4kuK33FOn
SY6XxSqGrU8jzvvRfSCK+GWzvmWCGnBpkHLIQhXHr7ENRXhFlvexZKP3aLSQlXvUWC5lUg4gsh0X
YkBAz4fx1WmsB0Kx1vUA4mXk9SXCr1iS57QsNY2t33no1oEqrxuUXj2xxm1rPuCcJE52IgNrtsB4
Qgv0Tf3jQFzwxxwWEgGOFePdYrABBANYnCOIF12bnkKD0eAkiJgNIBhhCBpuoYvfInPO0SX3mGrK
p9Go78Q40S24TKKwUkGvXTrv1PRed4hstsFM58wV5QKYJpqXLflTmDIWicgvQNFebGzffBmN+DYj
Sxafx4nE6d8uebCbfo7dVWc1v1y/fmhL5IzlSA7YCNTuMlYJk+o4+3G86ZywICOv2a+vlc0RgoWF
3NXUnrc0IVtbkVepDPWTNuNZ9XrVJYbj7MqdgagsNdS9GHK0fIvzmrjBA9yKlqRntMXC5RcbNG3O
LMdlXbgMOLgEAYX2OWn9S1RTxUQJLcec2MjvlP8SlMXZdsJPu2pBqME9YsIfVOjK5S63qkdVBA7L
PNJ9Qr4gtDLGQp5IdqRlRPvANvSv5LENlxMe6m5fBMmHkcIziJ0asbwKOdBjVzEecwOc0eYPetdl
3bVE0adpfYwEO/jUW17+b1CAikNoR8n/PCj4Iwq+Ne7m5t//rfj3f/tp/z41+Mff/8+pgUmTT5tP
6Lvu8l2Thv/PscEfURfIOHTWBakIkpHC3wYHLg4Wz7cd/it8G7HHn4oOBgeetstYyLw8zxP/KxQO
Xv2/DQ7+mXXh2Hxz0mKF+vfBQZ4g8+F1QM1oktVmTP2wGpX1qwnyh4k9IkiQkPKPWIdDIBd2RASk
TU6BBrFI7qd5FugwMWVG9CTziCPAHfOPHMIoWVztujSjF9Nczg5AvV29NJJBN2Ati2TmKZDjpk+9
594hkqFtIIwqvFqM3MWdP2i/6cKyztQZMRP3r61TYzD+gKMgSAblHxJRomUyfRCiqfpsmzleTc7I
BRuUrJp1Jg1OIUTwxNREc13vhE6umdJ5SwV2xgB5tOgjuPCSz4YhR1ta3FPE33jupG5rnYgzRjVW
lYpu0NZ5OSTTlRuawBabDmk6skV6qfN12H8ca294Ty2Sd9hxnblaPpKpuQEa9dHO2CdHndYDdG9e
2ezqROFFp5BIn9RsHisifgrWH3sL0jtq68S6NMh6KZlROoZ5+YaC8kggJ7iZWZlYc4j9K71ZHWIv
uo8IF7Ja/h6xNoMmCHWHQmcQwQ7fuUTI4o+6GSoP+ahk2U5skUl80aQZCqxl/ZwTAVVMlhmfJllH
pttepA4/EpFlrVCgIVLW0UhtT0hSzrbXSNQTtK4drqyLr4rPvPbOCZIQQ8csFZUNG6EkErlveuh+
cU0QHEIhoi26zagSG1Xx4rMUFvexOX6yQ3+oZeKvUp/ftEvSkx+yhavIfmoS465rgnPbAF+ODOr2
QOdEFQRGdV5xBBDFuj072EJy8k+fEzJrNsFkTaVx/zDr9CkXvqS05BkACNf7HJBQBXiBNpKKjvCq
RqdY0T7bqymB0lGWzWE2yboSCDcrwq9gEF/5kHYloVhCp2OBeWg14GKmV08BZRKi1frTvPN0rlZA
wFZCW71WOnNLMjpGNAnveR5YpWW8blsjsOO11yNvj2JSudRQoFOM9mam/8CUNuuR9IZVqRO/wIN+
V4RyyC6wGDBTmLJmbc6qNo5BDemXiVO1XtASrNVYPZqEIKxRYX03Xv0wNs6HIHis98KL3TpvRkMi
2aS6N4vNM8hE88dJ888g8vfwg2CtE2dWjxOEyD5hMU/D39ugdE1ITgCg9rR8W9Izj9JKAgbu7Eys
mU475M6jhjv1y/RSOSkCFIdhFBf+LnaQHjpeisc4MfJNMrh4zRDGetX8aEH434yeS8SdAWEonp/n
ILjNupqFSpHcGB1aUIc03qGeEACI44Sk3E7a7dAXj7CTzy2ZKQ0yXcJeKa2UFX9TJG2BaYWcMROo
yaA+MObYG0lyCXpuPNuI7wWxYiqq/aNA+/gMb+xlqT2YTLZ3DM0PZTpMH+KLUrAXmNIzRBJbR5BF
WKI/Tx1zM5ikTvs9jOjKYHzaTfslST5zp74xa4/mlveWqK295fX2RmXzbW6WcjVF1jexiHh42vmt
tXg84oHgcyT2YL3U7w6Df2gRGIhmhXjPfQIqAMJF29xTqO58s0LF4Q9vTe3uPAzaQ1SF24W1w2ay
omNoOJdsykzEu0G4AUvDDrBYXmIYlKhaSGXv1baGFgU1wNiC7bmTRCi0nABAzu69fgJAk0CrxXo4
dDuVOAdnjq92ZT8WuFeq+wTgqUcMO+pFJDa8OAq+R0mcgwAE0vJcNPV0cet875c5e6qctgizEV61
uT6SikmCTP5pTt3OT8SN7dfTh/A99Nz1j4jmTTVPtHQI2ccISXfe00bkxasd+sCxzH4+zAi5FXqn
LR/Itiqod4gK3PS9As/iW8e544lMp4st+9911LOwYwTj+UO4jqBuypKRUK0G9Gh0jRvTmYjXLTZN
mfw0VkxZyNFyZ3aLd/KotgGEgxlEDUzVWj8AMrn16vQrqdpbc+I3bsurEM0FBPnZ4X4LW5wFC1Pm
yW5wlWfrKLeujYDpoYotPzqTJN0wa7/7GB4V3j1gmYC7A+YsvDCmYKc9mSSkFLG6YLBj8+3R3Zo8
uzt7NuZ9jHFNDM4pxwrHD84VWL2MTfaGDPAedONOAlJD980QBXjXbnB1D+UR7JFtS8K1ViIVaJR6
snGW6W2IrJ00PERGhn2rPOKTQ4p+/GeHLDMPBAkppFHTMRuREo7SvTPLMWeaQVQSBFrILgqtTLbv
svFSFYQj5CnqgOiWhBPq3wZTUN4Z1smuKe+zTDJ14BT2NNEzr/O3AuPq0LqPLlI/y+mKdecykYKN
xX6Zzf9eCvAZDZQGhu5PoewPqeFVADZrc6MMZmoMINbKbC8BQDfkisOvOfF+SrAaxCJmG6fkU0mL
D6EGcPbxuM1qHj3VMuOb5xNx51wL6khhvOZAYnJlYP2Tj3LQVQYVTA/4MmqWL8uJM3yEy2sd5pfA
Yfa22P2pqeSpMGp/gy/nANqSJPmCRTxad94+6OZ0g2ykByKX+wpST5uIde32e8DLr0vTvQyYfjIx
vLRZ/wb4j1Dx2jmi1t0uzEl7vz5jRWm3ufKYWCLU6eSvlNyOyQ8fJdNAtxcQcezyO28F45qBK0R0
HQUSxNXEb5vNvGQtAPFRrCEcnciF5D40C3PfR9ZTW6UPRWYGO8yV0T6mI0dCVGxUIl9RM/Y7F3iX
6ZBzkgv8/34GSwnd5JoAw2tgROGuKoiBEmHVnBjjwi5RD4yiaL+i7GPyWPYTx74z57x8CALFsZeR
cEgyqmkWuzlAcmlhr8kT/GuKg4v9KuzkGSdVHXhb5GCMVUNUNzZ8lCjvf/sBRN4CsEvcPy9t/C5N
9+CmE3BQwM95BiE+BkstTwkCW6sKSMzpiN2uUcQYEm/w4uphyTIilEJqkzg39jR8Bp7R49cinrEp
1X6wDeQ17Yw20haHFogOYh3KkHiu916xoLhy7NeMTmg1GgS2dVP2K8/6dmt083M0Lg9hbZ4rA6Vf
0BGPw16dM89kxjM7E5/gCBvAKVh7QwjYJJmxduJ256Vq7zKvQgRl7hJZPRBvH28im8llRYDXRYTh
r2VhpuP08Rcksx++/MWYVbWF1wpo2wXs6qbmlXyonYWMU8Fet3ytd/qJq/qbsg1VQ/4qJ3jRFUlm
mzIun/h5jhlgOzZf3ln2Zb4N0npbufg/RgaQdhT5K5UhEeYtntdyNLdRPmfM3yeXK3JSG7cxDvgp
9SKESVQdv7e28WXbxr2s0XOmI/7DVm1Ni9VP6lSYr5bfJPLSSC4ukem5565NTRwbbGyKczLRrFYz
iI7WXnZeaQMgI+RqMwE1zKduz9wamRIPfyBe0tG+dzBHBcZ8IxIP0SVkiVWSOJdZvQqEzYRJ70OH
vCtBYm0KDXCDc/bBTZKJ2rLe4SV/UlnywTYHZDXDKJHlb7FpsgTUXzeyEL3FHO+ryUJ31qp2n5je
U9MOB5zUoOHRePLvYCbC5sRmoCUZwlLwxBNo6kbwVvZCrE2pXjkcsUkWMD6NIinWppLbpWVWgY32
h7ylcjsNek6N78lwg6tt56TZGsg00a/EEGsx8fg9kc9ZD2wJ4Y08dArIf+hn/lkG1W97sg2wJwOB
PETDbkJvOvouYLVWDkz+i+FeJiF2MbKBXUwoK2eat8NUPHQseE+S3FYbtXKLZf9EHoFFzbUx4/EM
b2TaqjSmWUE62wbsetvoZRgd55T1HuY/4QECsuptMAXDjblA3JIJ6Qy0AAeIKBVQDdPbZlWGRL3P
nd1fGuT/RrUg6GT/Ilv4o8lkywGXwQQaAITrv9gGhslk0zug3uik9Q2vvHA4PEFFtwkId1KcA8e7
hxtibcvMuq3qTp7R56I0tZnRgCCAhxwDfwynhSE4TqiuKz4GLJ9Y0MdjBl65WQgGqseL5S90nYP9
Lbzlw5/q5yJi4qegkayjBsVz3HKXz94bTuXb0SKdrh1xAnoj5MpERuv//0/taDzEX8Qa7OQtqDE2
bmoL2C0gib+31qrCJsddH4PlbAu4BP6nkxc3YQqIC8Q9B+y4T6V7Y5nqpOHq3jjckSO9lnZerI2s
uAICID7ccnCzBh8AjnHbGeFdi5S6z8d1I8hRcrHUm44SKydnrgUyy2fLxLq0ILhexB1Jct4vOEsk
2uTFFZn3M3EcO2f00BXRZkrH3jdyeqsWOpiiQ4GcGMFxycLvcG6RNRW7gvCJrgSb5YTdD6+Ls3Hk
0q/yYRgO/zdMQnUiPAYu//Mw6V+Hn7kp/wsj5R9/60/hiXQYAZkm6bgBpiCXUdCfjBRfUEnwf0zP
8UAb8Hz9KTyR/xJIS/CiecIVMJqQi/w5PxL/4gYmo6iA6ZJnSSw8/wtHkEXE6P/zlEN4JiFPIHBh
MGX+F0lSHLPt82dUmm2UWOC54leBunQOSf/2Kpo7uZB+7qBBnRrkXfOAf938tNCoWlqsitbxPkW9
WmkZK3tWnLIIn8kMR+TqBf3eR/Wq8vAF5HkByxVBLBbHrdAS2aGQV9tqT040fYZaRBsOMDmKAWEt
Ul4gCcDucy26RXyCY9tN7vxofnaJfGrsdteh001ADltauAt24ow+4RYC2RHICKQDNL6F6wHeR/Rr
aPnvjA6YiImrZKy7TVEIp57/FjHXWxl2yXq/FGh1taAY0BjjHi0ynrTcGIt/dMd6fV4z1gZgq2XJ
C2/SfkGpPPvTfegtj8M8lFuZjCXOJE8RVeLfjKrY4cBeIObGB39AAg1WA3pxunG0OHrMlbWNJuJp
6wmtD9sE8MpJlG755xg1aIm1b/bHqfERb6O+JrQm2HRakJ2x2L/Cb3YBaeF8NJWBJHzy1u3sMhMH
6IwfKoFN14zeRuIbH1Fm5xpe17diN9A1UQ2g8e1WsK7pXKPnplZXJBIMVLpAHqeAOZmv4XhtNLvY
JKtdUgS3Mw1A3oYNHofmpSvbcV2mFHZVYz82UPe4oM/K6u+0HhMlcjr71crw2g/9aeQ+508VZ4+5
BvkFGunXargftxyQBnB/YsQTEGXeN8psABsaCshWziKDoD7G8AJ9YhNKQblqBszPsky9pZotCGMw
zhn5mRo7OCfDzTTk3zY8Qq/G2BxoRGEz+a8mzMIm7F7twvSPmTKsjVUHCpX1dBi9moENyEMB+9CB
gdjDQixgIibK444GkuhrXGLFvi5JhvtQgxTJlppXjU2xXgXJr1njFpOuOwI2e7LaFNofREZMpCAN
IWOQWIW8ljqijLg0psDfzvAcc811rOoEe7TywOc5L4MLXjOd1UOlcZBNgJ3LU/wgcXotzPC3COVr
YFGzL4KKeBz7qzWkb0kSov2OUB54a4FDYjESKDuUpKim68BvN0FRX1Wq5o3VwcIk7eYpLef3KcIo
rVjoHxejvVsCVFTecrQZ5YT0vOSavJkDyVOpy67H9e8Ih/hyivyChjvFnt42h8Jyj7Q0BJmMLQ1B
Cu8cEawrwl9KfcYiYhHfxzpeQRzmKnlTJutfEYrPIJ6X7RKjBpm8GFKY/WRE3fuSzneDrCG3iuUq
veKZbGMeeZ8lnlsA2XTl1SIQaeuhkaecnvaGKq5LtOi7E0qSx7TFcEtCdMqPrjfu0aqcAyJq4ETm
V8uNXxuwNdQosoBxMT87dShAO5T7kIjKldTJPkaZs0kX3SdWZ+CxQw0VM7O30BovEUnTh6QZ7qMp
/pmi/kRbfAYr9Jg0PJUOPFpbYgok94V1MCyR2ik+RxhBdJSCfokw0lVsD+HJVDCjei/ZY18qtD73
7MqipKTxT0YrnzGWBwyflt+mDfUhGPIDIzDWeyBEJ0RoqxgRjyGXZ4coyTp13tsBBEm/hOquyadp
7+FDGqa4uAN1+BMN5Jq6LUF7RkMAnFvKAezpcE744yeMz8S4ihsXWsCa++qpCeMH6bSkcDQ55TzE
ji5NgrWbSTBOZjfiL3EAOohjmY/RPg94OCEdX+au18cre7RmqZGc9RkiBnZdScucCa2QJd4yxAEY
AFj4qxxiTqbJI1375FUtun65fBlF+sVHZq7bWHzbTnwMUZxnActvH4Esuqd8I5nB8K20LaWS5TwI
azgulW/upJoKJEz+1jLqG1sRa5SVAKSc9JG2GVlyjpGjyvDKCzXBjEE035b5McbCv3Zt8YVb8GAi
Ad7PS3PrJfJmbnwMiCJHDUi+ZGUp1vG4WHZcXw/+GF46w2OD4ls/uM6LdYIqLLDQ0hXzfCRDGOxl
Pj23E1UVRC+GJj1jGaNT576zL0UbP5XGfKf68hBF1tFQpK2geLeBva4j2X1TDzzFeXcqxuqGWp4z
OMYG4SfRV98VRHMZ2btfkhiioup24uw2iXfmYQ2B6uGQC0iBJTUZsUWaWW+Di09e5i9mPt7ZPZFV
BXBXhrgus0C8Mp5aGfhsS1M8eok6j0Z2TGJnx4D5c+qdJxSl9kbfpVxlR8TVJ1Iox3XVmTgG7GI8
5L1xZipLeMqU0cKhWWiUdRtoMnOtr/Wh6VIeYqQ+HOQxtP6dPw07r+XUMs3uMezyOwR+G2fJsQfH
z8bss3BKWVvTlUo6B7sijcsIw/eogvaL108y1i7K7pIX0S+TJwxZwb3vG3vkTCdn4hs3mpu+akC4
M2FYK6bYVTtgJ2VKb/u/dZjTMk3rsRt2FBjv8H9JknYfcmO4C3twMi1RuQAl22uaC8zBQ/BsLPLe
qtRxRMeO48RjcEvoDjP7U08koLWQkusxtAvj6l1ZDUOe8GZp+J1OYlc3QiHPHw9d3t5mRrBrR2b+
6MbYErA2Su1DUutlTZSm5wD2xlr5uBpmmBhz6t/EJf2sKJx7s0RsSGZc28+/cPQ8LmaEFVluplCe
VQhf04A5kbvOesg9lHx0+OHM1jn1D16a/coAo+D5aFfI0m6qunkPCrQnoXvvguCOXKhhPbYJsMpf
WAweragkxbc7Ry3vnn6UBwwXyXBitzOtbGbki9+b6yKD7sb6b0XCjrNJpPwoUgDXtNV+Nl/wP99D
h3v08+SFWSmXNfeZF6CkQybhIH/EK9J68qHCV9sExl6UHZ7qtngALRyuLGN6yBAKR4uewc3eb5Vm
H94w8MUCM984CHUtJ8S0Z12n3N8smcBb7c8P2KWfRG0yX7F/rBzctNHGN2TQnHhMUUMOlCX8jk7k
XFwmCSNZqf5BpvFxcqoBcwAvM9fTq0iDt07ItWHrxrnzDjiG91HSHnvGweC/XoLKQK3UOo+yw9Ka
RHx1P04JFshM8BgOk+Gw+V05nOxGlBxURTprZc3sQg2oEuDlzBvUqoifBfkVVZyT2EWVw6r5VDP5
ZGzKMFOa/X4hIGAHauN5sOaRlV5wOxlAO32OvQyzL/y7UyJ5vdw7p79E0qOskiSrY5ROOa2s5qHx
XI6o6K7vrecoih6UO/FpmLp8Gndzq+6zBcRsLb+mJvlZhvG3crJzG4cUgENC2F4qTmEQ/C6TZOal
ENfM5kEDz7yZMPCaLUiZMXJeGIPt/ND7xKo0v8mOFJQy9liHNYQlGRRDveHdc7ijrcEAJCRzgYI0
jjUArzcU2BqsAfB7Nq1X2eD8IfZ4oTggOMXyZu9ctG19V1WsgNMg9/d+l8/3Ap/4ZoAWhCQnJOAr
nl6LPA/3jes9DeSargqBnzEfg1+jIF5MxZRxNoEVTMr+g70zW4rjSrfwq5zwfdKZO+eOY1/UXAUU
kwSSbjIQoJznOZ+o36Nf7HwbkCUkmbaML+iIw51cOKsq2bmH/1/rWyQZtUqKfDimVaBYDOke+nhU
gcsBkLdrAMw5YXU4sRFfFAoYYl0siQpBYeifF5117Br+vrSGRWZ1c7+1Eb9lZ1UyrKsARsKU+jPV
iY4dq7hkuZpmeYbcB/ZT6IoJbz+wr9DBRNsYCztU3mR9cJqJwJ25Kc3R1rlhsqIrlZM639ge4jRm
cNXtXFKgNSpGSrRPQhegkrUd0/I0NcjJrhHDEvZOWmApzoMoOynqoGKHzFqnRhc1Sava1F7VMOpD
oUEBI5lxxvb5MBQMUriYBNfqlJncSSZfY/Mj0XZyyUrBR+iHTr2Fka0v+ozufp8SSAGqZ5O1kCij
SMfMS1MEVdlpRIYaQcf6sm5s6DeOWNtYeTm8oNuqPKTUXbIbW2Q05jhuNKd840fGJwRHoNYpMU6W
vs9jSQeSsBaQD4I2L1mMQgE3FPoslGCiVKXdBFNzSbbfhmh7EmLvl7jMXSm5e9VWVkqxQ1xxsMJE
aqdzvKXgmlLlCuXQuADLzt5JtGdVRFOxA82VqezE4tiXTUdlY0QcuMDFT7MS9jpnsQCvLv3YUVNP
Q5MUUQ0vN3sz3sAKgGcqA81YWjpaF33odH3TtGQq+9RXF0anvwMJbQPgNBE+K2+SWKX/7MXbCiyZ
BZ4sBFOWqulRVrHQqD6HvKrXpzkZKZejpJuVEnNmF2tdE9UKUupKCZod8e38GUCj9WFrYdqM7rcY
fEtE+kZxpUmemi7BlI0SLIQ1vhEYK5ANQV9TwLBpUpTfuom2oTv2vvXUeQWyTeI8rPc60Wxs1JAk
AnbLR/OC1VFW4XBlRsDfFFff0KBG0QcWrpR8uNqRlSLJjNNbNpBkdn9EOKfT8UV3zopvmPTrApBz
aWhex5JB51b6B0tS6VgakRJIUl0dowfp2auuCas9qm3rMAdrx4HqLAVzV7aVB5tHxbI2ritJwtO6
8b2fAI8ugOR1kpaH8PCcHqizVJum2XiSqWdQtW5D9mru1LzTynKLv+IOc/BCei2zwT4x2Bv3gkBi
cH0EMRERU4SfLEB+YEln5HxqVPNg/EE/TBcitd5rmVlQRMjnVQCaCIUoa8ddLUmBKshAQdaETehL
hWZ2MUiiYDCRDCcZgx5bRNbJZR+wTAAhHNkBi8g9qSWdcAJTWIMrVHoOdrYkGFpVRIdR29iSbaga
ClV467YJ1cNU0g8bXL0zEyBiCBod98y8GamDS2JiGhkfI5qHqmQpOqWCQh+8YhG1uwncIn6StwyV
vVNz2rTNcV0AZswkITOw9xXARsW0lpgUjWUjWY5FUmxDSXfUGu0d4SNneWO8IRl7U7BqcaKHCElW
xbnPgSqWrEi0bgK5u3VIT+0OgT2yAj8jRjvDSmv3yVXnTfTr6rXplfsQEKVajEsXMCUiwesGUKUN
sLKRoJYehKUKyjK6Z1rqUTajXn3VWpzGh964KDR1RaQxWiDZBFTGK9qFHypImeVA0zJipzkTMvVZ
4jQbD7AmYA7Zib5JwWfPHY9nnDM9kjuqTW0gotUAobOgnRyPIDutxDy0GPU94SIeKzYHS9q8A7WR
kWOpTz9uVkgEqCFhoG7RHAnvI34w+uQSF5qn9bkmAaKNRIlGEipqQBcNJGYUBigBjhI9qkaFi2JB
p5wNlhQqyVkkQaVUO7apMkLM7jjQ9hV4ViHZpp2tIZ3msYx77cNAF9n2UzbH48SoSbtT2mgsZJKW
inyRzgTGVDq8rGu6pKrqLWoNNJIpplUqzKpCVFkIg1zDl9Lo/boHz+rRD2e6kOXlqXvn92wLPWCu
ho46lImT4Vekt54kvgrJfrWBwEIRRVvd3f5/Xdh0MehRx32mLlyF//6X/60h8eH/eqgLiwPNhtDp
UsRV8fsJyq4PZWH1wBGEIahwXpEegoNSKf5+rgvrB7r8XcdF7kdQo/5EV2hSDka+aOo/Xxd2tO/L
wvQ8sKiqNmBvnbd72vzAM9Y1wmQHEaqp/snqkzNLQwJn9hrlv7SmTz6eGRNU0mCiXtMpZJD2Ijry
zOgt5Te6M8gChZMRjBXCxy08gBa4olAMvtck2HEkmZdQhDZbEDyJSCtvG9Q7+TSPqCovais5HeD9
VcLcZJl/O9aiX0DyppDkp/Rr6/6s6VjvVVRwZE9TjFTQnwXCODbJDWp9jo+dGexE4B07AaCYchpv
NJ8OuMrpookpQ05GVWyiUhaKJhaYzPPfs1rTWCpACVPKdpzwhl4+59XybFD167yZNFqj+Dcw9O8C
J93bSTnORr1AlR9Bf/PikpKUa7/t3HSaE/dwpzmI2wcp6+2lwHeEXU3OE6LfHPVvKGXADXpgD13w
wCRmS6GwKiXDthQPq1JGTCt6QwQsRRuzuohKHUuYlBz7UGjaNrdpaTNRIc63hHlpefwF+CQtW1bs
7IrKqQA1cxiKbc+2TCcrlhkAwXNkIQ1ypQhag7W4iNFFa+ijDSmUTlBMgzr9GAbWKkNJHUpJdYK2
OkRjjRmlXCq5ukxS2BpB1MNLlpLsXIqzYynTtuzhsEK3PUgB9yCl3EBtueFS3k0ixjmo6HdtjWnV
KqCFisn+lJjtLkUbPqARJ7b0MjDGkW1/ym5vpkoxeV0gJ8PjAsZCSs39EsxU3SI/J52BzgGCdPVe
m17lBhROrz7t0K3DGNqz5kkaULnPULYPJot0L8Xu6ciBrUb/HvpahAs7WaZSGq+W+J+8ILpwUc0H
MuZUl5YS9PTMlXTCEdgXUmqvduK8Q3vPujsTLcGvaPLtjOhkKdLPUesbpr4OandfoeKvdOLrKu08
sOMTECILEtxmGar/XKpe8Q4t/Wb4qLeOfYE44FrBKUD9BQQr3gETD4FFThTB6Ma6MMp3mDKvXfmk
qNJ4gAPnKMOJQC3rPQdPhBN4FBwjGZYD6E1L2hcijyl/iJ1sZk7VTlR8HUyd0Mel8YEd1rLACZHq
4+VUiG0nLRJt0mKnKDct3onRYOGQZooCV4Uq7RWgHEIeDQ7XZsIOkWb5dVtqxqySxgyOtkBSxKbC
sTHi3AiNeMvj8Ylk6h0O0n7OPHcMYMflpmH7QP0BmKcDH4UjJLazc4JlNx5OkdJQd4a0jhjSRDJo
0XqStpImCEgGwWiCKsknW5df6KUNxZaGlIEKaYvnhZvaLcgLXhiZfaTiYUmlmUWTthZ8ym9NaXQJ
6wpxWrJxtewQk3N+RHOkWTS4YwrpksncU8BIm7hT9j6PVZ7rl0SBkwAwxAiTpdWGkXWmi3JfSRNO
wwPdS1sOzjrQxe3HBr+OT8shxL9jQsrFzE1BDRLeShFA1gZp9+mk8YcNu73zLbIrNOWYrOIl0ZPk
IzWKtfAdfUeuOC0o08QdqrQc5BOyzhVnZbkU6INKhb2gMkWQYXwOWNpY5iadiB7o1KzsMxcTAY9b
OTp3VWvdstlVuJEqn3yqZ07bX4ZxWy0rE1nGDJzGDaKlw6hz2k3RAPsFgjxAuda35DajxHTUd07C
FtB04rNg1Om0VxdNb29GgS5y9Id8GYy8XBgyVhSFa2UgksIPDpcypKTggVUxkCwhQ2WeFSDl+vFo
dKCApc6QrZS4wYLoSTFfb9yGWYZj2G4IMYls/BDykTVM9Q1zwY1tdxujwyZYVWi3p0rOJ4Gj49JK
MgZlum8gdcxjPvMcAhvqL1Vft1VyOPQD7cPevBw6EOqdKmUECjVcXSdUK9w3jXLcxCCxyjL9wKyJ
LCjOwMUHKBfZudPACwtotHiV8dPXm8Yk9bTwyRarhw3cv1skGC5AKmShXdCs8O2OSzWnNmbXfAS9
IfSc6Ctn6lr4SPgfxUBGuRvAzy0sCmHh5HyoIv+sD2L2hwOArEnvw3lYR5QP2bu2SrdtlfqQfIoS
WiF11HDsV2bpJ/MwtW4gSnebyp6qRR7QsKkKH+giGafzKm8XETmly6Y+wWSDERVbYaQu6jFZ1ZZ9
HBjURaO8hFbubGthXekwcBad7yF86RHO67afc8i03/oem1SC/1bgT4+TltiYMT2dhHWUCPfMierr
XBiXmpy+x66/alpvjq6AgIexUc6wbiLcrpOFUAziv9jQroYUOB3RTqA6vJb4CmRI1KVcGDT4jwLb
IprGJqI37LnLkz+e4IPNZk41on824V5rqbPpSz3e+i1bbVK7z0u34NltZmEabEHjn5l6stMjMV5W
E/VD1XS6ZVpRf0o5D3D6yqv2Qk2phpjDZkjdzZgR0ej5BkCUgOGpNXi1qcE4ypTssHOPu6bF8Vk5
3oJPQwIG3ashqW7GZuxWxCOVfL1qU2dBdJMJ9ybMDDqZDdNCmabQ56fmLj7sJ30/5OF5xxGo6LIP
dh4bSBPrZWLTIGrr/sR2kaIDAD+iGGQt43R8F8fFiSkocHHKOi4b19tNpZRWRyQXKBbTck8TtdAA
nNWnZWzspqF9M1X0GMeRgiV1NgK/DPVdb1NdR/t+3EY9PolkuOPMeKSS/GhM9oVp59QkyDlGG7xC
4nLUsEdohHsRWN1V2KmMJ3LffD1EeeLXm9BFclfrwRpNyTyvGN7CbXZjpx46GYbKHCgqelqYzHWP
xl8Hux5SXuzNQ4q9xZqZ+TRUire4Uy88zNaLpNI/DqV9IgZzT2gCDjFg03lAcq4i0mEX5sqRapMU
QMqwwXuXiMS725JIgz7Cp8A/MOoWBqaKPh8odaEgiw2HZAM97Y4tKFU4PLHvamP5KUQCeFIGGDD7
mKSBamzl5AuATa8JxRQauYhVkc9Rs/Oca5SrEpuub9SZq4bOzyjqFk4yjcesCwiNscE1u2NAooAf
r7RBDPSw4xPVNuIFKA2KCmYBc0sMQL0FlXcxbydzb2v+2q4gBEC/pGXan6SWSgma2ZLd3jArBqAI
DrQjiFTb0Ab+1/nmQvWR57va+6Q3KQLSIrFS0php3VKAK7qC1he1L6we57bRs5xHwX50uViVVoz1
Bp1C3kRo1mLIWCHVpoU+qJe9KK9TznfNgIS8n4aNzh4eZRbBiBoRS+u6Vj82BAZuicM9EgpZ9EGE
yD/DLKrEEOQdSIlqGG9L/gnlS3lP8f7C8Um26yIq5OlYmOueNN7Gbjz2PUAhBCfLfkj5Q6WI9ov4
U+tVjNOAz8dZOtmzipFLOepz8CRgl1PjPNPzE2vI85VnC2bjskFCHmVERJhw+R28D8ssst0FKpuP
Jv4ZJJcj+G7bRpHlXiv9WkTxQonR3GZ1Q9CrmXqH9JF8LoJWNiksd4OI7jSzQNnZBY3CJCupq6rD
baRqb8so6Ba0uAkfVM3zKKXHHNHomiX1dBNqIRVbD/R+Lh8KugxHmXuSFyxChha8DYmgbhsehcl2
t27RK4TatOi9IocQBhOtS1dvUI6+6V331O/EmWOQOWpp+dt+MjXMNVqxTcMuWXGJaMcadOU1EVZQ
UCYLzwxB6CrUqln+K7IqZS8E7QxyuqQj8QWrtO62x0HBUscC483BMJwFlrcrx3CHZs9aEWSHmTCn
54tH+jCWjTq9hvcfV4MUG6TVojbsTYlnCPwspZQiVMDdTf3tmMKGJ/+ZqoflkZhRM1dMU4aTh4o/
4a6A6zmmLIdgOCJAgIoikH+UuQrzesAZUHA0myskCmKaUlKojN6+bszkvwZ39I+b4Z/+Xb64bq6X
GXTv8ay9q8bzuxqXRf1ZlCVfPc3DrHlD2+iv/NLzF/qfu/uLkgpy9+sv17dpmLGJbarwpqFq8PDa
9vbXX5Ax2o79rS/y/nPdf+hnL0M/N2zAK/36i2Ec4HN0dIeCwP0PvGya68zm9y9rBwJTng1KE1fk
/c/XtaLn7sTzX/Lhlj7/O89+g29uhMO9eVK7+fkboR/YGD5l6eb3b/rVjaC4YyHpQyr7+OqDiPCr
AfNHQ+L5L/m33ggT3hRC3hfeCOPAEgb6QSlR/OoOaAeWjHZzVPNhoKgPZPXXdQds+lT4ZV94B6Qg
E3M/TuEfPRPqASpc9M9fnomHwuHruhOUDaW1+cV3gmaMAxfefbgT3w4JzTboZrmveUg8andfeCMM
JkJNEzbj4v6HiferZ0M6wB2bw/PnyeE1jggZVvDy2YHUA/zxZEE+rhdInJ/cCFMIHQk0Zeb7n4d5
+XU9Gj+q9f/8ekFUpuDvbVt/sHCagI0dW/19SNw/i6/rRjBHfEdW+PkboR+ohHsahCA8jH7G/lcj
QmXhtAz9YVJ+XV/f1Ji7XjxFGge4AUzBI/HkewOaZHAYXxaJ17hhsDXIUi++A4SduPSoVPpe9z9P
t5AGbTFoGzoNqYefhznodQ2FHyXF/JUngV2BqYLeePim344InQcO69ErnAlY4OX4feEiqR9otBZx
xPxwIIgDDDAcJV7X2vD1mYp1yyKlWAjTgeRisbf5KzsopoEvxytOFSp3REOy+vDzZJLgVMFe0mKv
+fhs/MRy+SceoN+PrPMgTG7vD6vhXf2jM+0f/cLnw8v3r391FP3RbXvyP8qz7MNn+XK2/e3p0fZ/
5df56tX7f3MUv3/jx///8Rt//1mevNnnr/n5P27Cu+q6ugnG+xfGx8+9v045/co0bOWuUdbXWL6y
b5r7j+frLx/q++P478/Lf3qTr0fZ/cldHlhffOUvxCPlpAq53HVyV3++7kOR4HHT9+K3Osqnf/+r
+uYOPS6gf8PFm6ef+vEg++ILb57N93qmzvKn/rB/kjv1t7zNj4fo4yHvxfdpfVd9M24eD9Ivv/J1
dfv0b/u453jxlZ81ar70nv8xe/zFV35OR/T8xX80//32ZKJcygs8neL/4y8wMcsL3yR319Vv/wcA
AP//</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8E97C6DF-9F82-48AD-8018-5180851BC830}" type="datetimeFigureOut">
              <a:rPr lang="fr-FR" smtClean="0"/>
              <a:t>17/04/2026</a:t>
            </a:fld>
            <a:endParaRPr lang="fr-FR"/>
          </a:p>
        </p:txBody>
      </p:sp>
      <p:sp>
        <p:nvSpPr>
          <p:cNvPr id="4" name="Espace réservé du pied de page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437ABE56-A90E-4DB8-B2BF-64F117EDD77A}" type="slidenum">
              <a:rPr lang="fr-FR" smtClean="0"/>
              <a:t>‹N°›</a:t>
            </a:fld>
            <a:endParaRPr lang="fr-FR"/>
          </a:p>
        </p:txBody>
      </p:sp>
    </p:spTree>
    <p:extLst>
      <p:ext uri="{BB962C8B-B14F-4D97-AF65-F5344CB8AC3E}">
        <p14:creationId xmlns:p14="http://schemas.microsoft.com/office/powerpoint/2010/main" val="3728204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02F4C805-2BE1-4057-89E5-CE3A0B6828D9}" type="datetimeFigureOut">
              <a:rPr lang="fr-FR" smtClean="0"/>
              <a:t>17/04/2026</a:t>
            </a:fld>
            <a:endParaRPr lang="fr-FR"/>
          </a:p>
        </p:txBody>
      </p:sp>
      <p:sp>
        <p:nvSpPr>
          <p:cNvPr id="4" name="Espace réservé de l'image des diapositives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A7E432BF-538F-4DFA-8C82-5F5E1350AC06}" type="slidenum">
              <a:rPr lang="fr-FR" smtClean="0"/>
              <a:t>‹N°›</a:t>
            </a:fld>
            <a:endParaRPr lang="fr-FR"/>
          </a:p>
        </p:txBody>
      </p:sp>
    </p:spTree>
    <p:extLst>
      <p:ext uri="{BB962C8B-B14F-4D97-AF65-F5344CB8AC3E}">
        <p14:creationId xmlns:p14="http://schemas.microsoft.com/office/powerpoint/2010/main" val="69269832"/>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p:notes"/>
          <p:cNvSpPr txBox="1">
            <a:spLocks noGrp="1"/>
          </p:cNvSpPr>
          <p:nvPr>
            <p:ph type="body" idx="1"/>
          </p:nvPr>
        </p:nvSpPr>
        <p:spPr>
          <a:xfrm>
            <a:off x="992665"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335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5F90D-70A0-F25C-EA31-D3435D45CA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EFC085-102E-C47F-25BE-0DDAF1B3E42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E38861-0CCE-6173-FD9E-A55C34B594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Une évolution régionale similaire à la dynamique nationale : un léger tassement du nombre de textes</a:t>
            </a:r>
          </a:p>
        </p:txBody>
      </p:sp>
      <p:sp>
        <p:nvSpPr>
          <p:cNvPr id="4" name="Espace réservé du numéro de diapositive 3">
            <a:extLst>
              <a:ext uri="{FF2B5EF4-FFF2-40B4-BE49-F238E27FC236}">
                <a16:creationId xmlns:a16="http://schemas.microsoft.com/office/drawing/2014/main" id="{9CA0D7F6-80A5-3E08-E6D7-3A73456325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614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12BBB-7434-FD26-D7F7-A4F9841D94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3821FB-61FD-9A7E-9BD7-E49DBE1EC3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82C11E-51DA-01EE-0229-FF3351A66C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Après les thèmes de l’épargne salariale et de la rémunération, le temps de travail représente le thème le plus important. (23% dans les entreprises de toutes tailles; 21% dans celles de moins de 50 salariés - données provisoire 2024)</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thème des conditions de travail représente 4% dans les entreprises de moins de 50 salariés en 2023 et 2024 (provisoire);  7% dans les entreprises de toutes tailles en 2024 (provisoire)</a:t>
            </a:r>
          </a:p>
        </p:txBody>
      </p:sp>
      <p:sp>
        <p:nvSpPr>
          <p:cNvPr id="4" name="Espace réservé du numéro de diapositive 3">
            <a:extLst>
              <a:ext uri="{FF2B5EF4-FFF2-40B4-BE49-F238E27FC236}">
                <a16:creationId xmlns:a16="http://schemas.microsoft.com/office/drawing/2014/main" id="{81C8B93B-929B-7632-F13D-A6947FEF58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03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F25F-B74E-C707-13CA-9E5B2D41D3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3C5E0B-F7AF-149B-5C53-E948DC724B9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AA0ECF-1E76-6FD0-BB65-43F3C4F2ED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ODDS : observatoire départementale d’analyse et d’appui au dialogue social et à la négociation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Selon l’analyse des textes, les travailleurs en situation de handicap bénéficient des différentes dispositions citées (en majorité concernant l’organisation du temps de travail). Les seniors (ou travailleurs expérimentés) sont essentiellement concernés par l’aménagement du temps de travail et l’aménagement du poste de travail</a:t>
            </a:r>
          </a:p>
        </p:txBody>
      </p:sp>
      <p:sp>
        <p:nvSpPr>
          <p:cNvPr id="4" name="Espace réservé du numéro de diapositive 3">
            <a:extLst>
              <a:ext uri="{FF2B5EF4-FFF2-40B4-BE49-F238E27FC236}">
                <a16:creationId xmlns:a16="http://schemas.microsoft.com/office/drawing/2014/main" id="{7A75B4E9-7ABD-C923-3115-010445759A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65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E432BF-538F-4DFA-8C82-5F5E1350AC06}" type="slidenum">
              <a:rPr lang="fr-FR" smtClean="0"/>
              <a:t>15</a:t>
            </a:fld>
            <a:endParaRPr lang="fr-FR"/>
          </a:p>
        </p:txBody>
      </p:sp>
    </p:spTree>
    <p:extLst>
      <p:ext uri="{BB962C8B-B14F-4D97-AF65-F5344CB8AC3E}">
        <p14:creationId xmlns:p14="http://schemas.microsoft.com/office/powerpoint/2010/main" val="4007993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5520EF65-43B3-AB38-001B-F8D2F498D348}"/>
            </a:ext>
          </a:extLst>
        </p:cNvPr>
        <p:cNvGrpSpPr/>
        <p:nvPr/>
      </p:nvGrpSpPr>
      <p:grpSpPr>
        <a:xfrm>
          <a:off x="0" y="0"/>
          <a:ext cx="0" cy="0"/>
          <a:chOff x="0" y="0"/>
          <a:chExt cx="0" cy="0"/>
        </a:xfrm>
      </p:grpSpPr>
      <p:sp>
        <p:nvSpPr>
          <p:cNvPr id="62" name="Google Shape;62;g2768e55ef76_0_17:notes">
            <a:extLst>
              <a:ext uri="{FF2B5EF4-FFF2-40B4-BE49-F238E27FC236}">
                <a16:creationId xmlns:a16="http://schemas.microsoft.com/office/drawing/2014/main" id="{380611CD-CC65-F631-EDD8-348B0C595FFD}"/>
              </a:ext>
            </a:extLst>
          </p:cNvPr>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68e55ef76_0_17:notes">
            <a:extLst>
              <a:ext uri="{FF2B5EF4-FFF2-40B4-BE49-F238E27FC236}">
                <a16:creationId xmlns:a16="http://schemas.microsoft.com/office/drawing/2014/main" id="{44972B37-2530-EB0E-4D21-9D60C04FBC9C}"/>
              </a:ext>
            </a:extLst>
          </p:cNvPr>
          <p:cNvSpPr txBox="1">
            <a:spLocks noGrp="1"/>
          </p:cNvSpPr>
          <p:nvPr>
            <p:ph type="body" idx="1"/>
          </p:nvPr>
        </p:nvSpPr>
        <p:spPr>
          <a:xfrm>
            <a:off x="992665" y="3228896"/>
            <a:ext cx="7941310" cy="3058954"/>
          </a:xfrm>
          <a:prstGeom prst="rect">
            <a:avLst/>
          </a:prstGeom>
        </p:spPr>
        <p:txBody>
          <a:bodyPr spcFirstLastPara="1" wrap="square" lIns="91425" tIns="91425" rIns="91425" bIns="91425" anchor="t" anchorCtr="0">
            <a:noAutofit/>
          </a:bodyPr>
          <a:lstStyle/>
          <a:p>
            <a:r>
              <a:rPr lang="fr-FR" dirty="0"/>
              <a:t>Définition des indicateurs (INRS) :</a:t>
            </a:r>
          </a:p>
          <a:p>
            <a:pPr marL="171450" indent="-171450" fontAlgn="t">
              <a:buFont typeface="Arial" panose="020B0604020202020204" pitchFamily="34" charset="0"/>
              <a:buChar char="•"/>
            </a:pPr>
            <a:r>
              <a:rPr lang="fr-FR" sz="1200" b="0" i="0" kern="1200" dirty="0">
                <a:solidFill>
                  <a:schemeClr val="tx1"/>
                </a:solidFill>
                <a:effectLst/>
                <a:latin typeface="+mn-lt"/>
                <a:ea typeface="+mn-ea"/>
                <a:cs typeface="+mn-cs"/>
              </a:rPr>
              <a:t>Indice de fréquence (IF) = (nb des accidents en premier règlement/effectif salarié) x 1 000</a:t>
            </a:r>
          </a:p>
          <a:p>
            <a:pPr marL="171450" indent="-171450" fontAlgn="t">
              <a:buFont typeface="Arial" panose="020B0604020202020204" pitchFamily="34" charset="0"/>
              <a:buChar char="•"/>
            </a:pPr>
            <a:r>
              <a:rPr lang="fr-FR" sz="1200" b="0" i="0" kern="1200" dirty="0">
                <a:solidFill>
                  <a:schemeClr val="tx1"/>
                </a:solidFill>
                <a:effectLst/>
                <a:latin typeface="+mn-lt"/>
                <a:ea typeface="+mn-ea"/>
                <a:cs typeface="+mn-cs"/>
              </a:rPr>
              <a:t>Taux de fréquence (TF) = (nb des accidents en premier règlement/heures travaillées) x 1 000 000</a:t>
            </a:r>
          </a:p>
          <a:p>
            <a:pPr marL="171450" indent="-171450" fontAlgn="t">
              <a:buFont typeface="Arial" panose="020B0604020202020204" pitchFamily="34" charset="0"/>
              <a:buChar char="•"/>
            </a:pPr>
            <a:r>
              <a:rPr lang="fr-FR" sz="1200" b="0" i="0" kern="1200" dirty="0">
                <a:solidFill>
                  <a:schemeClr val="tx1"/>
                </a:solidFill>
                <a:effectLst/>
                <a:latin typeface="+mn-lt"/>
                <a:ea typeface="+mn-ea"/>
                <a:cs typeface="+mn-cs"/>
              </a:rPr>
              <a:t>Taux de gravité (TG) = (nb des journées perdues par incapacité temporaire/heures travaillées) x 1 000</a:t>
            </a:r>
          </a:p>
          <a:p>
            <a:pPr marL="171450" indent="-171450" fontAlgn="t">
              <a:buFont typeface="Arial" panose="020B0604020202020204" pitchFamily="34" charset="0"/>
              <a:buChar char="•"/>
            </a:pPr>
            <a:r>
              <a:rPr lang="fr-FR" sz="1200" b="0" i="0" kern="1200">
                <a:solidFill>
                  <a:schemeClr val="tx1"/>
                </a:solidFill>
                <a:effectLst/>
                <a:latin typeface="+mn-lt"/>
                <a:ea typeface="+mn-ea"/>
                <a:cs typeface="+mn-cs"/>
              </a:rPr>
              <a:t>Indice de gravité (IG) = (somme des taux d’incapacité permanente/heures travaillées) x 1 000 000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4780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0F0E7-BFCF-2907-59AE-12A2A51848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17CB4D-C8D5-AEBF-B3DE-EA81A8B1D0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00918F-2CC8-7EC5-E877-26B386C520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Globalement, on note une baisse des accidents du travail et du taux fréquence en Occitanie (régime général) entre 2019 et 2023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L’indice de fréquence en Occitanie reste au-dessus de celui du niveau national.</a:t>
            </a:r>
          </a:p>
        </p:txBody>
      </p:sp>
      <p:sp>
        <p:nvSpPr>
          <p:cNvPr id="4" name="Espace réservé du numéro de diapositive 3">
            <a:extLst>
              <a:ext uri="{FF2B5EF4-FFF2-40B4-BE49-F238E27FC236}">
                <a16:creationId xmlns:a16="http://schemas.microsoft.com/office/drawing/2014/main" id="{03169780-16F1-5A0C-5687-C495809708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286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7A440-0F36-9DA7-3820-50275127C6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4C8954-8E83-88B8-D817-180621628D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367C6D-4F46-ED7F-D372-CADE338621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L’Aude, les Pyrénées Orientales, la Lozère, le Tarn-et-Garonne et le Gard sont les départements où le taux de fréquence est le plus élevé en 2023.</a:t>
            </a:r>
          </a:p>
        </p:txBody>
      </p:sp>
      <p:sp>
        <p:nvSpPr>
          <p:cNvPr id="4" name="Espace réservé du numéro de diapositive 3">
            <a:extLst>
              <a:ext uri="{FF2B5EF4-FFF2-40B4-BE49-F238E27FC236}">
                <a16:creationId xmlns:a16="http://schemas.microsoft.com/office/drawing/2014/main" id="{A9A253D2-6348-6B48-BE1C-5DBD3B6C4C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96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FDEE1-DE62-56DE-DE25-E0E0A2112F2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08ADF53-2A1C-B35B-A806-BB31251598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B971F1-BC7C-85BF-2275-2B38B77897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taux de fréquence dans le secteur des arts, spectacles et activités récréatives est le plus élevé du fait d’un faible effectif rapporté au nombre d’accidents, les clubs sportifs tirant l’indicateur vers le haut.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Viennent ensuite les secteurs de la construction et du transport.</a:t>
            </a:r>
          </a:p>
        </p:txBody>
      </p:sp>
      <p:sp>
        <p:nvSpPr>
          <p:cNvPr id="4" name="Espace réservé du numéro de diapositive 3">
            <a:extLst>
              <a:ext uri="{FF2B5EF4-FFF2-40B4-BE49-F238E27FC236}">
                <a16:creationId xmlns:a16="http://schemas.microsoft.com/office/drawing/2014/main" id="{9A1F6D4B-3E68-33EC-4CB3-65118C820A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317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CA2C-0434-8906-0D75-C1D78F3517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A3FA0C-0574-E4C1-87FB-E7278AF654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768D45-0E09-8E59-ED03-33C2298EEE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Gard et l’Aude sont les départements où le taux de gravité est le plus élevé.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1,4 jours d’arrêt pour 1000 heures travaillées en 2021; 1,5 jours d’arrêt pour 1000 heures travaillées en 2023.</a:t>
            </a:r>
          </a:p>
        </p:txBody>
      </p:sp>
      <p:sp>
        <p:nvSpPr>
          <p:cNvPr id="4" name="Espace réservé du numéro de diapositive 3">
            <a:extLst>
              <a:ext uri="{FF2B5EF4-FFF2-40B4-BE49-F238E27FC236}">
                <a16:creationId xmlns:a16="http://schemas.microsoft.com/office/drawing/2014/main" id="{4D580BAA-0548-A9A8-31A5-9B31836742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091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09B9D-6C9E-D416-3B1E-914570D729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1101C9-47B2-ABC7-F135-EF347214D4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88A67B-E299-2F7B-4D57-6C835D8469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secteurs où le taux de gravité est le plus fort : transport et entreposage; arts, spectacle et activités récréatives; construction</a:t>
            </a:r>
          </a:p>
        </p:txBody>
      </p:sp>
      <p:sp>
        <p:nvSpPr>
          <p:cNvPr id="4" name="Espace réservé du numéro de diapositive 3">
            <a:extLst>
              <a:ext uri="{FF2B5EF4-FFF2-40B4-BE49-F238E27FC236}">
                <a16:creationId xmlns:a16="http://schemas.microsoft.com/office/drawing/2014/main" id="{68107A2D-D27B-1546-D06D-68CA06931D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53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68e55ef76_0_17: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68e55ef76_0_17:notes"/>
          <p:cNvSpPr txBox="1">
            <a:spLocks noGrp="1"/>
          </p:cNvSpPr>
          <p:nvPr>
            <p:ph type="body" idx="1"/>
          </p:nvPr>
        </p:nvSpPr>
        <p:spPr>
          <a:xfrm>
            <a:off x="992665"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3646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B4D42-FA45-B529-DCA3-EFFDB345F09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5501D3-9803-E1C9-9955-8842248824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5DAE50-40B9-CF10-C112-75A1C9277D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On note une augmentation du nombre d’accidents du travail graves (avec incapacité permanente)</a:t>
            </a:r>
          </a:p>
        </p:txBody>
      </p:sp>
      <p:sp>
        <p:nvSpPr>
          <p:cNvPr id="4" name="Espace réservé du numéro de diapositive 3">
            <a:extLst>
              <a:ext uri="{FF2B5EF4-FFF2-40B4-BE49-F238E27FC236}">
                <a16:creationId xmlns:a16="http://schemas.microsoft.com/office/drawing/2014/main" id="{DF925C99-BDCA-94C3-1C62-A90367255B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423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DA36-34E5-F750-8B18-5B7D3BB50AF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1FAB53-94A5-551E-BD1C-16B36D58A6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5B8CE8-EA70-528E-6FC6-3107C324AE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Secret statistique : moins de 5 accidents</a:t>
            </a:r>
          </a:p>
        </p:txBody>
      </p:sp>
      <p:sp>
        <p:nvSpPr>
          <p:cNvPr id="4" name="Espace réservé du numéro de diapositive 3">
            <a:extLst>
              <a:ext uri="{FF2B5EF4-FFF2-40B4-BE49-F238E27FC236}">
                <a16:creationId xmlns:a16="http://schemas.microsoft.com/office/drawing/2014/main" id="{F069F79B-C915-72B8-7F46-1A9DA13AD4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66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6C806-7374-C29A-8CBD-F95CED3FDFD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BF021B-00EE-08D8-875D-AB0C5509A6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82F3E7-3357-F31D-658F-CEEF823DB2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Si les hommes représentent 50,6% des emplois en Occitanie, ils représentent 61% des accidents du travail hors trajet et 62% des accidents du travail graves.</a:t>
            </a:r>
          </a:p>
        </p:txBody>
      </p:sp>
      <p:sp>
        <p:nvSpPr>
          <p:cNvPr id="4" name="Espace réservé du numéro de diapositive 3">
            <a:extLst>
              <a:ext uri="{FF2B5EF4-FFF2-40B4-BE49-F238E27FC236}">
                <a16:creationId xmlns:a16="http://schemas.microsoft.com/office/drawing/2014/main" id="{73CB6DB8-C52F-FFEB-5B3E-C161AC456F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714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650A9-23F9-9510-5EBA-06231F0D34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D28063-7B27-4A31-202E-E40F21BA750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FD49A9-D566-F3E4-9F52-5608535291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En comparant la répartition des accidents du travail (totaux) par classe d’âge et celle des emplois par classe d’âge, les moins de 24 ans et les 30/39 ans sont sur-représentés.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Concernant les accidents graves, une augmentation de la sinistralité avec l’âge est constatée, avec les 50/59 ans sur-représentés.</a:t>
            </a:r>
          </a:p>
        </p:txBody>
      </p:sp>
      <p:sp>
        <p:nvSpPr>
          <p:cNvPr id="4" name="Espace réservé du numéro de diapositive 3">
            <a:extLst>
              <a:ext uri="{FF2B5EF4-FFF2-40B4-BE49-F238E27FC236}">
                <a16:creationId xmlns:a16="http://schemas.microsoft.com/office/drawing/2014/main" id="{D1A24804-DE01-3120-5E1A-DE7639A31A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98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6CA29-F076-0B96-8A51-CDA52A7142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BEC4A8-565C-C199-1132-193A0BDAAF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438D46-C745-9871-F4A0-D76F9CAD0B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manutentions manuelles représentent la moitié des accidents du travail.</a:t>
            </a:r>
          </a:p>
        </p:txBody>
      </p:sp>
      <p:sp>
        <p:nvSpPr>
          <p:cNvPr id="4" name="Espace réservé du numéro de diapositive 3">
            <a:extLst>
              <a:ext uri="{FF2B5EF4-FFF2-40B4-BE49-F238E27FC236}">
                <a16:creationId xmlns:a16="http://schemas.microsoft.com/office/drawing/2014/main" id="{6CD8CA29-2CC9-0B91-5DE7-153314236D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451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EB882B0C-940E-2816-DF72-A9BEE0669F4C}"/>
            </a:ext>
          </a:extLst>
        </p:cNvPr>
        <p:cNvGrpSpPr/>
        <p:nvPr/>
      </p:nvGrpSpPr>
      <p:grpSpPr>
        <a:xfrm>
          <a:off x="0" y="0"/>
          <a:ext cx="0" cy="0"/>
          <a:chOff x="0" y="0"/>
          <a:chExt cx="0" cy="0"/>
        </a:xfrm>
      </p:grpSpPr>
      <p:sp>
        <p:nvSpPr>
          <p:cNvPr id="62" name="Google Shape;62;g2768e55ef76_0_17:notes">
            <a:extLst>
              <a:ext uri="{FF2B5EF4-FFF2-40B4-BE49-F238E27FC236}">
                <a16:creationId xmlns:a16="http://schemas.microsoft.com/office/drawing/2014/main" id="{78658BBE-C7C8-8139-21EE-C9913240389C}"/>
              </a:ext>
            </a:extLst>
          </p:cNvPr>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68e55ef76_0_17:notes">
            <a:extLst>
              <a:ext uri="{FF2B5EF4-FFF2-40B4-BE49-F238E27FC236}">
                <a16:creationId xmlns:a16="http://schemas.microsoft.com/office/drawing/2014/main" id="{37D41C0B-E70C-A0F4-A609-473E610F9C14}"/>
              </a:ext>
            </a:extLst>
          </p:cNvPr>
          <p:cNvSpPr txBox="1">
            <a:spLocks noGrp="1"/>
          </p:cNvSpPr>
          <p:nvPr>
            <p:ph type="body" idx="1"/>
          </p:nvPr>
        </p:nvSpPr>
        <p:spPr>
          <a:xfrm>
            <a:off x="992665"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6204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9F02-08D4-0738-5FE6-FE9F40336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25FBAE-F077-94FE-1AAA-9431DE8C02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B3D1FF0-9EAE-D4AA-9EAC-246209891B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E2E40009-3CBF-049D-0D1D-B6782D4C8C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05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9ECB3-E2C6-05D8-AD96-11B91E5F7C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BE41A4-AA20-5BC3-AB77-FA11A4D205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1CD563-ED7C-BA90-824A-416E174AF6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6F994793-0557-9886-0874-DCBDA19609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944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5B252-8344-51A1-B8D6-AED3632FF3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3C8EDE-9EBF-F9D5-6BAF-F9697FBBC1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FCB069-7795-2865-689C-604ADD30D9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CD75975B-31BA-5076-686F-2E2234A5F3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39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873F-0123-F078-C374-B1C971AABDB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2E2ECDD-1F43-1FA4-15EF-AD58ECABA5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217AF7-82AC-B5EC-4C3E-1DD47EB3ED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A1631374-026D-D4D0-EF7D-168EE832BE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9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97f72b2249_0_0: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97f72b2249_0_0:notes"/>
          <p:cNvSpPr txBox="1">
            <a:spLocks noGrp="1"/>
          </p:cNvSpPr>
          <p:nvPr>
            <p:ph type="body" idx="1"/>
          </p:nvPr>
        </p:nvSpPr>
        <p:spPr>
          <a:xfrm>
            <a:off x="992665"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0663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A3D2F-0CC1-4CCC-4B03-CF882A8C9E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B20238-3308-9B0D-686A-82B604A7C7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060E69-E90C-69D0-5002-D74CBCC88E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C5001B4A-E6E6-7360-7CAD-EFD5905649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32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10DD-19BE-EBB0-DE65-A3DFDBE8C0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18B7E0-E217-FD64-6BF9-F5C16C9CF72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4F479B-4323-83C1-BA11-7C9D0F9421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350FF542-3F7C-57FA-49D6-ED98537E4E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475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0778-F02F-FA5C-5793-1280A2CE9A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E78930-984A-6F3A-45D5-F23934390D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D4523B-DFA7-6182-C182-755C5B40AA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FBA0DD70-3A79-565B-A4BE-177A4F5A17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453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19475-5200-8D27-E333-C93A8C1A5C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2F5862-D7D7-3522-A350-7D5558E5C1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86C403-B7C0-BEA3-2EB1-3B07E43E41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253F4274-244F-4E5E-612B-CB0D847AA0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7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13C79-BDF0-AB14-7578-579055900B6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C253AD-619F-A345-A384-9B5058C43A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39FD1C-24EE-FF8B-5381-876C24BE4F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C82FB230-7A8C-6C2E-99ED-38055379FB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424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40CC2-FA5D-DAD8-C650-EF39BE4C87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B6CAF9-0473-BD57-D2D1-61A10ECA11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083E46-B820-07BE-9BFF-5600655078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68821D91-8F9B-737A-3F98-96033C8A70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665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301D0-8E65-09E2-ACBC-7240A08A49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1166E8-2AB3-EB3B-0570-3F76A18DEF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E92CFF-E902-B07A-076B-B543354106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FCFBA8C7-5709-B8E3-87CC-B64696471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427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1AEE2-6560-5993-F398-B4FE6AC4C0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663E81-938D-18E8-8365-53971DC83D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86E1EE-C8A7-8857-7271-9CD047068E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DBF1B264-6959-E05F-5069-E384C31F08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17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61D12-2503-B655-33C2-D892B930A8D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761E72-AB68-B3B4-F6AA-EB8680F7FE7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79EB37-5FC1-03D5-32C5-B3099CF799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1B08B2AE-712C-A19E-E431-9D1ECA90F2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171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426567CA-E6B5-9013-F532-BEF20215360E}"/>
            </a:ext>
          </a:extLst>
        </p:cNvPr>
        <p:cNvGrpSpPr/>
        <p:nvPr/>
      </p:nvGrpSpPr>
      <p:grpSpPr>
        <a:xfrm>
          <a:off x="0" y="0"/>
          <a:ext cx="0" cy="0"/>
          <a:chOff x="0" y="0"/>
          <a:chExt cx="0" cy="0"/>
        </a:xfrm>
      </p:grpSpPr>
      <p:sp>
        <p:nvSpPr>
          <p:cNvPr id="62" name="Google Shape;62;g2768e55ef76_0_17:notes">
            <a:extLst>
              <a:ext uri="{FF2B5EF4-FFF2-40B4-BE49-F238E27FC236}">
                <a16:creationId xmlns:a16="http://schemas.microsoft.com/office/drawing/2014/main" id="{BAF4FCAC-3570-67DA-DAA9-69BC882B09A5}"/>
              </a:ext>
            </a:extLst>
          </p:cNvPr>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68e55ef76_0_17:notes">
            <a:extLst>
              <a:ext uri="{FF2B5EF4-FFF2-40B4-BE49-F238E27FC236}">
                <a16:creationId xmlns:a16="http://schemas.microsoft.com/office/drawing/2014/main" id="{AC105071-AA94-24E5-86F3-FC4A998237EB}"/>
              </a:ext>
            </a:extLst>
          </p:cNvPr>
          <p:cNvSpPr txBox="1">
            <a:spLocks noGrp="1"/>
          </p:cNvSpPr>
          <p:nvPr>
            <p:ph type="body" idx="1"/>
          </p:nvPr>
        </p:nvSpPr>
        <p:spPr>
          <a:xfrm>
            <a:off x="992665"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0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26E8-9EB1-3A2F-7196-6422E7AC8F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FDB505-157B-3372-87BF-66D0C3D852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937245-D745-C531-3BDB-A46B8EFE14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221 770 établissements en Occitanie dont 63,1% dans le secteur tertiaire marchand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part de l’intérim dans l’emploi total est la plus forte dans le secteur de la construction</a:t>
            </a:r>
          </a:p>
        </p:txBody>
      </p:sp>
      <p:sp>
        <p:nvSpPr>
          <p:cNvPr id="4" name="Espace réservé du numéro de diapositive 3">
            <a:extLst>
              <a:ext uri="{FF2B5EF4-FFF2-40B4-BE49-F238E27FC236}">
                <a16:creationId xmlns:a16="http://schemas.microsoft.com/office/drawing/2014/main" id="{1FF7BE44-73B7-6298-BD61-18EC7DF37E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07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00537-7823-75EE-B908-5A7014A5137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E74461-6AE3-DDB4-AE5B-749E34AC6F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9736A6-B6BD-D93B-7204-09B7CBC620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maladies professionnelles sont en augmentation, les affections périarticulaires représentant la grande majorité des sinistres.</a:t>
            </a:r>
          </a:p>
        </p:txBody>
      </p:sp>
      <p:sp>
        <p:nvSpPr>
          <p:cNvPr id="4" name="Espace réservé du numéro de diapositive 3">
            <a:extLst>
              <a:ext uri="{FF2B5EF4-FFF2-40B4-BE49-F238E27FC236}">
                <a16:creationId xmlns:a16="http://schemas.microsoft.com/office/drawing/2014/main" id="{8B32CA36-9DC9-222F-7811-80BA92926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732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A9AF6-E9B3-312F-7BB6-635830F010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DFA8B3-A0EA-4871-5204-A2A70F887A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B51A6F-45CC-6598-AFB9-EB2F7FE360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Un taux de fréquence des maladies professionnelles augmente entre 2019 et 2023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taux de fréquence des MP le plus fort se situe dans les départements de l’Ariège et du Tarn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Secteurs où le taux de fréquence des MP est le plus important : industries extractives et construction</a:t>
            </a:r>
          </a:p>
        </p:txBody>
      </p:sp>
      <p:sp>
        <p:nvSpPr>
          <p:cNvPr id="4" name="Espace réservé du numéro de diapositive 3">
            <a:extLst>
              <a:ext uri="{FF2B5EF4-FFF2-40B4-BE49-F238E27FC236}">
                <a16:creationId xmlns:a16="http://schemas.microsoft.com/office/drawing/2014/main" id="{2DD92C73-D7D8-1C78-BD7A-E3A1A25D15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245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783E0-1F24-AD75-A990-EAD667D9BD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3157DF-F9B5-6919-1130-6D1BFB5801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B509B1-D90E-7B78-DBCA-297E932928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Un taux de gravité en augmentation entre 2019 et 2023</a:t>
            </a:r>
          </a:p>
        </p:txBody>
      </p:sp>
      <p:sp>
        <p:nvSpPr>
          <p:cNvPr id="4" name="Espace réservé du numéro de diapositive 3">
            <a:extLst>
              <a:ext uri="{FF2B5EF4-FFF2-40B4-BE49-F238E27FC236}">
                <a16:creationId xmlns:a16="http://schemas.microsoft.com/office/drawing/2014/main" id="{215285A5-4A1D-4B92-7267-5250DCED62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06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156BD-0C26-10D6-3549-BA13BF59DD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BEB6F5F-AE28-5DD3-4D0A-AD0074707C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71F126-9091-15C0-55F3-C9C66405B2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maladies professionnelles de cause biomécanique (comprenant les TMS)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Hors tableau : majoritairement des problématiques liées aux RPS + les risques émergents</a:t>
            </a:r>
          </a:p>
        </p:txBody>
      </p:sp>
      <p:sp>
        <p:nvSpPr>
          <p:cNvPr id="4" name="Espace réservé du numéro de diapositive 3">
            <a:extLst>
              <a:ext uri="{FF2B5EF4-FFF2-40B4-BE49-F238E27FC236}">
                <a16:creationId xmlns:a16="http://schemas.microsoft.com/office/drawing/2014/main" id="{C8023E8F-3C8F-6BBD-E791-F46B0F4FE9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956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8837-F545-001F-BCF3-11FEB51AA7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1F10A7-1A49-BB5F-7AD3-CBAF29EDBF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609D2A-4215-C648-AD25-C885AE43FC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femmes sont davantage concernées par les maladies à caractère professionnel (taux de signalement plus important) et ont une prévalence de la souffrance psychique plus forte que les hommes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hommes sont concernés par une prévalence des affections de l’appareil locomoteur plus importante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Maladies à caractère professionnel (MCP) : pathologies liées à l’activité professionnelle mais non reconnues comme maladies professionnelles par un régime de sécurité sociale au moment de la visite.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programme MCP est mis en place par Santé publique France en partenariat avec la </a:t>
            </a:r>
            <a:r>
              <a:rPr lang="fr-FR" dirty="0" err="1"/>
              <a:t>Dreets</a:t>
            </a:r>
            <a:r>
              <a:rPr lang="fr-FR" dirty="0"/>
              <a:t> Occitanie et le </a:t>
            </a:r>
            <a:r>
              <a:rPr lang="fr-FR" dirty="0" err="1"/>
              <a:t>Creai</a:t>
            </a:r>
            <a:r>
              <a:rPr lang="fr-FR" dirty="0"/>
              <a:t>-ORS Occitanie. Il s’appuie sur un réseau de médecins du travail volontaires et leurs équipes qui signalent pendant deux semaines consécutives appelées « Quinzaines MCP »</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Eléments clé sur les quinzaines MCP 2024 Occitanie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En 2024, 37,9 % des équipes sollicitées en Occitanie ont participé à ces Quinzaines, avec 4 676 salariés vus.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6,4 % des salariés ont fait l’objet d’un signalement d’au moins une MCP.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La souffrance psychique en lien avec le travail est le groupe de pathologies le plus signalé, concernant 3,3 % des salariés vus. Cette prévalence est près de trois fois plus élevée chez les femmes que chez les hommes.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Les affections de l’appareil locomoteur (ALM) arrivent au second rang des groupes de pathologies les plus signalés (2,5 % des salariés). Elles sont la première cause de signalement chez les hommes.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La prévalence de la souffrance psychique est importante à partir de 25 ans, mais reste relativement stable par la suite. À l’inverse, celle des ALM augmente avec l’âge, en lien avec l’usure professionnelle.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Près d’une pathologie signalée en MCP sur trois (29,3 %) correspond à un tableau de maladie professionnelle. Parmi elles, 87,3 % n’ont pas fait l’objet d’une déclaration en MP, principalement par méconnaissance des salariés quant à la possibilité de faire reconnaitre leur pathologie.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https://</a:t>
            </a:r>
            <a:r>
              <a:rPr lang="fr-FR" b="0" dirty="0" err="1"/>
              <a:t>www.santepubliquefrance.fr</a:t>
            </a:r>
            <a:r>
              <a:rPr lang="fr-FR" b="0" dirty="0"/>
              <a:t>/maladies-et-traumatismes/maladies-</a:t>
            </a:r>
            <a:r>
              <a:rPr lang="fr-FR" b="0" dirty="0" err="1"/>
              <a:t>liees</a:t>
            </a:r>
            <a:r>
              <a:rPr lang="fr-FR" b="0" dirty="0"/>
              <a:t>-au-travail/maladies-a-</a:t>
            </a:r>
            <a:r>
              <a:rPr lang="fr-FR" b="0" dirty="0" err="1"/>
              <a:t>caractere</a:t>
            </a:r>
            <a:r>
              <a:rPr lang="fr-FR" b="0" dirty="0"/>
              <a:t>-professionnel/documents/rapport-</a:t>
            </a:r>
            <a:r>
              <a:rPr lang="fr-FR" b="0" dirty="0" err="1"/>
              <a:t>synthese</a:t>
            </a:r>
            <a:r>
              <a:rPr lang="fr-FR" b="0" dirty="0"/>
              <a:t>/surveillance-des-maladies-a-caractere-professionnel-en-occitanie-resultats-des-quinzaines-2024</a:t>
            </a:r>
          </a:p>
        </p:txBody>
      </p:sp>
      <p:sp>
        <p:nvSpPr>
          <p:cNvPr id="4" name="Espace réservé du numéro de diapositive 3">
            <a:extLst>
              <a:ext uri="{FF2B5EF4-FFF2-40B4-BE49-F238E27FC236}">
                <a16:creationId xmlns:a16="http://schemas.microsoft.com/office/drawing/2014/main" id="{8DB4C96B-D4DB-B91F-B1BB-A8EC734D63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907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b="1" dirty="0"/>
              <a:t>Les autres activités de services regroupent : </a:t>
            </a:r>
            <a:r>
              <a:rPr lang="fr-FR" sz="1200" kern="1200" dirty="0">
                <a:solidFill>
                  <a:schemeClr val="tx1"/>
                </a:solidFill>
                <a:effectLst/>
                <a:latin typeface="+mn-lt"/>
                <a:ea typeface="+mn-ea"/>
                <a:cs typeface="+mn-cs"/>
              </a:rPr>
              <a:t>Arts, spectacles et activités récréatives ; Activités des ménages en tant qu'employeurs ; activités indifférenciées des ménages en tant que producteurs de biens et services pour usage propre ; Activités extraterritoriales</a:t>
            </a:r>
            <a:endParaRPr lang="fr-FR" b="1" dirty="0"/>
          </a:p>
          <a:p>
            <a:r>
              <a:rPr lang="fr-FR" b="1" dirty="0"/>
              <a:t>Le commerce regroupe </a:t>
            </a:r>
            <a:r>
              <a:rPr lang="fr-FR" dirty="0"/>
              <a:t>: Commerce ; réparation d’automobiles et de motocycles</a:t>
            </a:r>
          </a:p>
          <a:p>
            <a:r>
              <a:rPr lang="fr-FR" b="1" dirty="0"/>
              <a:t>Les activités spécialisées et de services administratifs regroupent </a:t>
            </a:r>
            <a:r>
              <a:rPr lang="fr-FR" dirty="0"/>
              <a:t>: Activités spécialisées, scientifiques et techniques et activités de services administratifs et de soutien</a:t>
            </a:r>
          </a:p>
          <a:p>
            <a:endParaRPr lang="fr-FR" dirty="0"/>
          </a:p>
          <a:p>
            <a:r>
              <a:rPr lang="fr-FR" dirty="0"/>
              <a:t>Les secteurs dont l’effectif était inférieur à 100 salariés dans les Quinzaines MCP ne sont pas présentés</a:t>
            </a:r>
          </a:p>
        </p:txBody>
      </p:sp>
      <p:sp>
        <p:nvSpPr>
          <p:cNvPr id="4" name="Espace réservé du numéro de diapositive 3"/>
          <p:cNvSpPr>
            <a:spLocks noGrp="1"/>
          </p:cNvSpPr>
          <p:nvPr>
            <p:ph type="sldNum" sz="quarter" idx="5"/>
          </p:nvPr>
        </p:nvSpPr>
        <p:spPr/>
        <p:txBody>
          <a:bodyPr/>
          <a:lstStyle/>
          <a:p>
            <a:fld id="{A7E432BF-538F-4DFA-8C82-5F5E1350AC06}" type="slidenum">
              <a:rPr lang="fr-FR" smtClean="0"/>
              <a:t>47</a:t>
            </a:fld>
            <a:endParaRPr lang="fr-FR"/>
          </a:p>
        </p:txBody>
      </p:sp>
    </p:spTree>
    <p:extLst>
      <p:ext uri="{BB962C8B-B14F-4D97-AF65-F5344CB8AC3E}">
        <p14:creationId xmlns:p14="http://schemas.microsoft.com/office/powerpoint/2010/main" val="3079647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2C385948-9ACB-A12B-FE2E-9FEA30A7E072}"/>
            </a:ext>
          </a:extLst>
        </p:cNvPr>
        <p:cNvGrpSpPr/>
        <p:nvPr/>
      </p:nvGrpSpPr>
      <p:grpSpPr>
        <a:xfrm>
          <a:off x="0" y="0"/>
          <a:ext cx="0" cy="0"/>
          <a:chOff x="0" y="0"/>
          <a:chExt cx="0" cy="0"/>
        </a:xfrm>
      </p:grpSpPr>
      <p:sp>
        <p:nvSpPr>
          <p:cNvPr id="62" name="Google Shape;62;g2768e55ef76_0_17:notes">
            <a:extLst>
              <a:ext uri="{FF2B5EF4-FFF2-40B4-BE49-F238E27FC236}">
                <a16:creationId xmlns:a16="http://schemas.microsoft.com/office/drawing/2014/main" id="{8CFB735F-EA1F-FD3A-3346-D6434F24C507}"/>
              </a:ext>
            </a:extLst>
          </p:cNvPr>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68e55ef76_0_17:notes">
            <a:extLst>
              <a:ext uri="{FF2B5EF4-FFF2-40B4-BE49-F238E27FC236}">
                <a16:creationId xmlns:a16="http://schemas.microsoft.com/office/drawing/2014/main" id="{48EBEF8F-ED87-D75D-E8BA-C7614379CB7F}"/>
              </a:ext>
            </a:extLst>
          </p:cNvPr>
          <p:cNvSpPr txBox="1">
            <a:spLocks noGrp="1"/>
          </p:cNvSpPr>
          <p:nvPr>
            <p:ph type="body" idx="1"/>
          </p:nvPr>
        </p:nvSpPr>
        <p:spPr>
          <a:xfrm>
            <a:off x="992665"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19695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BD96D-B94C-F636-5AD1-5CC6CB35AB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E08E13-D17D-34A9-4F7A-79B7BA912D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1B78CF-EA70-0094-4C12-2F2C105E05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nombre d’accidents de trajet est en augmentation entre 2019 et 2023.</a:t>
            </a:r>
          </a:p>
        </p:txBody>
      </p:sp>
      <p:sp>
        <p:nvSpPr>
          <p:cNvPr id="4" name="Espace réservé du numéro de diapositive 3">
            <a:extLst>
              <a:ext uri="{FF2B5EF4-FFF2-40B4-BE49-F238E27FC236}">
                <a16:creationId xmlns:a16="http://schemas.microsoft.com/office/drawing/2014/main" id="{739CD5A6-EBB1-808B-74D2-DE48C0EB93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619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0AF39-5929-C067-889D-B2D44ECA3C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313066-8011-5C67-D4BF-0616C0D628C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FAEFAA-97CE-E1D7-3349-4FAE56C520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Une augmentation des inaptitudes au travail et des demandes d’aménagements de poste entre 2022 et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266EFE6B-83AC-670C-D383-A4093D74A2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805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02663-09DC-F382-E1BE-C76FAE049B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FC956C-0D3C-7A4A-6BF5-91291FB1CA7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AAF87D-7C73-EFCD-FFB5-3562CB7BC9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taux de maintien dans l’emploi des travailleurs en situation de handicap accompagnés par les Cap Emploi en Occitanie est de 89% en 2023 (+1 point sur 1 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https://</a:t>
            </a:r>
            <a:r>
              <a:rPr lang="fr-FR" b="0" dirty="0" err="1"/>
              <a:t>www.cariforefoccitanie.fr</a:t>
            </a:r>
            <a:r>
              <a:rPr lang="fr-FR" b="0" dirty="0"/>
              <a:t>/orientation-et-parcours-des-publics/observatoire-handicap/</a:t>
            </a:r>
            <a:r>
              <a:rPr lang="fr-FR" b="0" dirty="0" err="1"/>
              <a:t>prith</a:t>
            </a:r>
            <a:r>
              <a:rPr lang="fr-FR" b="0" dirty="0"/>
              <a:t>/ </a:t>
            </a:r>
          </a:p>
        </p:txBody>
      </p:sp>
      <p:sp>
        <p:nvSpPr>
          <p:cNvPr id="4" name="Espace réservé du numéro de diapositive 3">
            <a:extLst>
              <a:ext uri="{FF2B5EF4-FFF2-40B4-BE49-F238E27FC236}">
                <a16:creationId xmlns:a16="http://schemas.microsoft.com/office/drawing/2014/main" id="{855C9003-4C9E-5A7B-B3A1-EE33AD6429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36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EF346-D228-1A20-CF67-2ED3876350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A1AD70-8CCA-3888-1927-B6322776151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7E373C-D661-8BEE-C3EB-1B817C6038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Une augmentation de 14,3 % des emplois en 10 ans en Occitanie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Une répartition équilibrée entre les femmes et les hommes en termes d’emplois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part des seniors en emploi est plus importante en Occitanie qu’en France</a:t>
            </a:r>
          </a:p>
        </p:txBody>
      </p:sp>
      <p:sp>
        <p:nvSpPr>
          <p:cNvPr id="4" name="Espace réservé du numéro de diapositive 3">
            <a:extLst>
              <a:ext uri="{FF2B5EF4-FFF2-40B4-BE49-F238E27FC236}">
                <a16:creationId xmlns:a16="http://schemas.microsoft.com/office/drawing/2014/main" id="{BD2FB66F-8C50-52D9-7CDB-EBF65A8DD6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375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6B2F-C42C-C333-B267-C8ACB9C911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CD79276-2854-6559-CE3D-0C65F16187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092F59-4764-EAEA-AB00-26052B7132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Taux d’incidence des déclarations d’inaptitude en Occitanie : 11,5 pour 1000 salariés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Tarn-et-Garonne et le Gard sont les départements où le taux d’incidence des déclarations d’inaptitude est le plus élevé</a:t>
            </a:r>
          </a:p>
        </p:txBody>
      </p:sp>
      <p:sp>
        <p:nvSpPr>
          <p:cNvPr id="4" name="Espace réservé du numéro de diapositive 3">
            <a:extLst>
              <a:ext uri="{FF2B5EF4-FFF2-40B4-BE49-F238E27FC236}">
                <a16:creationId xmlns:a16="http://schemas.microsoft.com/office/drawing/2014/main" id="{69F20DA3-F0C9-2F7B-7A6F-28184AE35F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06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77EC8-D34A-9BBC-B862-C2D3264C39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B76625-4CCC-3E47-6EAF-5E83E82F50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F84EF9-97D3-9936-883B-04E420D2F1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secteur où le taux d’incidence des déclarations d’inaptitude est le plus élevé est celui de la santé humaine et de l’action sociale.</a:t>
            </a:r>
          </a:p>
        </p:txBody>
      </p:sp>
      <p:sp>
        <p:nvSpPr>
          <p:cNvPr id="4" name="Espace réservé du numéro de diapositive 3">
            <a:extLst>
              <a:ext uri="{FF2B5EF4-FFF2-40B4-BE49-F238E27FC236}">
                <a16:creationId xmlns:a16="http://schemas.microsoft.com/office/drawing/2014/main" id="{D459EDCE-2CFA-852F-360D-F0AF2C13FB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848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EBF19-8871-9AF3-29ED-1572BB9317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110559-8181-1C7A-89B0-3689FA081A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2CA720-5900-4A45-8CE8-A1B2D981DC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proportion des salariés présentant un profil à risque d’inaptitude pour TMS est plus élevée chez les femmes : 12,7% contre 6% chez les hommes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salariés les plus concernés par ce profil à risque sont les plus de 45 ans.</a:t>
            </a:r>
          </a:p>
        </p:txBody>
      </p:sp>
      <p:sp>
        <p:nvSpPr>
          <p:cNvPr id="4" name="Espace réservé du numéro de diapositive 3">
            <a:extLst>
              <a:ext uri="{FF2B5EF4-FFF2-40B4-BE49-F238E27FC236}">
                <a16:creationId xmlns:a16="http://schemas.microsoft.com/office/drawing/2014/main" id="{884EEF89-E699-986F-1D47-8388616286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6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7C849-F266-5689-B249-F9D1981EAF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24B7BA-08EA-E7BF-3058-84B2E56C12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EDD5A1-B806-CD4D-B775-03903FB660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proportion des salariés présentant un profil à risque d’inaptitude pour troubles mentaux et du comportement est plus élevée chez les femmes : 20,8% contre 2,6% chez les hommes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salariés les plus concernés par ce profil à risque sont les plus de 25 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3D29A2BD-7A8C-1E15-90FC-85C5347024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350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597E3-BE17-F4F7-07C9-2A39C6B5E12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10087D-7D48-EAE4-C82D-4867E3FA6D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D98531-0179-792F-5081-976C4E9086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licenciements pour inaptitude augmentent d’année en année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grande majorité des inaptitudes donne lieu à un licenciement pour inaptitude</a:t>
            </a:r>
          </a:p>
        </p:txBody>
      </p:sp>
      <p:sp>
        <p:nvSpPr>
          <p:cNvPr id="4" name="Espace réservé du numéro de diapositive 3">
            <a:extLst>
              <a:ext uri="{FF2B5EF4-FFF2-40B4-BE49-F238E27FC236}">
                <a16:creationId xmlns:a16="http://schemas.microsoft.com/office/drawing/2014/main" id="{E1E337CB-973C-3279-A779-3A329B45C0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690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925FA-DAFE-68D6-4510-772F7FF913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108284-CACE-F897-361F-14E4AC6DE3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5A5E7A-DBA9-F4F3-98EA-7F314C43FC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Taux d’incidence des demandes d’aménagement de poste en Occitanie : 29,6 pour 1000 salariés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L’Ariège, la Haute-Garonne et le Gers sont les départements où le taux d’incidence des demandes d’aménagement de poste est le plus élevé</a:t>
            </a:r>
          </a:p>
        </p:txBody>
      </p:sp>
      <p:sp>
        <p:nvSpPr>
          <p:cNvPr id="4" name="Espace réservé du numéro de diapositive 3">
            <a:extLst>
              <a:ext uri="{FF2B5EF4-FFF2-40B4-BE49-F238E27FC236}">
                <a16:creationId xmlns:a16="http://schemas.microsoft.com/office/drawing/2014/main" id="{58E6E5D2-9B57-61C3-E5CD-B4E7F90DE2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051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993AB-9CB8-983F-70CD-48BB11FEEA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0B1B53-FB3B-9FB1-8D9E-388EF1E4F5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CDE6A9-45A0-A614-ACB8-7970FF7A8D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Comparaison des 2 indicateurs pour chaque département</a:t>
            </a:r>
          </a:p>
        </p:txBody>
      </p:sp>
      <p:sp>
        <p:nvSpPr>
          <p:cNvPr id="4" name="Espace réservé du numéro de diapositive 3">
            <a:extLst>
              <a:ext uri="{FF2B5EF4-FFF2-40B4-BE49-F238E27FC236}">
                <a16:creationId xmlns:a16="http://schemas.microsoft.com/office/drawing/2014/main" id="{6E77A3A3-0D69-3B87-187F-DDD508E216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136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B3B86-F99E-8105-46A0-5114C23E6D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46545B-D5EA-857A-727A-F9603EFB6A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93BD9F-85CC-8C06-AB48-EBCB043DBC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a:extLst>
              <a:ext uri="{FF2B5EF4-FFF2-40B4-BE49-F238E27FC236}">
                <a16:creationId xmlns:a16="http://schemas.microsoft.com/office/drawing/2014/main" id="{F1E4A822-8BCD-710D-6EA3-DBFEF1E89B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8024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AD67F-00EC-F3FC-F224-0051DEE988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0BE3F5-D847-1D35-76ED-16185367F9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A9430B-9494-D28D-7CDD-40DF728CB9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proportion des salariés présentant un profil à risque d’aménagement de poste pour TMS est plus élevée chez les femmes.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salariés les plus concernés par ce profil à risque sont les plus de 45 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FC4B239C-86F7-A355-EEB9-5A77BDE95A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037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685AC-31A2-E5F1-6235-9167356EBB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69F8C0-76DC-1C9D-941D-309A0D09FE8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B1264F-7371-7B3E-80AE-CB8E2A6BD6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proportion des salariés présentant un profil à risque d’aménagement de poste pour troubles mentaux et du comportement est plus élevée chez les femmes.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profils les plus concernés sont des salariés de 35 ans et plus, une moyenne d’âge plus faible que pour les TMS</a:t>
            </a:r>
          </a:p>
        </p:txBody>
      </p:sp>
      <p:sp>
        <p:nvSpPr>
          <p:cNvPr id="4" name="Espace réservé du numéro de diapositive 3">
            <a:extLst>
              <a:ext uri="{FF2B5EF4-FFF2-40B4-BE49-F238E27FC236}">
                <a16:creationId xmlns:a16="http://schemas.microsoft.com/office/drawing/2014/main" id="{A730B0E4-55DD-9929-2A85-6E0610BA66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540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FAF3F-83BC-DEE7-05CD-732D189C6F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C302A4-A0E0-3C45-09A9-ADBF6F94A53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F8F1C0-10A9-5E04-01C8-B5363B21BD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72% des établissements se situent dans la tranche d’effectif de 1 à 9 salariés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Près de 50% des salariés sont employés par des établissements de 50 salariés et plus</a:t>
            </a:r>
          </a:p>
        </p:txBody>
      </p:sp>
      <p:sp>
        <p:nvSpPr>
          <p:cNvPr id="4" name="Espace réservé du numéro de diapositive 3">
            <a:extLst>
              <a:ext uri="{FF2B5EF4-FFF2-40B4-BE49-F238E27FC236}">
                <a16:creationId xmlns:a16="http://schemas.microsoft.com/office/drawing/2014/main" id="{E8B79C57-9766-3C97-653A-9455B9EAED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013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D07A9-894C-96FD-6A7E-3CC4BBA1B6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B1795E-78DA-FF6A-A21B-9114108F70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A2DB85-5F41-6CA1-92B5-A30172D246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Les indicateurs de la prévalence d’exposition professionnelle au bruit dans la population active occupée sont estimés à l'aide d'une matrice emplois-exposition du programme </a:t>
            </a:r>
            <a:r>
              <a:rPr lang="fr-FR" sz="1200" b="0" i="0" kern="1200" dirty="0" err="1">
                <a:solidFill>
                  <a:schemeClr val="tx1"/>
                </a:solidFill>
                <a:effectLst/>
                <a:latin typeface="+mn-lt"/>
                <a:ea typeface="+mn-ea"/>
                <a:cs typeface="+mn-cs"/>
              </a:rPr>
              <a:t>Matgéné</a:t>
            </a:r>
            <a:r>
              <a:rPr lang="fr-FR" sz="1200" b="0" i="0" kern="1200" dirty="0">
                <a:solidFill>
                  <a:schemeClr val="tx1"/>
                </a:solidFill>
                <a:effectLst/>
                <a:latin typeface="+mn-lt"/>
                <a:ea typeface="+mn-ea"/>
                <a:cs typeface="+mn-cs"/>
              </a:rPr>
              <a:t> coordonné par Santé publique France.</a:t>
            </a:r>
            <a:endParaRPr lang="fr-FR" b="0" dirty="0"/>
          </a:p>
        </p:txBody>
      </p:sp>
      <p:sp>
        <p:nvSpPr>
          <p:cNvPr id="4" name="Espace réservé du numéro de diapositive 3">
            <a:extLst>
              <a:ext uri="{FF2B5EF4-FFF2-40B4-BE49-F238E27FC236}">
                <a16:creationId xmlns:a16="http://schemas.microsoft.com/office/drawing/2014/main" id="{C8554ABC-7C9F-7EFE-12BF-C56BA800E3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5980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84831-DB70-268F-06A0-231DF02EE0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D6F5947-765E-19A7-F9CF-1FC47C546E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2F01C2-1B40-A3A1-CEE4-E84CBB09B4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Une diminution des expositions aux poussières de bois et à la silice entre 1980 et 2017.</a:t>
            </a:r>
          </a:p>
        </p:txBody>
      </p:sp>
      <p:sp>
        <p:nvSpPr>
          <p:cNvPr id="4" name="Espace réservé du numéro de diapositive 3">
            <a:extLst>
              <a:ext uri="{FF2B5EF4-FFF2-40B4-BE49-F238E27FC236}">
                <a16:creationId xmlns:a16="http://schemas.microsoft.com/office/drawing/2014/main" id="{805917EE-A54D-9C73-BD44-4F746BEABF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9075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ED410-6AB5-009B-4D17-679F03C866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D2B9C8-CC44-7554-0186-DCBEBB3FC6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DECA5C-C6F1-F738-18F3-D22C5FFF3B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INSECTICIDES : </a:t>
            </a:r>
            <a:r>
              <a:rPr lang="fr-FR" sz="1200" b="0" kern="1200" dirty="0">
                <a:solidFill>
                  <a:schemeClr val="tx1"/>
                </a:solidFill>
                <a:effectLst/>
                <a:latin typeface="+mn-lt"/>
                <a:ea typeface="+mn-ea"/>
                <a:cs typeface="+mn-cs"/>
              </a:rPr>
              <a:t>Départements l</a:t>
            </a:r>
            <a:r>
              <a:rPr lang="fr-FR" sz="1200" kern="1200" dirty="0">
                <a:solidFill>
                  <a:schemeClr val="tx1"/>
                </a:solidFill>
                <a:effectLst/>
                <a:latin typeface="+mn-lt"/>
                <a:ea typeface="+mn-ea"/>
                <a:cs typeface="+mn-cs"/>
              </a:rPr>
              <a:t>es plus élevés en 2010 : Hérault, Aude, Gard et Pyrénées-Orientales (</a:t>
            </a:r>
            <a:r>
              <a:rPr lang="fr-FR" sz="1200" b="0" kern="1200" dirty="0">
                <a:solidFill>
                  <a:schemeClr val="tx1"/>
                </a:solidFill>
                <a:effectLst/>
                <a:latin typeface="+mn-lt"/>
                <a:ea typeface="+mn-ea"/>
                <a:cs typeface="+mn-cs"/>
              </a:rPr>
              <a:t>pas de données disponibles pour le Tarn et Garonne et l’Ariège</a:t>
            </a:r>
            <a:r>
              <a:rPr lang="fr-FR" b="0" dirty="0">
                <a:effectLst/>
              </a:rPr>
              <a:t> )</a:t>
            </a:r>
            <a:endParaRPr lang="fr-FR" sz="1200" kern="1200" dirty="0">
              <a:solidFill>
                <a:schemeClr val="tx1"/>
              </a:solidFill>
              <a:effectLst/>
              <a:latin typeface="+mn-lt"/>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fr-FR" b="0" dirty="0"/>
              <a:t>FONGICIDES : </a:t>
            </a:r>
            <a:r>
              <a:rPr lang="fr-FR" sz="1200" b="0" kern="1200" dirty="0">
                <a:solidFill>
                  <a:schemeClr val="tx1"/>
                </a:solidFill>
                <a:effectLst/>
                <a:latin typeface="+mn-lt"/>
                <a:ea typeface="+mn-ea"/>
                <a:cs typeface="+mn-cs"/>
              </a:rPr>
              <a:t>Départements l</a:t>
            </a:r>
            <a:r>
              <a:rPr lang="fr-FR" sz="1200" kern="1200" dirty="0">
                <a:solidFill>
                  <a:schemeClr val="tx1"/>
                </a:solidFill>
                <a:effectLst/>
                <a:latin typeface="+mn-lt"/>
                <a:ea typeface="+mn-ea"/>
                <a:cs typeface="+mn-cs"/>
              </a:rPr>
              <a:t>es plus élevés en 2010 : Hérault, Aude, Gard et Pyrénées-Orientales, Tarn et Lozère (</a:t>
            </a:r>
            <a:r>
              <a:rPr lang="fr-FR" sz="1200" b="0" kern="1200" dirty="0">
                <a:solidFill>
                  <a:schemeClr val="tx1"/>
                </a:solidFill>
                <a:effectLst/>
                <a:latin typeface="+mn-lt"/>
                <a:ea typeface="+mn-ea"/>
                <a:cs typeface="+mn-cs"/>
              </a:rPr>
              <a:t>pas de données disponibles pour le Tarn et Garonne et l’Ariège</a:t>
            </a:r>
            <a:r>
              <a:rPr lang="fr-FR" b="0" dirty="0">
                <a:effectLst/>
              </a:rPr>
              <a:t> )</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HERBICIDES : </a:t>
            </a:r>
            <a:r>
              <a:rPr lang="fr-FR" sz="1200" b="0" kern="1200" dirty="0">
                <a:solidFill>
                  <a:schemeClr val="tx1"/>
                </a:solidFill>
                <a:effectLst/>
                <a:latin typeface="+mn-lt"/>
                <a:ea typeface="+mn-ea"/>
                <a:cs typeface="+mn-cs"/>
              </a:rPr>
              <a:t>Départements l</a:t>
            </a:r>
            <a:r>
              <a:rPr lang="fr-FR" sz="1200" kern="1200" dirty="0">
                <a:solidFill>
                  <a:schemeClr val="tx1"/>
                </a:solidFill>
                <a:effectLst/>
                <a:latin typeface="+mn-lt"/>
                <a:ea typeface="+mn-ea"/>
                <a:cs typeface="+mn-cs"/>
              </a:rPr>
              <a:t>es plus élevés en 2010 : Hautes-Pyrénées, Gers, Haute-Garonne, Aveyron et Lot (</a:t>
            </a:r>
            <a:r>
              <a:rPr lang="fr-FR" sz="1200" b="0" kern="1200" dirty="0">
                <a:solidFill>
                  <a:schemeClr val="tx1"/>
                </a:solidFill>
                <a:effectLst/>
                <a:latin typeface="+mn-lt"/>
                <a:ea typeface="+mn-ea"/>
                <a:cs typeface="+mn-cs"/>
              </a:rPr>
              <a:t>pas de </a:t>
            </a:r>
            <a:r>
              <a:rPr lang="fr-FR" sz="1200" b="0" kern="1200">
                <a:solidFill>
                  <a:schemeClr val="tx1"/>
                </a:solidFill>
                <a:effectLst/>
                <a:latin typeface="+mn-lt"/>
                <a:ea typeface="+mn-ea"/>
                <a:cs typeface="+mn-cs"/>
              </a:rPr>
              <a:t>données disponibles pour </a:t>
            </a:r>
            <a:r>
              <a:rPr lang="fr-FR" sz="1200" b="0" kern="1200" dirty="0">
                <a:solidFill>
                  <a:schemeClr val="tx1"/>
                </a:solidFill>
                <a:effectLst/>
                <a:latin typeface="+mn-lt"/>
                <a:ea typeface="+mn-ea"/>
                <a:cs typeface="+mn-cs"/>
              </a:rPr>
              <a:t>le Tarn et Garonne et l’Ariège</a:t>
            </a:r>
            <a:r>
              <a:rPr lang="fr-FR" b="0" dirty="0">
                <a:effectLst/>
              </a:rPr>
              <a:t> )</a:t>
            </a: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AAE3505D-B75F-8A5A-89AA-149D04FA45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5105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substances actives ont été sélectionnées en se basant sur le rapport de l’Anses « Proposition de modalités pour une surveillance des pesticides dans l’air ambiant » de 2017.</a:t>
            </a:r>
          </a:p>
          <a:p>
            <a:r>
              <a:rPr lang="fr-FR" sz="1200" kern="1200" dirty="0">
                <a:solidFill>
                  <a:schemeClr val="tx1"/>
                </a:solidFill>
                <a:effectLst/>
                <a:latin typeface="+mn-lt"/>
                <a:ea typeface="+mn-ea"/>
                <a:cs typeface="+mn-cs"/>
              </a:rPr>
              <a:t>Les substances sélectionnées sont : l’</a:t>
            </a:r>
            <a:r>
              <a:rPr lang="fr-FR" sz="1200" kern="1200" dirty="0" err="1">
                <a:solidFill>
                  <a:schemeClr val="tx1"/>
                </a:solidFill>
                <a:effectLst/>
                <a:latin typeface="+mn-lt"/>
                <a:ea typeface="+mn-ea"/>
                <a:cs typeface="+mn-cs"/>
              </a:rPr>
              <a:t>Epoxiconazole</a:t>
            </a:r>
            <a:r>
              <a:rPr lang="fr-FR" sz="1200" kern="1200" dirty="0">
                <a:solidFill>
                  <a:schemeClr val="tx1"/>
                </a:solidFill>
                <a:effectLst/>
                <a:latin typeface="+mn-lt"/>
                <a:ea typeface="+mn-ea"/>
                <a:cs typeface="+mn-cs"/>
              </a:rPr>
              <a:t> pour les grandes cultures, le glyphosate pour la viticulture et l’arboriculture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ne s’agit pas d’une estimation de l’exposition en tant que telle mais d’une grandeur prenant en compte d’une part, un potentiel d’exposition par voie aérienne lié aux cultures du canton et d’autre part, la taille de la population agricole de ce canton. </a:t>
            </a:r>
          </a:p>
          <a:p>
            <a:r>
              <a:rPr lang="fr-FR" sz="1200" kern="1200" dirty="0">
                <a:solidFill>
                  <a:schemeClr val="tx1"/>
                </a:solidFill>
                <a:effectLst/>
                <a:latin typeface="+mn-lt"/>
                <a:ea typeface="+mn-ea"/>
                <a:cs typeface="+mn-cs"/>
              </a:rPr>
              <a:t>La PRE permet de comparer chaque canton occitan aux autres du point de vue des expositions potentielles de sa population agricole aux phytosanitaires par voie aérienne. Cette grandeur est relative et ne peut être utilisée que pour comparer des territoires entre eux et non comme une mesure de l’exposition en tant que telle pour chacun d’eux.</a:t>
            </a:r>
            <a:endParaRPr lang="fr-FR" dirty="0"/>
          </a:p>
        </p:txBody>
      </p:sp>
      <p:sp>
        <p:nvSpPr>
          <p:cNvPr id="4" name="Espace réservé du numéro de diapositive 3"/>
          <p:cNvSpPr>
            <a:spLocks noGrp="1"/>
          </p:cNvSpPr>
          <p:nvPr>
            <p:ph type="sldNum" sz="quarter" idx="5"/>
          </p:nvPr>
        </p:nvSpPr>
        <p:spPr/>
        <p:txBody>
          <a:bodyPr/>
          <a:lstStyle/>
          <a:p>
            <a:fld id="{A7E432BF-538F-4DFA-8C82-5F5E1350AC06}" type="slidenum">
              <a:rPr lang="fr-FR" smtClean="0"/>
              <a:t>67</a:t>
            </a:fld>
            <a:endParaRPr lang="fr-FR"/>
          </a:p>
        </p:txBody>
      </p:sp>
    </p:spTree>
    <p:extLst>
      <p:ext uri="{BB962C8B-B14F-4D97-AF65-F5344CB8AC3E}">
        <p14:creationId xmlns:p14="http://schemas.microsoft.com/office/powerpoint/2010/main" val="4576999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2788C-DD5B-B8E7-701F-CC301B36BB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890829-082F-F9E7-1C6B-F891A6E568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AA5FD4-EEFC-54B4-C3B5-46830911B6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Cette carte permet la comparaison entre les </a:t>
            </a:r>
            <a:r>
              <a:rPr lang="fr-FR" sz="1200" b="0" dirty="0">
                <a:latin typeface="Marianne" panose="02000000000000000000"/>
              </a:rPr>
              <a:t>t</a:t>
            </a:r>
            <a:r>
              <a:rPr lang="fr-FR" sz="1200" dirty="0">
                <a:latin typeface="Marianne" panose="02000000000000000000"/>
              </a:rPr>
              <a:t>erritoires les plus exposés aux produits phytopharmaceutiques et le type de production réparti sur la région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arianne" panose="02000000000000000000"/>
              </a:rPr>
              <a:t>Les activités les plus exposées : viticulture, arboriculture</a:t>
            </a:r>
            <a:endParaRPr lang="fr-FR" b="0" dirty="0"/>
          </a:p>
        </p:txBody>
      </p:sp>
      <p:sp>
        <p:nvSpPr>
          <p:cNvPr id="4" name="Espace réservé du numéro de diapositive 3">
            <a:extLst>
              <a:ext uri="{FF2B5EF4-FFF2-40B4-BE49-F238E27FC236}">
                <a16:creationId xmlns:a16="http://schemas.microsoft.com/office/drawing/2014/main" id="{DE213955-4E04-90AF-DC5C-97627EF91D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6866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3987-FE1F-5885-15C3-0EBAD697D6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E584F8-7089-56AD-4688-7A21C9A8AA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10E75E-3B74-A6F8-E9BF-DC056B1147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Observatoire EVREST (Évolution et relations en santé au travail) : dispositif de veille et de recherche mis en œuvre par les médecins du travail volontaires (enquête par questionnaire lors des consultations)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Occitanie : 1687 salariés concernés</a:t>
            </a:r>
          </a:p>
        </p:txBody>
      </p:sp>
      <p:sp>
        <p:nvSpPr>
          <p:cNvPr id="4" name="Espace réservé du numéro de diapositive 3">
            <a:extLst>
              <a:ext uri="{FF2B5EF4-FFF2-40B4-BE49-F238E27FC236}">
                <a16:creationId xmlns:a16="http://schemas.microsoft.com/office/drawing/2014/main" id="{03BF2EAB-2F18-2FD7-D09A-714B8E42AF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6704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B7DC-4A0C-0F7B-98FB-E2F433DA84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11F72D-39FE-E0B3-1505-4A7B915CC8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D41F8CC-D98A-06D0-D12C-5B789DE8F1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Observatoire EVREST (Évolution et relations en santé au travail) : dispositif de veille et de recherche mis en œuvre par les médecins du travail volontaires (enquête par questionnaire lors des consultations)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Occitanie : 1687 salariés concernés</a:t>
            </a:r>
          </a:p>
        </p:txBody>
      </p:sp>
      <p:sp>
        <p:nvSpPr>
          <p:cNvPr id="4" name="Espace réservé du numéro de diapositive 3">
            <a:extLst>
              <a:ext uri="{FF2B5EF4-FFF2-40B4-BE49-F238E27FC236}">
                <a16:creationId xmlns:a16="http://schemas.microsoft.com/office/drawing/2014/main" id="{DB3BE531-4AE2-9B79-3F7B-DC1EEA88F0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95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E13F1-40AE-AF57-0C14-B7636F5833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3F44C9-505A-A649-1BFC-C285B1F802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2A756C-A889-14C5-CBC8-DBAE27DB6C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Parmi les 2336 répondants à l’autodiagnostic </a:t>
            </a:r>
            <a:r>
              <a:rPr lang="fr-FR" b="0" dirty="0" err="1"/>
              <a:t>Quali’Occ</a:t>
            </a:r>
            <a:r>
              <a:rPr lang="fr-FR" b="0" dirty="0"/>
              <a:t> RH : 42% sont salariés, 28% des directions d’entreprise, 13% des managers, 8% des représentants du personnel</a:t>
            </a:r>
          </a:p>
        </p:txBody>
      </p:sp>
      <p:sp>
        <p:nvSpPr>
          <p:cNvPr id="4" name="Espace réservé du numéro de diapositive 3">
            <a:extLst>
              <a:ext uri="{FF2B5EF4-FFF2-40B4-BE49-F238E27FC236}">
                <a16:creationId xmlns:a16="http://schemas.microsoft.com/office/drawing/2014/main" id="{21890400-1C7E-5110-8D0F-2745232647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7686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16870-52E0-AE95-8641-9FE9979B11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2B5349-ED66-6956-A1DB-F6FC745592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E4A871-7F7E-6481-2A78-0B053688E9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indicateurs de tensions sont l’intensité d’embauche, les conditions de travail contraignantes, la non-durabilité de l’emploi, la main d’œuvre disponible, le lien entre la spécialité de formation et le métier, le </a:t>
            </a:r>
            <a:r>
              <a:rPr lang="fr-FR" b="0" dirty="0" err="1"/>
              <a:t>mismatch</a:t>
            </a:r>
            <a:r>
              <a:rPr lang="fr-FR" b="0" dirty="0"/>
              <a:t> géographique (inadéquation géographique entre offre et demande d’emploi) et la non attractivité salariale.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L’indicateur synthétique sur les conditions de travail est évalué à partir de la part de salariés subissant des contraintes physiques, des limitations physiques, des contraintes de rythme, du travail répétitif, un morcellement des journées de travail, ou travaillant durant les jours non ouvrables ou bien en dehors des plages de travail habituelles.</a:t>
            </a: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https://</a:t>
            </a:r>
            <a:r>
              <a:rPr lang="fr-FR" b="0" dirty="0" err="1"/>
              <a:t>dares.travail-emploi.gouv.fr</a:t>
            </a:r>
            <a:r>
              <a:rPr lang="fr-FR" b="0" dirty="0"/>
              <a:t>/publication/les-tensions-sur-le-marche-du-travail-en-2023</a:t>
            </a:r>
          </a:p>
        </p:txBody>
      </p:sp>
      <p:sp>
        <p:nvSpPr>
          <p:cNvPr id="4" name="Espace réservé du numéro de diapositive 3">
            <a:extLst>
              <a:ext uri="{FF2B5EF4-FFF2-40B4-BE49-F238E27FC236}">
                <a16:creationId xmlns:a16="http://schemas.microsoft.com/office/drawing/2014/main" id="{C6886475-6867-B316-365F-6640E14358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68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8576-1ACC-D4F0-60D4-7B3A8389C5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740442-B501-7FC4-AAFE-8E2A2F6F00A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E10E2A-DBBF-AA08-2896-C1D9BA993C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Dans notre région, la canicule et la sécheresse sont les évènements climatiques extrêmes auxquels sont davantage confrontés les adultes de 18 à 79 ans. Notons en complément que </a:t>
            </a:r>
            <a:r>
              <a:rPr lang="fr-FR" sz="1200" b="0" i="0" kern="1200" dirty="0">
                <a:solidFill>
                  <a:schemeClr val="tx1"/>
                </a:solidFill>
                <a:effectLst/>
                <a:latin typeface="+mn-lt"/>
                <a:ea typeface="+mn-ea"/>
                <a:cs typeface="+mn-cs"/>
              </a:rPr>
              <a:t>les personnes les moins diplômées ou les employées sont plus nombreux à déclarer une souffrance physique lors d’un évènement climatique extrême.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https://</a:t>
            </a:r>
            <a:r>
              <a:rPr lang="fr-FR" b="0" dirty="0" err="1"/>
              <a:t>www.santepubliquefrance.fr</a:t>
            </a:r>
            <a:r>
              <a:rPr lang="fr-FR" b="0" dirty="0"/>
              <a:t>/</a:t>
            </a:r>
            <a:r>
              <a:rPr lang="fr-FR" b="0" dirty="0" err="1"/>
              <a:t>regions</a:t>
            </a:r>
            <a:r>
              <a:rPr lang="fr-FR" b="0" dirty="0"/>
              <a:t>/</a:t>
            </a:r>
            <a:r>
              <a:rPr lang="fr-FR" b="0" dirty="0" err="1"/>
              <a:t>occitanie</a:t>
            </a:r>
            <a:r>
              <a:rPr lang="fr-FR" b="0" dirty="0"/>
              <a:t>/documents/</a:t>
            </a:r>
            <a:r>
              <a:rPr lang="fr-FR" b="0" dirty="0" err="1"/>
              <a:t>enquetes-etudes</a:t>
            </a:r>
            <a:r>
              <a:rPr lang="fr-FR" b="0" dirty="0"/>
              <a:t>/2025/barometre-de-sante-publique-france-resultats-de-l-edition-2024.-edition-occitanie</a:t>
            </a:r>
          </a:p>
        </p:txBody>
      </p:sp>
      <p:sp>
        <p:nvSpPr>
          <p:cNvPr id="4" name="Espace réservé du numéro de diapositive 3">
            <a:extLst>
              <a:ext uri="{FF2B5EF4-FFF2-40B4-BE49-F238E27FC236}">
                <a16:creationId xmlns:a16="http://schemas.microsoft.com/office/drawing/2014/main" id="{AC5891E5-FE03-08D4-5CFA-07D4FEF0A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81EC-D458-4472-6DEA-7415AC4FB9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26D71F-347C-AC4B-8243-57C94287CB9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3C3DE0-F009-857F-9218-31B1AAB39649}"/>
              </a:ext>
            </a:extLst>
          </p:cNvPr>
          <p:cNvSpPr>
            <a:spLocks noGrp="1"/>
          </p:cNvSpPr>
          <p:nvPr>
            <p:ph type="body" idx="1"/>
          </p:nvPr>
        </p:nvSpPr>
        <p:spPr/>
        <p:txBody>
          <a:bodyPr/>
          <a:lstStyle/>
          <a:p>
            <a:r>
              <a:rPr lang="fr-FR" sz="1200" kern="1200" dirty="0">
                <a:solidFill>
                  <a:schemeClr val="tx1"/>
                </a:solidFill>
                <a:effectLst/>
                <a:latin typeface="+mn-lt"/>
                <a:ea typeface="+mn-ea"/>
                <a:cs typeface="+mn-cs"/>
              </a:rPr>
              <a:t>Une </a:t>
            </a:r>
            <a:r>
              <a:rPr lang="fr-FR" sz="1200" b="1" kern="1200" dirty="0">
                <a:solidFill>
                  <a:schemeClr val="tx1"/>
                </a:solidFill>
                <a:effectLst/>
                <a:latin typeface="+mn-lt"/>
                <a:ea typeface="+mn-ea"/>
                <a:cs typeface="+mn-cs"/>
              </a:rPr>
              <a:t>saison </a:t>
            </a:r>
            <a:r>
              <a:rPr lang="fr-FR" sz="1200" kern="1200" dirty="0">
                <a:solidFill>
                  <a:schemeClr val="tx1"/>
                </a:solidFill>
                <a:effectLst/>
                <a:latin typeface="+mn-lt"/>
                <a:ea typeface="+mn-ea"/>
                <a:cs typeface="+mn-cs"/>
              </a:rPr>
              <a:t>se caractérise par un dépassement significatif et récurrent, du nombre de postes quotidiens pendant au moins 15 jours, au sein d’un secteur d’activité dans une zone d’emploi</a:t>
            </a:r>
          </a:p>
          <a:p>
            <a:r>
              <a:rPr lang="fr-FR" sz="1200" kern="1200" dirty="0">
                <a:solidFill>
                  <a:schemeClr val="tx1"/>
                </a:solidFill>
                <a:effectLst/>
                <a:latin typeface="+mn-lt"/>
                <a:ea typeface="+mn-ea"/>
                <a:cs typeface="+mn-cs"/>
              </a:rPr>
              <a:t>Un </a:t>
            </a:r>
            <a:r>
              <a:rPr lang="fr-FR" sz="1200" b="1" kern="1200" dirty="0">
                <a:solidFill>
                  <a:schemeClr val="tx1"/>
                </a:solidFill>
                <a:effectLst/>
                <a:latin typeface="+mn-lt"/>
                <a:ea typeface="+mn-ea"/>
                <a:cs typeface="+mn-cs"/>
              </a:rPr>
              <a:t>saisonnier </a:t>
            </a:r>
            <a:r>
              <a:rPr lang="fr-FR" sz="1200" kern="1200" dirty="0">
                <a:solidFill>
                  <a:schemeClr val="tx1"/>
                </a:solidFill>
                <a:effectLst/>
                <a:latin typeface="+mn-lt"/>
                <a:ea typeface="+mn-ea"/>
                <a:cs typeface="+mn-cs"/>
              </a:rPr>
              <a:t>est une personne qui a occupé au moins un poste de saisonnier dans l’année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Baisse de 6% de l’emploi saisonnier entre 2019 et 2021</a:t>
            </a:r>
          </a:p>
          <a:p>
            <a:r>
              <a:rPr lang="fr-FR" sz="1200" b="1" kern="1200" dirty="0">
                <a:solidFill>
                  <a:schemeClr val="tx1"/>
                </a:solidFill>
                <a:effectLst/>
                <a:latin typeface="+mn-lt"/>
                <a:ea typeface="+mn-ea"/>
                <a:cs typeface="+mn-cs"/>
              </a:rPr>
              <a:t>29,3 millions </a:t>
            </a:r>
            <a:r>
              <a:rPr lang="fr-FR" sz="1200" kern="1200" dirty="0">
                <a:solidFill>
                  <a:schemeClr val="tx1"/>
                </a:solidFill>
                <a:effectLst/>
                <a:latin typeface="+mn-lt"/>
                <a:ea typeface="+mn-ea"/>
                <a:cs typeface="+mn-cs"/>
              </a:rPr>
              <a:t>d’heures effectuées en 2021 soit 1,3% du volume total de travail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a:extLst>
              <a:ext uri="{FF2B5EF4-FFF2-40B4-BE49-F238E27FC236}">
                <a16:creationId xmlns:a16="http://schemas.microsoft.com/office/drawing/2014/main" id="{7BBA93B0-C311-C2B5-2671-AC387A2436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1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F93C-591F-B607-E6BE-3704EAA09A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2A16D5-A3FC-4AEE-4F2B-7D942FCBA4F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53A2AB-8EB3-1D71-812D-EF74E64D6C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Projection à 2023 et 2050 : sont les plus concernés, le Gard, la zone proche du littoral méditerranéen puis celle de Midi-Pyrénées Nord.</a:t>
            </a:r>
          </a:p>
        </p:txBody>
      </p:sp>
      <p:sp>
        <p:nvSpPr>
          <p:cNvPr id="4" name="Espace réservé du numéro de diapositive 3">
            <a:extLst>
              <a:ext uri="{FF2B5EF4-FFF2-40B4-BE49-F238E27FC236}">
                <a16:creationId xmlns:a16="http://schemas.microsoft.com/office/drawing/2014/main" id="{271FCB5D-582E-B0DD-251C-980017701F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2083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4DE21-0854-26DB-B0DD-32EC714205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C30AEF-C7D3-CF77-E807-9F09E39C24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CE813E-CE36-FC1D-79F3-2E0E2945EA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Risques climatiques : </a:t>
            </a:r>
            <a:r>
              <a:rPr lang="fr-FR" sz="1200" b="0" i="0" kern="1200" dirty="0">
                <a:solidFill>
                  <a:schemeClr val="tx1"/>
                </a:solidFill>
                <a:effectLst/>
                <a:latin typeface="+mn-lt"/>
                <a:ea typeface="+mn-ea"/>
                <a:cs typeface="+mn-cs"/>
              </a:rPr>
              <a:t>avalanches, feux de forêt, inondation, mouvements de terrains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https://</a:t>
            </a:r>
            <a:r>
              <a:rPr lang="fr-FR" b="0" dirty="0" err="1"/>
              <a:t>www.picto-occitanie.fr</a:t>
            </a:r>
            <a:r>
              <a:rPr lang="fr-FR" b="0" dirty="0"/>
              <a:t>/</a:t>
            </a:r>
            <a:r>
              <a:rPr lang="fr-FR" b="0" dirty="0" err="1"/>
              <a:t>geoclip</a:t>
            </a:r>
            <a:r>
              <a:rPr lang="fr-FR" b="0" dirty="0"/>
              <a:t>/#c=home </a:t>
            </a:r>
          </a:p>
        </p:txBody>
      </p:sp>
      <p:sp>
        <p:nvSpPr>
          <p:cNvPr id="4" name="Espace réservé du numéro de diapositive 3">
            <a:extLst>
              <a:ext uri="{FF2B5EF4-FFF2-40B4-BE49-F238E27FC236}">
                <a16:creationId xmlns:a16="http://schemas.microsoft.com/office/drawing/2014/main" id="{9D9943B3-D468-3AE6-92D0-FDF2B10D9D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47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D3506-D419-9FE2-A44D-DAD5B88DE7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62806D-4F72-06D6-CC2B-07F500E164B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3F7C41-D561-CA8E-C908-CE0930E934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départements situés sur le littoral méditerranéen sont les zones les plus concernés par l’augmentation du nombre de jours à plus de 30°C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secteurs où les salariés sont les plus exposés sont les industries extractives, pharmaceutique, la production et distribution d’eau, assainissement, gestion des déchets et dépollution.</a:t>
            </a:r>
          </a:p>
        </p:txBody>
      </p:sp>
      <p:sp>
        <p:nvSpPr>
          <p:cNvPr id="4" name="Espace réservé du numéro de diapositive 3">
            <a:extLst>
              <a:ext uri="{FF2B5EF4-FFF2-40B4-BE49-F238E27FC236}">
                <a16:creationId xmlns:a16="http://schemas.microsoft.com/office/drawing/2014/main" id="{81772C17-2ED1-A09D-509D-CF3D86129E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9526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D7F7-830A-A1EF-E27B-56C12067F0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8F0610-3D5C-8343-1394-E1102828D3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558C0DA-D866-93E0-51F6-7E0FD06D60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zones proches du littoral sont les plus concernées.</a:t>
            </a:r>
          </a:p>
        </p:txBody>
      </p:sp>
      <p:sp>
        <p:nvSpPr>
          <p:cNvPr id="4" name="Espace réservé du numéro de diapositive 3">
            <a:extLst>
              <a:ext uri="{FF2B5EF4-FFF2-40B4-BE49-F238E27FC236}">
                <a16:creationId xmlns:a16="http://schemas.microsoft.com/office/drawing/2014/main" id="{0D43B64A-C5C6-4195-6598-AFE509C7FC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653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FA12E-865C-0434-FABE-6B1FDC10CF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81C266-373A-4076-82DF-2B3388D0986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5901E5-AB9C-8BAF-475A-848E5791A2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Tous les SPSTI déclinent une action en matière de prévention de la désinsertion professionnelle.</a:t>
            </a:r>
          </a:p>
        </p:txBody>
      </p:sp>
      <p:sp>
        <p:nvSpPr>
          <p:cNvPr id="4" name="Espace réservé du numéro de diapositive 3">
            <a:extLst>
              <a:ext uri="{FF2B5EF4-FFF2-40B4-BE49-F238E27FC236}">
                <a16:creationId xmlns:a16="http://schemas.microsoft.com/office/drawing/2014/main" id="{96D33E19-A35C-CF0C-5023-1BDE20940F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89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BA31A-7933-F1AF-9E5E-B5877D5926F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695A37-D509-811F-8704-E5F5341A93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04A2EB-677D-3E0E-A306-BDBF130C81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Hébergement restauration : saison d’avril à octobre (pic en juillet/août)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Activités créatives et sportives : saison de juin à novembre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Agriculture : viticulture importante sur le littoral, culture de fruits (vergers, serres, champs) importante dans le Tarn-et-Garonne, arboriculture importante dans les Pyrénées-Orientales</a:t>
            </a:r>
          </a:p>
        </p:txBody>
      </p:sp>
      <p:sp>
        <p:nvSpPr>
          <p:cNvPr id="4" name="Espace réservé du numéro de diapositive 3">
            <a:extLst>
              <a:ext uri="{FF2B5EF4-FFF2-40B4-BE49-F238E27FC236}">
                <a16:creationId xmlns:a16="http://schemas.microsoft.com/office/drawing/2014/main" id="{BF562DBA-A327-439D-87FF-48E3329F08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25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2AEA0-DC25-D295-ED86-44B66E6362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163466-C5E4-CCBF-17B4-EC9070D6F4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A2F46D-BEF7-F339-0653-3CB260EDB9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établissements classés SEVESO seuil haut sont particulièrement concentrés dans la Haute-Garonne, le Gard et le long du littoral.</a:t>
            </a:r>
          </a:p>
        </p:txBody>
      </p:sp>
      <p:sp>
        <p:nvSpPr>
          <p:cNvPr id="4" name="Espace réservé du numéro de diapositive 3">
            <a:extLst>
              <a:ext uri="{FF2B5EF4-FFF2-40B4-BE49-F238E27FC236}">
                <a16:creationId xmlns:a16="http://schemas.microsoft.com/office/drawing/2014/main" id="{65190BC6-F4A7-2E68-380D-BA0AA3A1DB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E1862-1D0F-4967-B83F-1AF54A8760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77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069247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0906593" y="6188576"/>
            <a:ext cx="1116475" cy="532085"/>
          </a:xfrm>
          <a:prstGeom prst="rect">
            <a:avLst/>
          </a:prstGeom>
          <a:noFill/>
          <a:ln>
            <a:noFill/>
          </a:ln>
        </p:spPr>
      </p:pic>
      <p:pic>
        <p:nvPicPr>
          <p:cNvPr id="11" name="Google Shape;11;p2"/>
          <p:cNvPicPr preferRelativeResize="0"/>
          <p:nvPr/>
        </p:nvPicPr>
        <p:blipFill>
          <a:blip r:embed="rId3">
            <a:alphaModFix/>
          </a:blip>
          <a:stretch>
            <a:fillRect/>
          </a:stretch>
        </p:blipFill>
        <p:spPr>
          <a:xfrm>
            <a:off x="9965801" y="6179400"/>
            <a:ext cx="1154969" cy="550435"/>
          </a:xfrm>
          <a:prstGeom prst="rect">
            <a:avLst/>
          </a:prstGeom>
          <a:noFill/>
          <a:ln>
            <a:noFill/>
          </a:ln>
        </p:spPr>
      </p:pic>
    </p:spTree>
    <p:extLst>
      <p:ext uri="{BB962C8B-B14F-4D97-AF65-F5344CB8AC3E}">
        <p14:creationId xmlns:p14="http://schemas.microsoft.com/office/powerpoint/2010/main" val="52043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FBB3D2-26B7-3A7B-66AD-BDE09281097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FE7E5B4-A824-0997-DB01-8391F5895B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EC0AD5A-7303-17BA-644E-D4F89E1C0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u numéro de diapositive 4">
            <a:extLst>
              <a:ext uri="{FF2B5EF4-FFF2-40B4-BE49-F238E27FC236}">
                <a16:creationId xmlns:a16="http://schemas.microsoft.com/office/drawing/2014/main" id="{0E13983F-62DE-54B6-8940-C3420992607F}"/>
              </a:ext>
            </a:extLst>
          </p:cNvPr>
          <p:cNvSpPr>
            <a:spLocks noGrp="1"/>
          </p:cNvSpPr>
          <p:nvPr>
            <p:ph type="sldNum" idx="10"/>
          </p:nvPr>
        </p:nvSpPr>
        <p:spPr/>
        <p:txBody>
          <a:bodyPr/>
          <a:lstStyle/>
          <a:p>
            <a:fld id="{00000000-1234-1234-1234-123412341234}" type="slidenum">
              <a:rPr lang="fr-FR" smtClean="0"/>
              <a:pPr/>
              <a:t>‹N°›</a:t>
            </a:fld>
            <a:endParaRPr lang="fr-FR"/>
          </a:p>
        </p:txBody>
      </p:sp>
    </p:spTree>
    <p:extLst>
      <p:ext uri="{BB962C8B-B14F-4D97-AF65-F5344CB8AC3E}">
        <p14:creationId xmlns:p14="http://schemas.microsoft.com/office/powerpoint/2010/main" val="385501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2FB128-2845-CDAA-3816-49A41CF6700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C4E5F3C-76A9-3C7F-C259-F866DC52D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048422-3394-C9AF-1D5E-9D467657F82D}"/>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ACB6AE25-BC25-29A3-D5FC-7686A07F9E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B9BFDB-E4B2-5FEE-33B8-8955DF322D7B}"/>
              </a:ext>
            </a:extLst>
          </p:cNvPr>
          <p:cNvSpPr>
            <a:spLocks noGrp="1"/>
          </p:cNvSpPr>
          <p:nvPr>
            <p:ph type="sldNum" sz="quarter" idx="12"/>
          </p:nvPr>
        </p:nvSpPr>
        <p:spPr/>
        <p:txBody>
          <a:bodyPr/>
          <a:lstStyle/>
          <a:p>
            <a:fld id="{7C1FE883-9D69-7D4F-B18D-EDF86672A47E}" type="slidenum">
              <a:rPr lang="fr-FR" smtClean="0"/>
              <a:t>‹N°›</a:t>
            </a:fld>
            <a:endParaRPr lang="fr-FR"/>
          </a:p>
        </p:txBody>
      </p:sp>
    </p:spTree>
    <p:extLst>
      <p:ext uri="{BB962C8B-B14F-4D97-AF65-F5344CB8AC3E}">
        <p14:creationId xmlns:p14="http://schemas.microsoft.com/office/powerpoint/2010/main" val="4078360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754DF4-7C04-7EFF-DBD8-E9B3DC38565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1376C5D-EDD3-1A69-83D8-6AAC9BA68A5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52CA35-52B6-C60F-746C-A1FC888B0999}"/>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4200B855-7608-940E-0359-18E61C9A69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0E6CB7-F14B-2E57-C450-6B896CBB47E4}"/>
              </a:ext>
            </a:extLst>
          </p:cNvPr>
          <p:cNvSpPr>
            <a:spLocks noGrp="1"/>
          </p:cNvSpPr>
          <p:nvPr>
            <p:ph type="sldNum" sz="quarter" idx="12"/>
          </p:nvPr>
        </p:nvSpPr>
        <p:spPr/>
        <p:txBody>
          <a:bodyPr/>
          <a:lstStyle/>
          <a:p>
            <a:fld id="{7C1FE883-9D69-7D4F-B18D-EDF86672A47E}" type="slidenum">
              <a:rPr lang="fr-FR" smtClean="0"/>
              <a:t>‹N°›</a:t>
            </a:fld>
            <a:endParaRPr lang="fr-FR"/>
          </a:p>
        </p:txBody>
      </p:sp>
      <p:pic>
        <p:nvPicPr>
          <p:cNvPr id="7" name="Image 6">
            <a:extLst>
              <a:ext uri="{FF2B5EF4-FFF2-40B4-BE49-F238E27FC236}">
                <a16:creationId xmlns:a16="http://schemas.microsoft.com/office/drawing/2014/main" id="{30393B84-0EDE-C5DD-A1F6-F7A99D1AC8D0}"/>
              </a:ext>
            </a:extLst>
          </p:cNvPr>
          <p:cNvPicPr>
            <a:picLocks noChangeAspect="1"/>
          </p:cNvPicPr>
          <p:nvPr userDrawn="1"/>
        </p:nvPicPr>
        <p:blipFill>
          <a:blip r:embed="rId2"/>
          <a:stretch>
            <a:fillRect/>
          </a:stretch>
        </p:blipFill>
        <p:spPr>
          <a:xfrm>
            <a:off x="0" y="-16376"/>
            <a:ext cx="12192000" cy="6874376"/>
          </a:xfrm>
          <a:prstGeom prst="rect">
            <a:avLst/>
          </a:prstGeom>
        </p:spPr>
      </p:pic>
      <p:sp>
        <p:nvSpPr>
          <p:cNvPr id="8" name="Rectangle 7">
            <a:extLst>
              <a:ext uri="{FF2B5EF4-FFF2-40B4-BE49-F238E27FC236}">
                <a16:creationId xmlns:a16="http://schemas.microsoft.com/office/drawing/2014/main" id="{63910E64-F297-C525-2D85-C32FC5D3296D}"/>
              </a:ext>
            </a:extLst>
          </p:cNvPr>
          <p:cNvSpPr/>
          <p:nvPr userDrawn="1"/>
        </p:nvSpPr>
        <p:spPr>
          <a:xfrm rot="164315">
            <a:off x="10220325" y="1518972"/>
            <a:ext cx="1743075"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8886726D-3DA1-4636-7DF0-AB561698A7AF}"/>
              </a:ext>
            </a:extLst>
          </p:cNvPr>
          <p:cNvSpPr/>
          <p:nvPr userDrawn="1"/>
        </p:nvSpPr>
        <p:spPr>
          <a:xfrm>
            <a:off x="10239069" y="1517385"/>
            <a:ext cx="1430866" cy="6884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9264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9E62E-EB7C-9C52-841E-0E795031349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73DE9A3-D545-BE1E-C877-BF6A843AA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C15D2BB-0A6B-2797-D563-8D39C1DBD203}"/>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3A2BFF8D-E67A-CECB-7B21-F896B22C3A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9E0F72-1943-A512-654F-4365D091441F}"/>
              </a:ext>
            </a:extLst>
          </p:cNvPr>
          <p:cNvSpPr>
            <a:spLocks noGrp="1"/>
          </p:cNvSpPr>
          <p:nvPr>
            <p:ph type="sldNum" sz="quarter" idx="12"/>
          </p:nvPr>
        </p:nvSpPr>
        <p:spPr/>
        <p:txBody>
          <a:bodyPr/>
          <a:lstStyle/>
          <a:p>
            <a:fld id="{7C1FE883-9D69-7D4F-B18D-EDF86672A47E}" type="slidenum">
              <a:rPr lang="fr-FR" smtClean="0"/>
              <a:t>‹N°›</a:t>
            </a:fld>
            <a:endParaRPr lang="fr-FR"/>
          </a:p>
        </p:txBody>
      </p:sp>
      <p:pic>
        <p:nvPicPr>
          <p:cNvPr id="7" name="Image 6">
            <a:extLst>
              <a:ext uri="{FF2B5EF4-FFF2-40B4-BE49-F238E27FC236}">
                <a16:creationId xmlns:a16="http://schemas.microsoft.com/office/drawing/2014/main" id="{C6715B52-D8B1-18A8-3E62-CBF9CF69B520}"/>
              </a:ext>
            </a:extLst>
          </p:cNvPr>
          <p:cNvPicPr>
            <a:picLocks noChangeAspect="1"/>
          </p:cNvPicPr>
          <p:nvPr userDrawn="1"/>
        </p:nvPicPr>
        <p:blipFill>
          <a:blip r:embed="rId2"/>
          <a:stretch>
            <a:fillRect/>
          </a:stretch>
        </p:blipFill>
        <p:spPr>
          <a:xfrm>
            <a:off x="-1" y="0"/>
            <a:ext cx="12202299" cy="6858000"/>
          </a:xfrm>
          <a:prstGeom prst="rect">
            <a:avLst/>
          </a:prstGeom>
        </p:spPr>
      </p:pic>
    </p:spTree>
    <p:extLst>
      <p:ext uri="{BB962C8B-B14F-4D97-AF65-F5344CB8AC3E}">
        <p14:creationId xmlns:p14="http://schemas.microsoft.com/office/powerpoint/2010/main" val="1103174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2EAABC-0A7A-4839-EE9F-73C69E4A2CA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DAABE9E-9398-2E13-5302-8CDDEFD88CD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B5146BF-9F76-5B8E-CE59-2662C30D9DF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298EEE1-A277-ACD8-D231-AF46AF3EE937}"/>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6" name="Espace réservé du pied de page 5">
            <a:extLst>
              <a:ext uri="{FF2B5EF4-FFF2-40B4-BE49-F238E27FC236}">
                <a16:creationId xmlns:a16="http://schemas.microsoft.com/office/drawing/2014/main" id="{40102FD5-92C0-FBCF-0287-F1C1F2EAB83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1E11292-76B9-E862-5E11-142247BB84DD}"/>
              </a:ext>
            </a:extLst>
          </p:cNvPr>
          <p:cNvSpPr>
            <a:spLocks noGrp="1"/>
          </p:cNvSpPr>
          <p:nvPr>
            <p:ph type="sldNum" sz="quarter" idx="12"/>
          </p:nvPr>
        </p:nvSpPr>
        <p:spPr/>
        <p:txBody>
          <a:bodyPr/>
          <a:lstStyle/>
          <a:p>
            <a:fld id="{7C1FE883-9D69-7D4F-B18D-EDF86672A47E}" type="slidenum">
              <a:rPr lang="fr-FR" smtClean="0"/>
              <a:t>‹N°›</a:t>
            </a:fld>
            <a:endParaRPr lang="fr-FR"/>
          </a:p>
        </p:txBody>
      </p:sp>
      <p:pic>
        <p:nvPicPr>
          <p:cNvPr id="8" name="Image 7">
            <a:extLst>
              <a:ext uri="{FF2B5EF4-FFF2-40B4-BE49-F238E27FC236}">
                <a16:creationId xmlns:a16="http://schemas.microsoft.com/office/drawing/2014/main" id="{88984C9F-3951-3AB2-5AE8-4F16806F5EA2}"/>
              </a:ext>
            </a:extLst>
          </p:cNvPr>
          <p:cNvPicPr>
            <a:picLocks noChangeAspect="1"/>
          </p:cNvPicPr>
          <p:nvPr userDrawn="1"/>
        </p:nvPicPr>
        <p:blipFill>
          <a:blip r:embed="rId2"/>
          <a:stretch>
            <a:fillRect/>
          </a:stretch>
        </p:blipFill>
        <p:spPr>
          <a:xfrm>
            <a:off x="0" y="0"/>
            <a:ext cx="12186851" cy="6858000"/>
          </a:xfrm>
          <a:prstGeom prst="rect">
            <a:avLst/>
          </a:prstGeom>
        </p:spPr>
      </p:pic>
    </p:spTree>
    <p:extLst>
      <p:ext uri="{BB962C8B-B14F-4D97-AF65-F5344CB8AC3E}">
        <p14:creationId xmlns:p14="http://schemas.microsoft.com/office/powerpoint/2010/main" val="2534538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BE7FE-F5F5-E0A5-7331-4987106E70F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B28C25D-193E-4E4B-5472-91CD0B7513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767D97A-ADDA-C81B-EBC5-141E0369C54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352B386-8F57-2A8D-86AC-614122B1BB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6EEA8D7-3FB0-51C6-85BB-DC6FEAA1BF2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A914491-C840-BDCB-02CF-D169A6E8F24D}"/>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8" name="Espace réservé du pied de page 7">
            <a:extLst>
              <a:ext uri="{FF2B5EF4-FFF2-40B4-BE49-F238E27FC236}">
                <a16:creationId xmlns:a16="http://schemas.microsoft.com/office/drawing/2014/main" id="{B81401DF-BF67-1000-1803-0207D1FBAD6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2508175-C5F7-95DF-FD94-BDFE0B22B882}"/>
              </a:ext>
            </a:extLst>
          </p:cNvPr>
          <p:cNvSpPr>
            <a:spLocks noGrp="1"/>
          </p:cNvSpPr>
          <p:nvPr>
            <p:ph type="sldNum" sz="quarter" idx="12"/>
          </p:nvPr>
        </p:nvSpPr>
        <p:spPr/>
        <p:txBody>
          <a:bodyPr/>
          <a:lstStyle/>
          <a:p>
            <a:fld id="{7C1FE883-9D69-7D4F-B18D-EDF86672A47E}" type="slidenum">
              <a:rPr lang="fr-FR" smtClean="0"/>
              <a:t>‹N°›</a:t>
            </a:fld>
            <a:endParaRPr lang="fr-FR"/>
          </a:p>
        </p:txBody>
      </p:sp>
      <p:pic>
        <p:nvPicPr>
          <p:cNvPr id="10" name="Image 9">
            <a:extLst>
              <a:ext uri="{FF2B5EF4-FFF2-40B4-BE49-F238E27FC236}">
                <a16:creationId xmlns:a16="http://schemas.microsoft.com/office/drawing/2014/main" id="{9279D389-7DF9-6C4F-D05B-4E8561ECFAD2}"/>
              </a:ext>
            </a:extLst>
          </p:cNvPr>
          <p:cNvPicPr>
            <a:picLocks noChangeAspect="1"/>
          </p:cNvPicPr>
          <p:nvPr userDrawn="1"/>
        </p:nvPicPr>
        <p:blipFill>
          <a:blip r:embed="rId2"/>
          <a:stretch>
            <a:fillRect/>
          </a:stretch>
        </p:blipFill>
        <p:spPr>
          <a:xfrm>
            <a:off x="0" y="0"/>
            <a:ext cx="12236521" cy="6858000"/>
          </a:xfrm>
          <a:prstGeom prst="rect">
            <a:avLst/>
          </a:prstGeom>
        </p:spPr>
      </p:pic>
    </p:spTree>
    <p:extLst>
      <p:ext uri="{BB962C8B-B14F-4D97-AF65-F5344CB8AC3E}">
        <p14:creationId xmlns:p14="http://schemas.microsoft.com/office/powerpoint/2010/main" val="359189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5AC334-03E6-EFD0-CFA4-D93E4F41202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D1E3F79-8F3F-1A07-4C99-4C27FBA94FAF}"/>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4" name="Espace réservé du pied de page 3">
            <a:extLst>
              <a:ext uri="{FF2B5EF4-FFF2-40B4-BE49-F238E27FC236}">
                <a16:creationId xmlns:a16="http://schemas.microsoft.com/office/drawing/2014/main" id="{2C5B47E9-1B3E-D327-E1F9-F26C6BE319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1C030C5-06DA-F13B-6E66-7DF99025D50F}"/>
              </a:ext>
            </a:extLst>
          </p:cNvPr>
          <p:cNvSpPr>
            <a:spLocks noGrp="1"/>
          </p:cNvSpPr>
          <p:nvPr>
            <p:ph type="sldNum" sz="quarter" idx="12"/>
          </p:nvPr>
        </p:nvSpPr>
        <p:spPr/>
        <p:txBody>
          <a:bodyPr/>
          <a:lstStyle/>
          <a:p>
            <a:fld id="{7C1FE883-9D69-7D4F-B18D-EDF86672A47E}" type="slidenum">
              <a:rPr lang="fr-FR" smtClean="0"/>
              <a:t>‹N°›</a:t>
            </a:fld>
            <a:endParaRPr lang="fr-FR"/>
          </a:p>
        </p:txBody>
      </p:sp>
    </p:spTree>
    <p:extLst>
      <p:ext uri="{BB962C8B-B14F-4D97-AF65-F5344CB8AC3E}">
        <p14:creationId xmlns:p14="http://schemas.microsoft.com/office/powerpoint/2010/main" val="3560579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1BEE6E-8C31-1827-546F-367535FE7BB0}"/>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3" name="Espace réservé du pied de page 2">
            <a:extLst>
              <a:ext uri="{FF2B5EF4-FFF2-40B4-BE49-F238E27FC236}">
                <a16:creationId xmlns:a16="http://schemas.microsoft.com/office/drawing/2014/main" id="{C0172D77-B2EC-265D-9BE1-167FB067C5A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D07604A-1E41-7B5A-556C-34AF7F49F009}"/>
              </a:ext>
            </a:extLst>
          </p:cNvPr>
          <p:cNvSpPr>
            <a:spLocks noGrp="1"/>
          </p:cNvSpPr>
          <p:nvPr>
            <p:ph type="sldNum" sz="quarter" idx="12"/>
          </p:nvPr>
        </p:nvSpPr>
        <p:spPr/>
        <p:txBody>
          <a:bodyPr/>
          <a:lstStyle/>
          <a:p>
            <a:fld id="{7C1FE883-9D69-7D4F-B18D-EDF86672A47E}" type="slidenum">
              <a:rPr lang="fr-FR" smtClean="0"/>
              <a:t>‹N°›</a:t>
            </a:fld>
            <a:endParaRPr lang="fr-FR"/>
          </a:p>
        </p:txBody>
      </p:sp>
    </p:spTree>
    <p:extLst>
      <p:ext uri="{BB962C8B-B14F-4D97-AF65-F5344CB8AC3E}">
        <p14:creationId xmlns:p14="http://schemas.microsoft.com/office/powerpoint/2010/main" val="395032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F4C7B-D53B-8939-8FFF-198FF89A56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DCDA478-5C5D-EDDF-31AB-E491C70A5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CE0D46E-CCA1-85A1-0438-FC643DADD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80CF79-4B2E-21BD-C3F8-904312C8DB18}"/>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6" name="Espace réservé du pied de page 5">
            <a:extLst>
              <a:ext uri="{FF2B5EF4-FFF2-40B4-BE49-F238E27FC236}">
                <a16:creationId xmlns:a16="http://schemas.microsoft.com/office/drawing/2014/main" id="{3BCDB29D-78E0-EEA0-2892-4E41D1E4E3A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70AB73-5A77-3F59-1349-521FCDE320BE}"/>
              </a:ext>
            </a:extLst>
          </p:cNvPr>
          <p:cNvSpPr>
            <a:spLocks noGrp="1"/>
          </p:cNvSpPr>
          <p:nvPr>
            <p:ph type="sldNum" sz="quarter" idx="12"/>
          </p:nvPr>
        </p:nvSpPr>
        <p:spPr/>
        <p:txBody>
          <a:bodyPr/>
          <a:lstStyle/>
          <a:p>
            <a:fld id="{7C1FE883-9D69-7D4F-B18D-EDF86672A47E}" type="slidenum">
              <a:rPr lang="fr-FR" smtClean="0"/>
              <a:t>‹N°›</a:t>
            </a:fld>
            <a:endParaRPr lang="fr-FR"/>
          </a:p>
        </p:txBody>
      </p:sp>
    </p:spTree>
    <p:extLst>
      <p:ext uri="{BB962C8B-B14F-4D97-AF65-F5344CB8AC3E}">
        <p14:creationId xmlns:p14="http://schemas.microsoft.com/office/powerpoint/2010/main" val="3753760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8" name="Google Shape;18;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88199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9A3BB-B187-6D85-1105-4181E5D84C4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334510B-4678-19D1-17F8-770B57356F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2459B2B-9E1A-0C71-BFB5-3C2D61E7F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4E0D7E8-A896-BE68-513E-C00FA9F11235}"/>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6" name="Espace réservé du pied de page 5">
            <a:extLst>
              <a:ext uri="{FF2B5EF4-FFF2-40B4-BE49-F238E27FC236}">
                <a16:creationId xmlns:a16="http://schemas.microsoft.com/office/drawing/2014/main" id="{81BF3907-4F2A-7086-83D5-1EC5AD8BA1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BF36E0-B302-2DFD-B37D-1C4363CAB48F}"/>
              </a:ext>
            </a:extLst>
          </p:cNvPr>
          <p:cNvSpPr>
            <a:spLocks noGrp="1"/>
          </p:cNvSpPr>
          <p:nvPr>
            <p:ph type="sldNum" sz="quarter" idx="12"/>
          </p:nvPr>
        </p:nvSpPr>
        <p:spPr/>
        <p:txBody>
          <a:bodyPr/>
          <a:lstStyle/>
          <a:p>
            <a:fld id="{7C1FE883-9D69-7D4F-B18D-EDF86672A47E}" type="slidenum">
              <a:rPr lang="fr-FR" smtClean="0"/>
              <a:t>‹N°›</a:t>
            </a:fld>
            <a:endParaRPr lang="fr-FR"/>
          </a:p>
        </p:txBody>
      </p:sp>
    </p:spTree>
    <p:extLst>
      <p:ext uri="{BB962C8B-B14F-4D97-AF65-F5344CB8AC3E}">
        <p14:creationId xmlns:p14="http://schemas.microsoft.com/office/powerpoint/2010/main" val="160105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C6A1C-A12C-DB17-3A16-CF2CD55AD1B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37300E-2AD6-4E4C-C56F-7DF4D6F8786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B3C9DC-A1C0-740C-1285-F6A537AD2B94}"/>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8868D0A6-157E-A528-3267-0C6B99A52F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4E50AC-0C13-ED16-7F13-852A58C6B1D1}"/>
              </a:ext>
            </a:extLst>
          </p:cNvPr>
          <p:cNvSpPr>
            <a:spLocks noGrp="1"/>
          </p:cNvSpPr>
          <p:nvPr>
            <p:ph type="sldNum" sz="quarter" idx="12"/>
          </p:nvPr>
        </p:nvSpPr>
        <p:spPr/>
        <p:txBody>
          <a:bodyPr/>
          <a:lstStyle/>
          <a:p>
            <a:fld id="{7C1FE883-9D69-7D4F-B18D-EDF86672A47E}" type="slidenum">
              <a:rPr lang="fr-FR" smtClean="0"/>
              <a:t>‹N°›</a:t>
            </a:fld>
            <a:endParaRPr lang="fr-FR"/>
          </a:p>
        </p:txBody>
      </p:sp>
    </p:spTree>
    <p:extLst>
      <p:ext uri="{BB962C8B-B14F-4D97-AF65-F5344CB8AC3E}">
        <p14:creationId xmlns:p14="http://schemas.microsoft.com/office/powerpoint/2010/main" val="2803140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C871B18-BB13-F8F6-499F-B800B096A52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8FD2165-450B-0FDB-E8C4-D4CA0E8FB58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3FF58C-6ACE-0868-E80E-072E4DA64617}"/>
              </a:ext>
            </a:extLst>
          </p:cNvPr>
          <p:cNvSpPr>
            <a:spLocks noGrp="1"/>
          </p:cNvSpPr>
          <p:nvPr>
            <p:ph type="dt" sz="half" idx="10"/>
          </p:nvPr>
        </p:nvSpPr>
        <p:spPr/>
        <p:txBody>
          <a:bodyPr/>
          <a:lstStyle/>
          <a:p>
            <a:fld id="{BD89A83A-734E-4545-9D53-B5816BB928E8}"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583A4CE9-F6DA-87E3-EBF8-94B0117CD1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153BD9-40C6-B532-A361-2A1933235C7E}"/>
              </a:ext>
            </a:extLst>
          </p:cNvPr>
          <p:cNvSpPr>
            <a:spLocks noGrp="1"/>
          </p:cNvSpPr>
          <p:nvPr>
            <p:ph type="sldNum" sz="quarter" idx="12"/>
          </p:nvPr>
        </p:nvSpPr>
        <p:spPr/>
        <p:txBody>
          <a:bodyPr/>
          <a:lstStyle/>
          <a:p>
            <a:fld id="{7C1FE883-9D69-7D4F-B18D-EDF86672A47E}" type="slidenum">
              <a:rPr lang="fr-FR" smtClean="0"/>
              <a:t>‹N°›</a:t>
            </a:fld>
            <a:endParaRPr lang="fr-FR"/>
          </a:p>
        </p:txBody>
      </p:sp>
    </p:spTree>
    <p:extLst>
      <p:ext uri="{BB962C8B-B14F-4D97-AF65-F5344CB8AC3E}">
        <p14:creationId xmlns:p14="http://schemas.microsoft.com/office/powerpoint/2010/main" val="2621909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4B6A11-52C2-2E7D-E638-ED9A853984F2}"/>
              </a:ext>
            </a:extLst>
          </p:cNvPr>
          <p:cNvSpPr>
            <a:spLocks noGrp="1"/>
          </p:cNvSpPr>
          <p:nvPr>
            <p:ph type="title"/>
          </p:nvPr>
        </p:nvSpPr>
        <p:spPr>
          <a:xfrm>
            <a:off x="1898374" y="1"/>
            <a:ext cx="9998765" cy="1222408"/>
          </a:xfrm>
        </p:spPr>
        <p:txBody>
          <a:bodyPr>
            <a:normAutofit/>
          </a:bodyPr>
          <a:lstStyle>
            <a:lvl1pPr algn="ctr">
              <a:defRPr sz="3600"/>
            </a:lvl1pPr>
          </a:lstStyle>
          <a:p>
            <a:r>
              <a:rPr lang="fr-FR" dirty="0"/>
              <a:t>Modifiez le style du titre</a:t>
            </a:r>
          </a:p>
        </p:txBody>
      </p:sp>
      <p:sp>
        <p:nvSpPr>
          <p:cNvPr id="4" name="Espace réservé du numéro de diapositive 3">
            <a:extLst>
              <a:ext uri="{FF2B5EF4-FFF2-40B4-BE49-F238E27FC236}">
                <a16:creationId xmlns:a16="http://schemas.microsoft.com/office/drawing/2014/main" id="{D3B5A605-1300-071A-69A8-E1C79D665C90}"/>
              </a:ext>
            </a:extLst>
          </p:cNvPr>
          <p:cNvSpPr>
            <a:spLocks noGrp="1"/>
          </p:cNvSpPr>
          <p:nvPr>
            <p:ph type="sldNum" sz="quarter" idx="11"/>
          </p:nvPr>
        </p:nvSpPr>
        <p:spPr>
          <a:xfrm>
            <a:off x="11196825" y="6356350"/>
            <a:ext cx="700314" cy="365125"/>
          </a:xfrm>
        </p:spPr>
        <p:txBody>
          <a:bodyPr/>
          <a:lstStyle/>
          <a:p>
            <a:fld id="{515CE5FF-97BF-9142-9D65-DE6941D22E47}" type="slidenum">
              <a:rPr lang="fr-FR" smtClean="0"/>
              <a:pPr/>
              <a:t>‹N°›</a:t>
            </a:fld>
            <a:endParaRPr lang="fr-FR" dirty="0"/>
          </a:p>
        </p:txBody>
      </p:sp>
      <p:sp>
        <p:nvSpPr>
          <p:cNvPr id="7" name="Espace réservé du texte 2">
            <a:extLst>
              <a:ext uri="{FF2B5EF4-FFF2-40B4-BE49-F238E27FC236}">
                <a16:creationId xmlns:a16="http://schemas.microsoft.com/office/drawing/2014/main" id="{7CBE47EB-F7A8-A8C9-0AA5-E1E25D2CF9C5}"/>
              </a:ext>
            </a:extLst>
          </p:cNvPr>
          <p:cNvSpPr>
            <a:spLocks noGrp="1"/>
          </p:cNvSpPr>
          <p:nvPr>
            <p:ph idx="1"/>
          </p:nvPr>
        </p:nvSpPr>
        <p:spPr>
          <a:xfrm>
            <a:off x="1898374" y="1440141"/>
            <a:ext cx="9998765" cy="470887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endParaRPr lang="fr-FR" dirty="0"/>
          </a:p>
          <a:p>
            <a:pPr lvl="4"/>
            <a:endParaRPr lang="fr-FR" dirty="0"/>
          </a:p>
          <a:p>
            <a:pPr lvl="4"/>
            <a:endParaRPr lang="fr-FR" dirty="0"/>
          </a:p>
        </p:txBody>
      </p:sp>
    </p:spTree>
    <p:extLst>
      <p:ext uri="{BB962C8B-B14F-4D97-AF65-F5344CB8AC3E}">
        <p14:creationId xmlns:p14="http://schemas.microsoft.com/office/powerpoint/2010/main" val="1845481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0906593" y="6188576"/>
            <a:ext cx="1116475" cy="532085"/>
          </a:xfrm>
          <a:prstGeom prst="rect">
            <a:avLst/>
          </a:prstGeom>
          <a:noFill/>
          <a:ln>
            <a:noFill/>
          </a:ln>
        </p:spPr>
      </p:pic>
      <p:pic>
        <p:nvPicPr>
          <p:cNvPr id="11" name="Google Shape;11;p2"/>
          <p:cNvPicPr preferRelativeResize="0"/>
          <p:nvPr/>
        </p:nvPicPr>
        <p:blipFill>
          <a:blip r:embed="rId3">
            <a:alphaModFix/>
          </a:blip>
          <a:stretch>
            <a:fillRect/>
          </a:stretch>
        </p:blipFill>
        <p:spPr>
          <a:xfrm>
            <a:off x="9965801" y="6179400"/>
            <a:ext cx="1154969" cy="550435"/>
          </a:xfrm>
          <a:prstGeom prst="rect">
            <a:avLst/>
          </a:prstGeom>
          <a:noFill/>
          <a:ln>
            <a:noFill/>
          </a:ln>
        </p:spPr>
      </p:pic>
    </p:spTree>
    <p:extLst>
      <p:ext uri="{BB962C8B-B14F-4D97-AF65-F5344CB8AC3E}">
        <p14:creationId xmlns:p14="http://schemas.microsoft.com/office/powerpoint/2010/main" val="1299767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2" name="Google Shape;22;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60039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9" name="Google Shape;29;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99799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3" name="Google Shape;33;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60602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
        <p:cNvGrpSpPr/>
        <p:nvPr/>
      </p:nvGrpSpPr>
      <p:grpSpPr>
        <a:xfrm>
          <a:off x="0" y="0"/>
          <a:ext cx="0" cy="0"/>
          <a:chOff x="0" y="0"/>
          <a:chExt cx="0" cy="0"/>
        </a:xfrm>
      </p:grpSpPr>
      <p:sp>
        <p:nvSpPr>
          <p:cNvPr id="35" name="Google Shape;35;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6" name="Google Shape;36;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7" name="Google Shape;37;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8" name="Google Shape;38;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9" name="Google Shape;3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65891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2" name="Google Shape;42;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82214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6" name="Google Shape;4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902074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983721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283495466"/>
      </p:ext>
    </p:extLst>
  </p:cSld>
  <p:clrMap bg1="lt1" tx1="dk1" bg2="dk2" tx2="lt2" accent1="accent1" accent2="accent2" accent3="accent3" accent4="accent4" accent5="accent5" accent6="accent6" hlink="hlink" folHlink="folHlink"/>
  <p:sldLayoutIdLst>
    <p:sldLayoutId id="2147484383" r:id="rId1"/>
    <p:sldLayoutId id="2147484384" r:id="rId2"/>
    <p:sldLayoutId id="2147484385" r:id="rId3"/>
    <p:sldLayoutId id="2147484387" r:id="rId4"/>
    <p:sldLayoutId id="2147484388" r:id="rId5"/>
    <p:sldLayoutId id="2147484389" r:id="rId6"/>
    <p:sldLayoutId id="2147484390" r:id="rId7"/>
    <p:sldLayoutId id="2147484391" r:id="rId8"/>
    <p:sldLayoutId id="2147484392" r:id="rId9"/>
    <p:sldLayoutId id="2147484509" r:id="rId10"/>
    <p:sldLayoutId id="2147484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01B7747-18DD-C196-BD31-22DF2A8402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F379A07-8B2A-FA95-6A73-7F459FE7DB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BECA10-6740-FC0C-4662-6ED19ABD6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89A83A-734E-4545-9D53-B5816BB928E8}"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A08E8A64-90F9-9D62-A855-B875E2575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9EC6DCA-8673-178A-5C84-D5156889F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FE883-9D69-7D4F-B18D-EDF86672A47E}" type="slidenum">
              <a:rPr lang="fr-FR" smtClean="0"/>
              <a:t>‹N°›</a:t>
            </a:fld>
            <a:endParaRPr lang="fr-FR"/>
          </a:p>
        </p:txBody>
      </p:sp>
    </p:spTree>
    <p:extLst>
      <p:ext uri="{BB962C8B-B14F-4D97-AF65-F5344CB8AC3E}">
        <p14:creationId xmlns:p14="http://schemas.microsoft.com/office/powerpoint/2010/main" val="3399005450"/>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 id="21474847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8.emf"/><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1.emf"/><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8.jp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8.jp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70.png"/></Relationships>
</file>

<file path=ppt/slides/_rels/slide65.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90.png"/></Relationships>
</file>

<file path=ppt/slides/_rels/slide66.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14/relationships/chartEx" Target="../charts/chartEx3.xml"/><Relationship Id="rId7" Type="http://schemas.microsoft.com/office/2014/relationships/chartEx" Target="../charts/chartEx5.xm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12.png"/><Relationship Id="rId5" Type="http://schemas.microsoft.com/office/2014/relationships/chartEx" Target="../charts/chartEx4.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15.emf"/><Relationship Id="rId5" Type="http://schemas.openxmlformats.org/officeDocument/2006/relationships/image" Target="../media/image114.png"/><Relationship Id="rId4" Type="http://schemas.openxmlformats.org/officeDocument/2006/relationships/image" Target="../media/image112.emf"/></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3"/>
          <p:cNvSpPr txBox="1"/>
          <p:nvPr/>
        </p:nvSpPr>
        <p:spPr>
          <a:xfrm>
            <a:off x="294473" y="2766684"/>
            <a:ext cx="11078400" cy="1564181"/>
          </a:xfrm>
          <a:prstGeom prst="rect">
            <a:avLst/>
          </a:prstGeom>
          <a:noFill/>
          <a:ln>
            <a:noFill/>
          </a:ln>
        </p:spPr>
        <p:txBody>
          <a:bodyPr spcFirstLastPara="1" wrap="square" lIns="121900" tIns="121900" rIns="121900" bIns="121900" anchor="t" anchorCtr="0">
            <a:noAutofit/>
          </a:bodyPr>
          <a:lstStyle>
            <a:defPPr>
              <a:defRPr lang="fr-FR"/>
            </a:defPPr>
            <a:lvl1pPr marR="0" lvl="0" indent="0" algn="ctr" defTabSz="1219170" fontAlgn="auto">
              <a:lnSpc>
                <a:spcPct val="100000"/>
              </a:lnSpc>
              <a:spcBef>
                <a:spcPts val="0"/>
              </a:spcBef>
              <a:spcAft>
                <a:spcPts val="0"/>
              </a:spcAft>
              <a:buClr>
                <a:srgbClr val="000000"/>
              </a:buClr>
              <a:buSzTx/>
              <a:buFontTx/>
              <a:buNone/>
              <a:tabLst/>
              <a:defRPr kumimoji="0" sz="6600" b="1" i="0" u="none" strike="noStrike" kern="0" cap="none" spc="0" normalizeH="0" baseline="0">
                <a:ln>
                  <a:noFill/>
                </a:ln>
                <a:solidFill>
                  <a:srgbClr val="67B0CE"/>
                </a:solidFill>
                <a:effectLst/>
                <a:uLnTx/>
                <a:uFillTx/>
                <a:latin typeface="League Gothic"/>
                <a:ea typeface="League Gothic"/>
                <a:cs typeface="League Gothic"/>
              </a:defRPr>
            </a:lvl1pPr>
          </a:lstStyle>
          <a:p>
            <a:r>
              <a:rPr lang="fr-FR" sz="4000" dirty="0">
                <a:sym typeface="League Gothic"/>
              </a:rPr>
              <a:t>État des lieux des données santé travail</a:t>
            </a:r>
          </a:p>
          <a:p>
            <a:r>
              <a:rPr lang="fr-FR" sz="4000" dirty="0">
                <a:sym typeface="League Gothic"/>
              </a:rPr>
              <a:t>Diagnostic régional PRST Occitanie</a:t>
            </a:r>
          </a:p>
        </p:txBody>
      </p:sp>
      <p:pic>
        <p:nvPicPr>
          <p:cNvPr id="56" name="Google Shape;56;p13"/>
          <p:cNvPicPr preferRelativeResize="0"/>
          <p:nvPr/>
        </p:nvPicPr>
        <p:blipFill rotWithShape="1">
          <a:blip r:embed="rId3">
            <a:alphaModFix/>
          </a:blip>
          <a:srcRect l="4326" t="-2145" r="16865"/>
          <a:stretch/>
        </p:blipFill>
        <p:spPr>
          <a:xfrm>
            <a:off x="3996467" y="311001"/>
            <a:ext cx="3446400" cy="2515233"/>
          </a:xfrm>
          <a:prstGeom prst="rect">
            <a:avLst/>
          </a:prstGeom>
          <a:noFill/>
          <a:ln>
            <a:noFill/>
          </a:ln>
        </p:spPr>
      </p:pic>
      <p:cxnSp>
        <p:nvCxnSpPr>
          <p:cNvPr id="57" name="Google Shape;57;p13"/>
          <p:cNvCxnSpPr/>
          <p:nvPr/>
        </p:nvCxnSpPr>
        <p:spPr>
          <a:xfrm rot="10800000">
            <a:off x="2594935" y="4188989"/>
            <a:ext cx="6640000" cy="0"/>
          </a:xfrm>
          <a:prstGeom prst="straightConnector1">
            <a:avLst/>
          </a:prstGeom>
          <a:noFill/>
          <a:ln w="9525" cap="flat" cmpd="sng">
            <a:solidFill>
              <a:srgbClr val="6E67C4"/>
            </a:solidFill>
            <a:prstDash val="solid"/>
            <a:round/>
            <a:headEnd type="none" w="med" len="med"/>
            <a:tailEnd type="none" w="med" len="med"/>
          </a:ln>
        </p:spPr>
      </p:cxnSp>
      <p:cxnSp>
        <p:nvCxnSpPr>
          <p:cNvPr id="58" name="Google Shape;58;p13"/>
          <p:cNvCxnSpPr/>
          <p:nvPr/>
        </p:nvCxnSpPr>
        <p:spPr>
          <a:xfrm rot="10800000">
            <a:off x="2665275" y="5664070"/>
            <a:ext cx="6640000" cy="0"/>
          </a:xfrm>
          <a:prstGeom prst="straightConnector1">
            <a:avLst/>
          </a:prstGeom>
          <a:noFill/>
          <a:ln w="9525" cap="flat" cmpd="sng">
            <a:solidFill>
              <a:srgbClr val="6E67C4"/>
            </a:solidFill>
            <a:prstDash val="solid"/>
            <a:round/>
            <a:headEnd type="none" w="med" len="med"/>
            <a:tailEnd type="none" w="med" len="med"/>
          </a:ln>
        </p:spPr>
      </p:cxnSp>
      <p:sp>
        <p:nvSpPr>
          <p:cNvPr id="59" name="Google Shape;59;p13"/>
          <p:cNvSpPr txBox="1"/>
          <p:nvPr/>
        </p:nvSpPr>
        <p:spPr>
          <a:xfrm>
            <a:off x="1385966" y="4613267"/>
            <a:ext cx="9057937" cy="768400"/>
          </a:xfrm>
          <a:prstGeom prst="rect">
            <a:avLst/>
          </a:prstGeom>
          <a:noFill/>
          <a:ln>
            <a:noFill/>
          </a:ln>
        </p:spPr>
        <p:txBody>
          <a:bodyPr spcFirstLastPara="1" wrap="square" lIns="121900" tIns="121900" rIns="121900" bIns="121900" anchor="t" anchorCtr="0">
            <a:noAutofit/>
          </a:bodyPr>
          <a:lstStyle/>
          <a:p>
            <a:pPr algn="ctr" defTabSz="1219170">
              <a:buClr>
                <a:srgbClr val="000000"/>
              </a:buClr>
              <a:defRPr/>
            </a:pPr>
            <a:r>
              <a:rPr lang="fr-FR" sz="2800" kern="0" dirty="0">
                <a:solidFill>
                  <a:srgbClr val="6E67C4"/>
                </a:solidFill>
                <a:latin typeface="Work Sans"/>
                <a:ea typeface="Work Sans"/>
                <a:cs typeface="Work Sans"/>
                <a:sym typeface="Work Sans"/>
              </a:rPr>
              <a:t>Préparation de la séance</a:t>
            </a:r>
            <a:r>
              <a:rPr kumimoji="0" lang="fr-FR" sz="2800" b="0" i="0" u="none" strike="noStrike" kern="0" cap="none" spc="0" normalizeH="0" baseline="0" noProof="0" dirty="0">
                <a:ln>
                  <a:noFill/>
                </a:ln>
                <a:solidFill>
                  <a:srgbClr val="6E67C4"/>
                </a:solidFill>
                <a:effectLst/>
                <a:uLnTx/>
                <a:uFillTx/>
                <a:latin typeface="Work Sans"/>
                <a:ea typeface="Work Sans"/>
                <a:cs typeface="Work Sans"/>
                <a:sym typeface="Work Sans"/>
              </a:rPr>
              <a:t> du CROCT </a:t>
            </a:r>
          </a:p>
          <a:p>
            <a:pPr algn="ctr" defTabSz="1219170">
              <a:buClr>
                <a:srgbClr val="000000"/>
              </a:buClr>
              <a:defRPr/>
            </a:pPr>
            <a:r>
              <a:rPr kumimoji="0" lang="fr-FR" sz="2800" b="0" i="0" u="none" strike="noStrike" kern="0" cap="none" spc="0" normalizeH="0" baseline="0" noProof="0" dirty="0">
                <a:ln>
                  <a:noFill/>
                </a:ln>
                <a:solidFill>
                  <a:srgbClr val="6E67C4"/>
                </a:solidFill>
                <a:effectLst/>
                <a:uLnTx/>
                <a:uFillTx/>
                <a:latin typeface="Work Sans"/>
                <a:ea typeface="Work Sans"/>
                <a:cs typeface="Work Sans"/>
                <a:sym typeface="Work Sans"/>
              </a:rPr>
              <a:t>du 18/02/2026</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dirty="0">
              <a:ln>
                <a:noFill/>
              </a:ln>
              <a:solidFill>
                <a:srgbClr val="6E67C4"/>
              </a:solidFill>
              <a:effectLst/>
              <a:uLnTx/>
              <a:uFillTx/>
              <a:latin typeface="Work Sans"/>
              <a:ea typeface="Work Sans"/>
              <a:cs typeface="Work Sans"/>
              <a:sym typeface="Work Sans"/>
            </a:endParaRPr>
          </a:p>
        </p:txBody>
      </p:sp>
      <p:pic>
        <p:nvPicPr>
          <p:cNvPr id="2" name="Google Shape;54;p13">
            <a:extLst>
              <a:ext uri="{FF2B5EF4-FFF2-40B4-BE49-F238E27FC236}">
                <a16:creationId xmlns:a16="http://schemas.microsoft.com/office/drawing/2014/main" id="{9AD3BE7E-B6B1-ADD0-8694-B74DE99F2BE6}"/>
              </a:ext>
            </a:extLst>
          </p:cNvPr>
          <p:cNvPicPr preferRelativeResize="0"/>
          <p:nvPr/>
        </p:nvPicPr>
        <p:blipFill>
          <a:blip r:embed="rId4">
            <a:alphaModFix/>
          </a:blip>
          <a:stretch>
            <a:fillRect/>
          </a:stretch>
        </p:blipFill>
        <p:spPr>
          <a:xfrm>
            <a:off x="1278531" y="185242"/>
            <a:ext cx="2609787" cy="1243713"/>
          </a:xfrm>
          <a:prstGeom prst="rect">
            <a:avLst/>
          </a:prstGeom>
          <a:noFill/>
          <a:ln>
            <a:noFill/>
          </a:ln>
        </p:spPr>
      </p:pic>
      <p:pic>
        <p:nvPicPr>
          <p:cNvPr id="4" name="Image 3" descr="Une image contenant texte, Police, logo, Graphique&#10;&#10;Description générée automatiquement">
            <a:extLst>
              <a:ext uri="{FF2B5EF4-FFF2-40B4-BE49-F238E27FC236}">
                <a16:creationId xmlns:a16="http://schemas.microsoft.com/office/drawing/2014/main" id="{8FE531F3-C79E-EBB9-4820-821BB41518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12" y="311001"/>
            <a:ext cx="1114425" cy="1023938"/>
          </a:xfrm>
          <a:prstGeom prst="rect">
            <a:avLst/>
          </a:prstGeom>
        </p:spPr>
      </p:pic>
      <p:sp>
        <p:nvSpPr>
          <p:cNvPr id="6" name="Rectangle 5">
            <a:extLst>
              <a:ext uri="{FF2B5EF4-FFF2-40B4-BE49-F238E27FC236}">
                <a16:creationId xmlns:a16="http://schemas.microsoft.com/office/drawing/2014/main" id="{F2B5E661-1DE8-1ED0-D1DD-8D048FD03935}"/>
              </a:ext>
            </a:extLst>
          </p:cNvPr>
          <p:cNvSpPr/>
          <p:nvPr/>
        </p:nvSpPr>
        <p:spPr>
          <a:xfrm rot="1145491">
            <a:off x="6805235" y="1099110"/>
            <a:ext cx="5205271" cy="769441"/>
          </a:xfrm>
          <a:prstGeom prst="rect">
            <a:avLst/>
          </a:prstGeom>
          <a:noFill/>
        </p:spPr>
        <p:txBody>
          <a:bodyPr wrap="none" lIns="91440" tIns="45720" rIns="91440" bIns="45720">
            <a:spAutoFit/>
          </a:bodyPr>
          <a:lstStyle/>
          <a:p>
            <a:pPr algn="ctr"/>
            <a:r>
              <a:rPr lang="fr-FR" sz="4400" b="0" cap="none" spc="0" dirty="0">
                <a:ln w="0"/>
                <a:solidFill>
                  <a:schemeClr val="accent1"/>
                </a:solidFill>
                <a:effectLst>
                  <a:outerShdw blurRad="38100" dist="25400" dir="5400000" algn="ctr" rotWithShape="0">
                    <a:srgbClr val="6E747A">
                      <a:alpha val="43000"/>
                    </a:srgbClr>
                  </a:outerShdw>
                </a:effectLst>
              </a:rPr>
              <a:t>Document de travail</a:t>
            </a:r>
          </a:p>
        </p:txBody>
      </p:sp>
      <p:pic>
        <p:nvPicPr>
          <p:cNvPr id="1030" name="Image 6">
            <a:extLst>
              <a:ext uri="{FF2B5EF4-FFF2-40B4-BE49-F238E27FC236}">
                <a16:creationId xmlns:a16="http://schemas.microsoft.com/office/drawing/2014/main" id="{1D55C214-9B22-FA96-DA89-67AACF0C4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20" y="6244431"/>
            <a:ext cx="1493838" cy="3127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9FD11025-3233-D2C3-ED48-F7308768441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8">
            <a:extLst>
              <a:ext uri="{FF2B5EF4-FFF2-40B4-BE49-F238E27FC236}">
                <a16:creationId xmlns:a16="http://schemas.microsoft.com/office/drawing/2014/main" id="{D656A587-6869-C69E-20D7-7509BA76698B}"/>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207662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479F-3B26-0130-EE12-EFCDC99CC8F8}"/>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5CEC5F9F-7AFF-E928-8E28-C612F039266D}"/>
              </a:ext>
            </a:extLst>
          </p:cNvPr>
          <p:cNvSpPr/>
          <p:nvPr/>
        </p:nvSpPr>
        <p:spPr>
          <a:xfrm>
            <a:off x="997113" y="253987"/>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L’implantation des sites SEVESO</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Espace réservé du contenu 2">
            <a:extLst>
              <a:ext uri="{FF2B5EF4-FFF2-40B4-BE49-F238E27FC236}">
                <a16:creationId xmlns:a16="http://schemas.microsoft.com/office/drawing/2014/main" id="{300945A5-95BE-8DF5-A1B5-B2A8FFE122FD}"/>
              </a:ext>
            </a:extLst>
          </p:cNvPr>
          <p:cNvSpPr txBox="1">
            <a:spLocks/>
          </p:cNvSpPr>
          <p:nvPr/>
        </p:nvSpPr>
        <p:spPr>
          <a:xfrm>
            <a:off x="0" y="1036358"/>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Les établissements classés Seveso - 2025</a:t>
            </a:r>
            <a:endParaRPr lang="fr-FR" sz="1600" b="1" dirty="0">
              <a:ea typeface="ＭＳ Ｐゴシック" charset="0"/>
              <a:cs typeface="ＭＳ Ｐゴシック" charset="0"/>
            </a:endParaRPr>
          </a:p>
        </p:txBody>
      </p:sp>
      <p:sp>
        <p:nvSpPr>
          <p:cNvPr id="8" name="ZoneTexte 7">
            <a:extLst>
              <a:ext uri="{FF2B5EF4-FFF2-40B4-BE49-F238E27FC236}">
                <a16:creationId xmlns:a16="http://schemas.microsoft.com/office/drawing/2014/main" id="{9A146E8B-28E3-804E-A215-B681947C9D85}"/>
              </a:ext>
            </a:extLst>
          </p:cNvPr>
          <p:cNvSpPr txBox="1"/>
          <p:nvPr/>
        </p:nvSpPr>
        <p:spPr>
          <a:xfrm>
            <a:off x="152573" y="6560222"/>
            <a:ext cx="11434762" cy="276999"/>
          </a:xfrm>
          <a:prstGeom prst="rect">
            <a:avLst/>
          </a:prstGeom>
          <a:noFill/>
        </p:spPr>
        <p:txBody>
          <a:bodyPr wrap="square" rtlCol="0">
            <a:spAutoFit/>
          </a:bodyPr>
          <a:lstStyle/>
          <a:p>
            <a:r>
              <a:rPr lang="fr-FR" sz="1200" dirty="0"/>
              <a:t>Source : PICT Stat, DREAL</a:t>
            </a:r>
          </a:p>
        </p:txBody>
      </p:sp>
      <p:pic>
        <p:nvPicPr>
          <p:cNvPr id="10" name="Image 9">
            <a:extLst>
              <a:ext uri="{FF2B5EF4-FFF2-40B4-BE49-F238E27FC236}">
                <a16:creationId xmlns:a16="http://schemas.microsoft.com/office/drawing/2014/main" id="{15751A4E-C7FA-8281-1D97-E3191F042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73" y="1798330"/>
            <a:ext cx="6184365" cy="3933152"/>
          </a:xfrm>
          <a:prstGeom prst="rect">
            <a:avLst/>
          </a:prstGeom>
        </p:spPr>
      </p:pic>
      <p:sp>
        <p:nvSpPr>
          <p:cNvPr id="11" name="ZoneTexte 10">
            <a:extLst>
              <a:ext uri="{FF2B5EF4-FFF2-40B4-BE49-F238E27FC236}">
                <a16:creationId xmlns:a16="http://schemas.microsoft.com/office/drawing/2014/main" id="{B1347D34-6CB7-0174-584E-41D20C13864D}"/>
              </a:ext>
            </a:extLst>
          </p:cNvPr>
          <p:cNvSpPr txBox="1"/>
          <p:nvPr/>
        </p:nvSpPr>
        <p:spPr>
          <a:xfrm>
            <a:off x="1368718" y="5874436"/>
            <a:ext cx="1053494" cy="384721"/>
          </a:xfrm>
          <a:prstGeom prst="rect">
            <a:avLst/>
          </a:prstGeom>
          <a:solidFill>
            <a:schemeClr val="accent1"/>
          </a:solidFill>
        </p:spPr>
        <p:txBody>
          <a:bodyPr wrap="none" rtlCol="0">
            <a:spAutoFit/>
          </a:bodyPr>
          <a:lstStyle/>
          <a:p>
            <a:r>
              <a:rPr lang="fr-FR" dirty="0">
                <a:solidFill>
                  <a:schemeClr val="bg1"/>
                </a:solidFill>
              </a:rPr>
              <a:t>Seuil bas</a:t>
            </a:r>
          </a:p>
        </p:txBody>
      </p:sp>
      <p:sp>
        <p:nvSpPr>
          <p:cNvPr id="12" name="ZoneTexte 11">
            <a:extLst>
              <a:ext uri="{FF2B5EF4-FFF2-40B4-BE49-F238E27FC236}">
                <a16:creationId xmlns:a16="http://schemas.microsoft.com/office/drawing/2014/main" id="{25B4598A-7B8E-2FA2-18B6-9AB388BA2EAE}"/>
              </a:ext>
            </a:extLst>
          </p:cNvPr>
          <p:cNvSpPr txBox="1"/>
          <p:nvPr/>
        </p:nvSpPr>
        <p:spPr>
          <a:xfrm>
            <a:off x="8819888" y="2266954"/>
            <a:ext cx="1168910" cy="384721"/>
          </a:xfrm>
          <a:prstGeom prst="rect">
            <a:avLst/>
          </a:prstGeom>
          <a:solidFill>
            <a:schemeClr val="accent1"/>
          </a:solidFill>
        </p:spPr>
        <p:txBody>
          <a:bodyPr wrap="none" rtlCol="0">
            <a:spAutoFit/>
          </a:bodyPr>
          <a:lstStyle/>
          <a:p>
            <a:r>
              <a:rPr lang="fr-FR" dirty="0">
                <a:solidFill>
                  <a:schemeClr val="bg1"/>
                </a:solidFill>
              </a:rPr>
              <a:t>Seuil haut</a:t>
            </a:r>
          </a:p>
        </p:txBody>
      </p:sp>
      <p:pic>
        <p:nvPicPr>
          <p:cNvPr id="5" name="Espace réservé du contenu 4">
            <a:extLst>
              <a:ext uri="{FF2B5EF4-FFF2-40B4-BE49-F238E27FC236}">
                <a16:creationId xmlns:a16="http://schemas.microsoft.com/office/drawing/2014/main" id="{902687E8-196B-2BE0-DB26-9B92901FEDD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45345" y="2904068"/>
            <a:ext cx="6149086" cy="3933153"/>
          </a:xfrm>
        </p:spPr>
      </p:pic>
    </p:spTree>
    <p:extLst>
      <p:ext uri="{BB962C8B-B14F-4D97-AF65-F5344CB8AC3E}">
        <p14:creationId xmlns:p14="http://schemas.microsoft.com/office/powerpoint/2010/main" val="2594671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6870-FC33-F790-5D05-EDF57103C0B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CAB8AC5-138C-4473-2D11-83AD218FF76B}"/>
              </a:ext>
            </a:extLst>
          </p:cNvPr>
          <p:cNvSpPr>
            <a:spLocks noGrp="1"/>
          </p:cNvSpPr>
          <p:nvPr>
            <p:ph type="title"/>
          </p:nvPr>
        </p:nvSpPr>
        <p:spPr>
          <a:xfrm>
            <a:off x="975986" y="3443396"/>
            <a:ext cx="10515600" cy="1325563"/>
          </a:xfrm>
        </p:spPr>
        <p:txBody>
          <a:bodyPr>
            <a:normAutofit/>
          </a:bodyPr>
          <a:lstStyle/>
          <a:p>
            <a:pPr algn="ctr"/>
            <a:r>
              <a:rPr lang="fr-FR" dirty="0">
                <a:solidFill>
                  <a:schemeClr val="bg1"/>
                </a:solidFill>
                <a:latin typeface="Marianne" panose="02000000000000000000" pitchFamily="2" charset="0"/>
              </a:rPr>
              <a:t>Les données </a:t>
            </a:r>
            <a:br>
              <a:rPr lang="fr-FR" dirty="0">
                <a:solidFill>
                  <a:schemeClr val="bg1"/>
                </a:solidFill>
                <a:latin typeface="Marianne" panose="02000000000000000000" pitchFamily="2" charset="0"/>
              </a:rPr>
            </a:br>
            <a:r>
              <a:rPr lang="fr-FR" dirty="0">
                <a:solidFill>
                  <a:schemeClr val="bg1"/>
                </a:solidFill>
                <a:latin typeface="Marianne" panose="02000000000000000000" pitchFamily="2" charset="0"/>
              </a:rPr>
              <a:t>en matière de dialogue social</a:t>
            </a:r>
          </a:p>
        </p:txBody>
      </p:sp>
    </p:spTree>
    <p:extLst>
      <p:ext uri="{BB962C8B-B14F-4D97-AF65-F5344CB8AC3E}">
        <p14:creationId xmlns:p14="http://schemas.microsoft.com/office/powerpoint/2010/main" val="675368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9FFC1-2A08-7F3A-525B-3EBC5107530F}"/>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D7E66706-4F8E-5CD0-7197-A1ED5639667E}"/>
              </a:ext>
            </a:extLst>
          </p:cNvPr>
          <p:cNvSpPr/>
          <p:nvPr/>
        </p:nvSpPr>
        <p:spPr>
          <a:xfrm>
            <a:off x="997113" y="327270"/>
            <a:ext cx="9920672" cy="535886"/>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La négociation collective</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4" name="ZoneTexte 3">
            <a:extLst>
              <a:ext uri="{FF2B5EF4-FFF2-40B4-BE49-F238E27FC236}">
                <a16:creationId xmlns:a16="http://schemas.microsoft.com/office/drawing/2014/main" id="{0569714A-CD2F-C6F5-33C6-F02206A9485C}"/>
              </a:ext>
            </a:extLst>
          </p:cNvPr>
          <p:cNvSpPr txBox="1"/>
          <p:nvPr/>
        </p:nvSpPr>
        <p:spPr>
          <a:xfrm>
            <a:off x="91643" y="6581001"/>
            <a:ext cx="11434762" cy="276999"/>
          </a:xfrm>
          <a:prstGeom prst="rect">
            <a:avLst/>
          </a:prstGeom>
          <a:noFill/>
        </p:spPr>
        <p:txBody>
          <a:bodyPr wrap="square" rtlCol="0">
            <a:spAutoFit/>
          </a:bodyPr>
          <a:lstStyle/>
          <a:p>
            <a:r>
              <a:rPr lang="fr-FR" sz="1200" dirty="0"/>
              <a:t>Source :  Dares</a:t>
            </a:r>
          </a:p>
        </p:txBody>
      </p:sp>
      <p:sp>
        <p:nvSpPr>
          <p:cNvPr id="5" name="Espace réservé du contenu 2">
            <a:extLst>
              <a:ext uri="{FF2B5EF4-FFF2-40B4-BE49-F238E27FC236}">
                <a16:creationId xmlns:a16="http://schemas.microsoft.com/office/drawing/2014/main" id="{35820805-5D4F-F922-B232-3BFC54F838CA}"/>
              </a:ext>
            </a:extLst>
          </p:cNvPr>
          <p:cNvSpPr>
            <a:spLocks noGrp="1"/>
          </p:cNvSpPr>
          <p:nvPr>
            <p:ph idx="1"/>
          </p:nvPr>
        </p:nvSpPr>
        <p:spPr>
          <a:xfrm>
            <a:off x="22947" y="994290"/>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Évolution du nombre d’accords 2016/2024</a:t>
            </a:r>
            <a:endParaRPr lang="fr-FR" sz="1600" b="1" dirty="0">
              <a:ea typeface="ＭＳ Ｐゴシック" charset="0"/>
              <a:cs typeface="ＭＳ Ｐゴシック" charset="0"/>
            </a:endParaRPr>
          </a:p>
        </p:txBody>
      </p:sp>
      <p:pic>
        <p:nvPicPr>
          <p:cNvPr id="9" name="Image 8">
            <a:extLst>
              <a:ext uri="{FF2B5EF4-FFF2-40B4-BE49-F238E27FC236}">
                <a16:creationId xmlns:a16="http://schemas.microsoft.com/office/drawing/2014/main" id="{1B0FE4B3-3968-DE2B-CF69-97F5D7E69760}"/>
              </a:ext>
            </a:extLst>
          </p:cNvPr>
          <p:cNvPicPr>
            <a:picLocks noChangeAspect="1"/>
          </p:cNvPicPr>
          <p:nvPr/>
        </p:nvPicPr>
        <p:blipFill>
          <a:blip r:embed="rId3"/>
          <a:stretch>
            <a:fillRect/>
          </a:stretch>
        </p:blipFill>
        <p:spPr>
          <a:xfrm>
            <a:off x="558800" y="1489931"/>
            <a:ext cx="7772400" cy="5091070"/>
          </a:xfrm>
          <a:prstGeom prst="rect">
            <a:avLst/>
          </a:prstGeom>
          <a:solidFill>
            <a:schemeClr val="bg1"/>
          </a:solidFill>
        </p:spPr>
      </p:pic>
      <p:pic>
        <p:nvPicPr>
          <p:cNvPr id="3" name="Image 2">
            <a:extLst>
              <a:ext uri="{FF2B5EF4-FFF2-40B4-BE49-F238E27FC236}">
                <a16:creationId xmlns:a16="http://schemas.microsoft.com/office/drawing/2014/main" id="{0BD5F82D-B29F-ABBC-807E-F2132A8C0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92" y="3543300"/>
            <a:ext cx="3245670" cy="3063101"/>
          </a:xfrm>
          <a:prstGeom prst="rect">
            <a:avLst/>
          </a:prstGeom>
        </p:spPr>
      </p:pic>
      <p:sp>
        <p:nvSpPr>
          <p:cNvPr id="6" name="Rectangle : coins arrondis 5">
            <a:extLst>
              <a:ext uri="{FF2B5EF4-FFF2-40B4-BE49-F238E27FC236}">
                <a16:creationId xmlns:a16="http://schemas.microsoft.com/office/drawing/2014/main" id="{80BD1107-0D3C-5396-D7C2-707DFC4BD946}"/>
              </a:ext>
            </a:extLst>
          </p:cNvPr>
          <p:cNvSpPr/>
          <p:nvPr/>
        </p:nvSpPr>
        <p:spPr>
          <a:xfrm>
            <a:off x="9637928" y="2893114"/>
            <a:ext cx="1461872" cy="5358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France</a:t>
            </a:r>
          </a:p>
        </p:txBody>
      </p:sp>
    </p:spTree>
    <p:extLst>
      <p:ext uri="{BB962C8B-B14F-4D97-AF65-F5344CB8AC3E}">
        <p14:creationId xmlns:p14="http://schemas.microsoft.com/office/powerpoint/2010/main" val="1440678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99195-CF03-2524-55B8-CB71FDFD626C}"/>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D3A11B21-F769-A1C3-4096-03D8985DA478}"/>
              </a:ext>
            </a:extLst>
          </p:cNvPr>
          <p:cNvSpPr/>
          <p:nvPr/>
        </p:nvSpPr>
        <p:spPr>
          <a:xfrm>
            <a:off x="997113" y="327270"/>
            <a:ext cx="9920672" cy="535886"/>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La négociation collective</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4" name="ZoneTexte 3">
            <a:extLst>
              <a:ext uri="{FF2B5EF4-FFF2-40B4-BE49-F238E27FC236}">
                <a16:creationId xmlns:a16="http://schemas.microsoft.com/office/drawing/2014/main" id="{E55F0AB7-C149-0958-007F-EB00D718ED0B}"/>
              </a:ext>
            </a:extLst>
          </p:cNvPr>
          <p:cNvSpPr txBox="1"/>
          <p:nvPr/>
        </p:nvSpPr>
        <p:spPr>
          <a:xfrm>
            <a:off x="91643" y="6581001"/>
            <a:ext cx="11434762" cy="276999"/>
          </a:xfrm>
          <a:prstGeom prst="rect">
            <a:avLst/>
          </a:prstGeom>
          <a:noFill/>
        </p:spPr>
        <p:txBody>
          <a:bodyPr wrap="square" rtlCol="0">
            <a:spAutoFit/>
          </a:bodyPr>
          <a:lstStyle/>
          <a:p>
            <a:r>
              <a:rPr lang="fr-FR" sz="1200" dirty="0"/>
              <a:t>Source : Chiffres clé 2025 DREETS Occitanie (Dares)</a:t>
            </a:r>
          </a:p>
        </p:txBody>
      </p:sp>
      <p:sp>
        <p:nvSpPr>
          <p:cNvPr id="5" name="Espace réservé du contenu 2">
            <a:extLst>
              <a:ext uri="{FF2B5EF4-FFF2-40B4-BE49-F238E27FC236}">
                <a16:creationId xmlns:a16="http://schemas.microsoft.com/office/drawing/2014/main" id="{B80DE0B4-E134-3A7C-63BA-A5DC5C3F5C26}"/>
              </a:ext>
            </a:extLst>
          </p:cNvPr>
          <p:cNvSpPr>
            <a:spLocks noGrp="1"/>
          </p:cNvSpPr>
          <p:nvPr>
            <p:ph idx="1"/>
          </p:nvPr>
        </p:nvSpPr>
        <p:spPr>
          <a:xfrm>
            <a:off x="22947" y="994290"/>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Nombre d’accords et principaux thèmes - 2023</a:t>
            </a:r>
            <a:endParaRPr lang="fr-FR" sz="1600" b="1" dirty="0">
              <a:ea typeface="ＭＳ Ｐゴシック" charset="0"/>
              <a:cs typeface="ＭＳ Ｐゴシック" charset="0"/>
            </a:endParaRPr>
          </a:p>
        </p:txBody>
      </p:sp>
      <p:pic>
        <p:nvPicPr>
          <p:cNvPr id="2" name="Espace réservé du contenu 3">
            <a:extLst>
              <a:ext uri="{FF2B5EF4-FFF2-40B4-BE49-F238E27FC236}">
                <a16:creationId xmlns:a16="http://schemas.microsoft.com/office/drawing/2014/main" id="{ADE85C0C-9D2C-9EE3-A15E-FA9629597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67084"/>
            <a:ext cx="8820498" cy="5008563"/>
          </a:xfrm>
          <a:prstGeom prst="rect">
            <a:avLst/>
          </a:prstGeom>
          <a:solidFill>
            <a:schemeClr val="bg1"/>
          </a:solidFill>
        </p:spPr>
      </p:pic>
      <p:sp>
        <p:nvSpPr>
          <p:cNvPr id="3" name="Rectangle : coins arrondis 2">
            <a:extLst>
              <a:ext uri="{FF2B5EF4-FFF2-40B4-BE49-F238E27FC236}">
                <a16:creationId xmlns:a16="http://schemas.microsoft.com/office/drawing/2014/main" id="{C02DB1CB-B880-4940-6F0F-39B76749D1DD}"/>
              </a:ext>
            </a:extLst>
          </p:cNvPr>
          <p:cNvSpPr/>
          <p:nvPr/>
        </p:nvSpPr>
        <p:spPr>
          <a:xfrm>
            <a:off x="9102351" y="2095500"/>
            <a:ext cx="2937249" cy="3733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fr-FR" sz="1800" dirty="0"/>
              <a:t>+1 point sur le thème des conditions de travail (7% des textes en 2024 (provisoire) dont 2% sur le télétravail)</a:t>
            </a:r>
          </a:p>
          <a:p>
            <a:pPr marL="342900" indent="-342900">
              <a:buFont typeface="Arial" panose="020B0604020202020204" pitchFamily="34" charset="0"/>
              <a:buChar char="•"/>
            </a:pPr>
            <a:r>
              <a:rPr lang="fr-FR" sz="1800" dirty="0"/>
              <a:t>+ 2 points sur le thème de l’égalité professionnelle F/H : 7% des textes en 2024 (provisoire)</a:t>
            </a:r>
          </a:p>
        </p:txBody>
      </p:sp>
    </p:spTree>
    <p:extLst>
      <p:ext uri="{BB962C8B-B14F-4D97-AF65-F5344CB8AC3E}">
        <p14:creationId xmlns:p14="http://schemas.microsoft.com/office/powerpoint/2010/main" val="333412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BB7C-A4A0-8C64-2EA8-AD8B3550660D}"/>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E6653720-D34B-07D6-3924-4E4CCB865890}"/>
              </a:ext>
            </a:extLst>
          </p:cNvPr>
          <p:cNvSpPr/>
          <p:nvPr/>
        </p:nvSpPr>
        <p:spPr>
          <a:xfrm>
            <a:off x="997113" y="162170"/>
            <a:ext cx="9920672" cy="654566"/>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La négociation collective</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4" name="ZoneTexte 3">
            <a:extLst>
              <a:ext uri="{FF2B5EF4-FFF2-40B4-BE49-F238E27FC236}">
                <a16:creationId xmlns:a16="http://schemas.microsoft.com/office/drawing/2014/main" id="{3C7DAA4C-3FD2-BEB2-272F-8C99973557EB}"/>
              </a:ext>
            </a:extLst>
          </p:cNvPr>
          <p:cNvSpPr txBox="1"/>
          <p:nvPr/>
        </p:nvSpPr>
        <p:spPr>
          <a:xfrm>
            <a:off x="91643" y="6581001"/>
            <a:ext cx="11434762" cy="276999"/>
          </a:xfrm>
          <a:prstGeom prst="rect">
            <a:avLst/>
          </a:prstGeom>
          <a:noFill/>
        </p:spPr>
        <p:txBody>
          <a:bodyPr wrap="square" rtlCol="0">
            <a:spAutoFit/>
          </a:bodyPr>
          <a:lstStyle/>
          <a:p>
            <a:r>
              <a:rPr lang="fr-FR" sz="1200" dirty="0"/>
              <a:t>Source : ODDS 34</a:t>
            </a:r>
          </a:p>
        </p:txBody>
      </p:sp>
      <p:sp>
        <p:nvSpPr>
          <p:cNvPr id="5" name="Espace réservé du contenu 2">
            <a:extLst>
              <a:ext uri="{FF2B5EF4-FFF2-40B4-BE49-F238E27FC236}">
                <a16:creationId xmlns:a16="http://schemas.microsoft.com/office/drawing/2014/main" id="{CEC38350-D7CB-6011-0F8B-EE43643D4451}"/>
              </a:ext>
            </a:extLst>
          </p:cNvPr>
          <p:cNvSpPr>
            <a:spLocks noGrp="1"/>
          </p:cNvSpPr>
          <p:nvPr>
            <p:ph idx="1"/>
          </p:nvPr>
        </p:nvSpPr>
        <p:spPr>
          <a:xfrm>
            <a:off x="10247" y="829190"/>
            <a:ext cx="9614981" cy="910710"/>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La prise en compte des populations spécifiques dans la négociation : l’analyse de l’observatoire du dialogue social de l’Hérault</a:t>
            </a:r>
            <a:endParaRPr lang="fr-FR" sz="1600" b="1" dirty="0">
              <a:ea typeface="ＭＳ Ｐゴシック" charset="0"/>
              <a:cs typeface="ＭＳ Ｐゴシック" charset="0"/>
            </a:endParaRPr>
          </a:p>
        </p:txBody>
      </p:sp>
      <p:sp>
        <p:nvSpPr>
          <p:cNvPr id="3" name="Rectangle : coins arrondis 2">
            <a:extLst>
              <a:ext uri="{FF2B5EF4-FFF2-40B4-BE49-F238E27FC236}">
                <a16:creationId xmlns:a16="http://schemas.microsoft.com/office/drawing/2014/main" id="{D8DBCAAA-6A5A-4A10-BCAD-724D2DC3A636}"/>
              </a:ext>
            </a:extLst>
          </p:cNvPr>
          <p:cNvSpPr/>
          <p:nvPr/>
        </p:nvSpPr>
        <p:spPr>
          <a:xfrm>
            <a:off x="217271" y="1573908"/>
            <a:ext cx="11757457" cy="294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dirty="0"/>
              <a:t>L’ODDS 34 a conduit un projet visant à outiller les entreprises en matière de négociation sur le thème des conditions de travail (2024/2025). Un travail d’analyse des textes déposés dans l’Hérault sur ce thème entre janvier 2022 et juin 2024* montre :</a:t>
            </a:r>
          </a:p>
          <a:p>
            <a:pPr marL="285750" indent="-285750">
              <a:buFontTx/>
              <a:buChar char="-"/>
            </a:pPr>
            <a:r>
              <a:rPr lang="fr-FR" sz="1800" dirty="0"/>
              <a:t>22% des entreprises concernées ont déposé plus d’un accord en lien avec les conditions de travail,</a:t>
            </a:r>
          </a:p>
          <a:p>
            <a:pPr marL="285750" indent="-285750">
              <a:buFontTx/>
              <a:buChar char="-"/>
            </a:pPr>
            <a:r>
              <a:rPr lang="fr-FR" sz="1800" dirty="0"/>
              <a:t>Les conditions de travail sont traitées dans des accords spécifiques (RPS, pénibilité…) mais également sont abordées plus largement dans des accords liés au temps de travail, à l’égalité professionnelle, etc.</a:t>
            </a:r>
          </a:p>
          <a:p>
            <a:pPr marL="285750" indent="-285750">
              <a:buFontTx/>
              <a:buChar char="-"/>
            </a:pPr>
            <a:r>
              <a:rPr lang="fr-FR" sz="1800" dirty="0"/>
              <a:t>Certains accords abordent les spécificités de certaines populations (voir tableau). </a:t>
            </a:r>
          </a:p>
          <a:p>
            <a:pPr marL="285750" indent="-285750">
              <a:buFontTx/>
              <a:buChar char="-"/>
            </a:pPr>
            <a:endParaRPr lang="fr-FR" sz="1600" dirty="0"/>
          </a:p>
          <a:p>
            <a:r>
              <a:rPr lang="fr-FR" sz="1400" dirty="0"/>
              <a:t>* 266 textes déposés par 200 entreprises de moins de 250 salariés / focus sur l’analyse qualitative de 20 accords</a:t>
            </a:r>
          </a:p>
        </p:txBody>
      </p:sp>
      <p:pic>
        <p:nvPicPr>
          <p:cNvPr id="8" name="Image 7">
            <a:extLst>
              <a:ext uri="{FF2B5EF4-FFF2-40B4-BE49-F238E27FC236}">
                <a16:creationId xmlns:a16="http://schemas.microsoft.com/office/drawing/2014/main" id="{D35CBAB6-7814-0F3B-6550-A714E5AB1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704" y="4309831"/>
            <a:ext cx="6054053" cy="2478763"/>
          </a:xfrm>
          <a:prstGeom prst="rect">
            <a:avLst/>
          </a:prstGeom>
        </p:spPr>
      </p:pic>
      <p:sp>
        <p:nvSpPr>
          <p:cNvPr id="9" name="Rectangle : coins arrondis 8">
            <a:extLst>
              <a:ext uri="{FF2B5EF4-FFF2-40B4-BE49-F238E27FC236}">
                <a16:creationId xmlns:a16="http://schemas.microsoft.com/office/drawing/2014/main" id="{AB70EE1D-7FDE-86EF-A820-A9ECE9CB8EA7}"/>
              </a:ext>
            </a:extLst>
          </p:cNvPr>
          <p:cNvSpPr/>
          <p:nvPr/>
        </p:nvSpPr>
        <p:spPr>
          <a:xfrm>
            <a:off x="863600" y="4813300"/>
            <a:ext cx="3429000" cy="1473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Un nouveau thème de négociation introduit par la loi du 24 octobre 2025 : les travailleurs expérimentés</a:t>
            </a:r>
          </a:p>
        </p:txBody>
      </p:sp>
    </p:spTree>
    <p:extLst>
      <p:ext uri="{BB962C8B-B14F-4D97-AF65-F5344CB8AC3E}">
        <p14:creationId xmlns:p14="http://schemas.microsoft.com/office/powerpoint/2010/main" val="3369997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3FE93-0994-5608-0028-18AF4B02334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D9C1FDB-863D-A70F-18DD-3FA10F1AA57B}"/>
              </a:ext>
            </a:extLst>
          </p:cNvPr>
          <p:cNvSpPr>
            <a:spLocks noGrp="1"/>
          </p:cNvSpPr>
          <p:nvPr>
            <p:ph type="title"/>
          </p:nvPr>
        </p:nvSpPr>
        <p:spPr>
          <a:xfrm>
            <a:off x="975986" y="3443396"/>
            <a:ext cx="10515600" cy="1325563"/>
          </a:xfrm>
        </p:spPr>
        <p:txBody>
          <a:bodyPr>
            <a:normAutofit/>
          </a:bodyPr>
          <a:lstStyle/>
          <a:p>
            <a:pPr algn="ctr"/>
            <a:r>
              <a:rPr lang="fr-FR" dirty="0">
                <a:solidFill>
                  <a:schemeClr val="bg1"/>
                </a:solidFill>
                <a:latin typeface="Marianne" panose="02000000000000000000" pitchFamily="2" charset="0"/>
              </a:rPr>
              <a:t>Les données de sinistralité</a:t>
            </a:r>
          </a:p>
        </p:txBody>
      </p:sp>
    </p:spTree>
    <p:extLst>
      <p:ext uri="{BB962C8B-B14F-4D97-AF65-F5344CB8AC3E}">
        <p14:creationId xmlns:p14="http://schemas.microsoft.com/office/powerpoint/2010/main" val="1841760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CFF4297E-A2F1-CBA8-C1A0-69303AE7EA5A}"/>
            </a:ext>
          </a:extLst>
        </p:cNvPr>
        <p:cNvGrpSpPr/>
        <p:nvPr/>
      </p:nvGrpSpPr>
      <p:grpSpPr>
        <a:xfrm>
          <a:off x="0" y="0"/>
          <a:ext cx="0" cy="0"/>
          <a:chOff x="0" y="0"/>
          <a:chExt cx="0" cy="0"/>
        </a:xfrm>
      </p:grpSpPr>
      <p:pic>
        <p:nvPicPr>
          <p:cNvPr id="7" name="Google Shape;65;p14">
            <a:extLst>
              <a:ext uri="{FF2B5EF4-FFF2-40B4-BE49-F238E27FC236}">
                <a16:creationId xmlns:a16="http://schemas.microsoft.com/office/drawing/2014/main" id="{98E33DF6-3641-A9FF-965D-0BE0FCF991E8}"/>
              </a:ext>
            </a:extLst>
          </p:cNvPr>
          <p:cNvPicPr preferRelativeResize="0"/>
          <p:nvPr/>
        </p:nvPicPr>
        <p:blipFill>
          <a:blip r:embed="rId3">
            <a:alphaModFix/>
          </a:blip>
          <a:stretch>
            <a:fillRect/>
          </a:stretch>
        </p:blipFill>
        <p:spPr>
          <a:xfrm>
            <a:off x="4771441" y="2987068"/>
            <a:ext cx="1238867" cy="950667"/>
          </a:xfrm>
          <a:prstGeom prst="rect">
            <a:avLst/>
          </a:prstGeom>
          <a:noFill/>
          <a:ln>
            <a:noFill/>
          </a:ln>
        </p:spPr>
      </p:pic>
      <p:pic>
        <p:nvPicPr>
          <p:cNvPr id="65" name="Google Shape;65;p14">
            <a:extLst>
              <a:ext uri="{FF2B5EF4-FFF2-40B4-BE49-F238E27FC236}">
                <a16:creationId xmlns:a16="http://schemas.microsoft.com/office/drawing/2014/main" id="{E47508DC-1FFF-FD70-B074-C2DE198C0BD7}"/>
              </a:ext>
            </a:extLst>
          </p:cNvPr>
          <p:cNvPicPr preferRelativeResize="0"/>
          <p:nvPr/>
        </p:nvPicPr>
        <p:blipFill>
          <a:blip r:embed="rId3">
            <a:alphaModFix/>
          </a:blip>
          <a:stretch>
            <a:fillRect/>
          </a:stretch>
        </p:blipFill>
        <p:spPr>
          <a:xfrm rot="-9900000">
            <a:off x="4873360" y="4045067"/>
            <a:ext cx="1238867" cy="950667"/>
          </a:xfrm>
          <a:prstGeom prst="rect">
            <a:avLst/>
          </a:prstGeom>
          <a:noFill/>
          <a:ln>
            <a:noFill/>
          </a:ln>
        </p:spPr>
      </p:pic>
      <p:pic>
        <p:nvPicPr>
          <p:cNvPr id="66" name="Google Shape;66;p14">
            <a:extLst>
              <a:ext uri="{FF2B5EF4-FFF2-40B4-BE49-F238E27FC236}">
                <a16:creationId xmlns:a16="http://schemas.microsoft.com/office/drawing/2014/main" id="{DF8AB850-20D4-97E5-3D96-8F6DD552A27E}"/>
              </a:ext>
            </a:extLst>
          </p:cNvPr>
          <p:cNvPicPr preferRelativeResize="0"/>
          <p:nvPr/>
        </p:nvPicPr>
        <p:blipFill>
          <a:blip r:embed="rId4">
            <a:alphaModFix/>
          </a:blip>
          <a:stretch>
            <a:fillRect/>
          </a:stretch>
        </p:blipFill>
        <p:spPr>
          <a:xfrm>
            <a:off x="4689900" y="911512"/>
            <a:ext cx="1263633" cy="969600"/>
          </a:xfrm>
          <a:prstGeom prst="rect">
            <a:avLst/>
          </a:prstGeom>
          <a:solidFill>
            <a:schemeClr val="lt1"/>
          </a:solidFill>
          <a:ln>
            <a:noFill/>
          </a:ln>
        </p:spPr>
      </p:pic>
      <p:pic>
        <p:nvPicPr>
          <p:cNvPr id="67" name="Google Shape;67;p14">
            <a:extLst>
              <a:ext uri="{FF2B5EF4-FFF2-40B4-BE49-F238E27FC236}">
                <a16:creationId xmlns:a16="http://schemas.microsoft.com/office/drawing/2014/main" id="{D1C7FF05-31C9-81BF-F27B-56AFBBBCC270}"/>
              </a:ext>
            </a:extLst>
          </p:cNvPr>
          <p:cNvPicPr preferRelativeResize="0"/>
          <p:nvPr/>
        </p:nvPicPr>
        <p:blipFill>
          <a:blip r:embed="rId5">
            <a:alphaModFix/>
          </a:blip>
          <a:stretch>
            <a:fillRect/>
          </a:stretch>
        </p:blipFill>
        <p:spPr>
          <a:xfrm rot="21072468">
            <a:off x="4708062" y="1955900"/>
            <a:ext cx="1312833" cy="1007333"/>
          </a:xfrm>
          <a:prstGeom prst="rect">
            <a:avLst/>
          </a:prstGeom>
          <a:solidFill>
            <a:schemeClr val="lt1"/>
          </a:solidFill>
          <a:ln>
            <a:noFill/>
          </a:ln>
        </p:spPr>
      </p:pic>
      <p:sp>
        <p:nvSpPr>
          <p:cNvPr id="68" name="Google Shape;68;p14">
            <a:extLst>
              <a:ext uri="{FF2B5EF4-FFF2-40B4-BE49-F238E27FC236}">
                <a16:creationId xmlns:a16="http://schemas.microsoft.com/office/drawing/2014/main" id="{B39E2009-C667-D08C-DFE8-4518871191E5}"/>
              </a:ext>
            </a:extLst>
          </p:cNvPr>
          <p:cNvSpPr/>
          <p:nvPr/>
        </p:nvSpPr>
        <p:spPr>
          <a:xfrm flipH="1">
            <a:off x="-7698" y="21018"/>
            <a:ext cx="4495292" cy="6858000"/>
          </a:xfrm>
          <a:prstGeom prst="rect">
            <a:avLst/>
          </a:prstGeom>
          <a:solidFill>
            <a:srgbClr val="7BC3E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69" name="Google Shape;69;p14">
            <a:extLst>
              <a:ext uri="{FF2B5EF4-FFF2-40B4-BE49-F238E27FC236}">
                <a16:creationId xmlns:a16="http://schemas.microsoft.com/office/drawing/2014/main" id="{F2618138-D074-216C-4B03-E6405C6F307A}"/>
              </a:ext>
            </a:extLst>
          </p:cNvPr>
          <p:cNvSpPr txBox="1"/>
          <p:nvPr/>
        </p:nvSpPr>
        <p:spPr>
          <a:xfrm>
            <a:off x="6654625" y="2579598"/>
            <a:ext cx="4974158" cy="1457649"/>
          </a:xfrm>
          <a:prstGeom prst="rect">
            <a:avLst/>
          </a:prstGeom>
          <a:noFill/>
          <a:ln>
            <a:noFill/>
          </a:ln>
        </p:spPr>
        <p:txBody>
          <a:bodyPr spcFirstLastPara="1" wrap="square" lIns="121900" tIns="121900" rIns="121900" bIns="121900" anchor="ctr" anchorCtr="0">
            <a:noAutofit/>
          </a:bodyPr>
          <a:lstStyle/>
          <a:p>
            <a:pPr defTabSz="1219170">
              <a:buClr>
                <a:srgbClr val="000000"/>
              </a:buClr>
              <a:defRPr/>
            </a:pPr>
            <a:r>
              <a:rPr lang="fr" sz="6667" kern="0" dirty="0">
                <a:solidFill>
                  <a:srgbClr val="7BC3E0"/>
                </a:solidFill>
                <a:latin typeface="League Gothic"/>
                <a:ea typeface="League Gothic"/>
                <a:cs typeface="League Gothic"/>
                <a:sym typeface="League Gothic"/>
              </a:rPr>
              <a:t>Les accidents du travail</a:t>
            </a:r>
            <a:endParaRPr sz="6667" kern="0" dirty="0">
              <a:solidFill>
                <a:srgbClr val="7BC3E0"/>
              </a:solidFill>
              <a:latin typeface="League Gothic"/>
              <a:ea typeface="League Gothic"/>
              <a:cs typeface="League Gothic"/>
              <a:sym typeface="League Gothic"/>
            </a:endParaRPr>
          </a:p>
        </p:txBody>
      </p:sp>
      <p:pic>
        <p:nvPicPr>
          <p:cNvPr id="6" name="Espace réservé pour une image  5" descr="Design sans titre - 1920 px × 1080 px">
            <a:extLst>
              <a:ext uri="{FF2B5EF4-FFF2-40B4-BE49-F238E27FC236}">
                <a16:creationId xmlns:a16="http://schemas.microsoft.com/office/drawing/2014/main" id="{9E6522EC-9419-789B-6A8B-335E6C25FD9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164628" y="97080"/>
            <a:ext cx="727377" cy="869024"/>
          </a:xfrm>
          <a:prstGeom prst="rect">
            <a:avLst/>
          </a:prstGeom>
        </p:spPr>
      </p:pic>
      <p:pic>
        <p:nvPicPr>
          <p:cNvPr id="2" name="Image 1" descr="Une image contenant texte, Police, logo, Graphique&#10;&#10;Description générée automatiquement">
            <a:extLst>
              <a:ext uri="{FF2B5EF4-FFF2-40B4-BE49-F238E27FC236}">
                <a16:creationId xmlns:a16="http://schemas.microsoft.com/office/drawing/2014/main" id="{D8E38C0D-CECE-B678-36E0-9A621ACB858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98431" y="6192751"/>
            <a:ext cx="629001" cy="577929"/>
          </a:xfrm>
          <a:prstGeom prst="rect">
            <a:avLst/>
          </a:prstGeom>
        </p:spPr>
      </p:pic>
      <p:pic>
        <p:nvPicPr>
          <p:cNvPr id="5" name="Google Shape;74;p14">
            <a:extLst>
              <a:ext uri="{FF2B5EF4-FFF2-40B4-BE49-F238E27FC236}">
                <a16:creationId xmlns:a16="http://schemas.microsoft.com/office/drawing/2014/main" id="{9E779AD5-636B-3835-6602-6C8C693E2F82}"/>
              </a:ext>
            </a:extLst>
          </p:cNvPr>
          <p:cNvPicPr preferRelativeResize="0"/>
          <p:nvPr/>
        </p:nvPicPr>
        <p:blipFill>
          <a:blip r:embed="rId8">
            <a:alphaModFix/>
          </a:blip>
          <a:stretch>
            <a:fillRect/>
          </a:stretch>
        </p:blipFill>
        <p:spPr>
          <a:xfrm rot="1949389">
            <a:off x="4832774" y="5117573"/>
            <a:ext cx="1116201" cy="846667"/>
          </a:xfrm>
          <a:prstGeom prst="rect">
            <a:avLst/>
          </a:prstGeom>
          <a:noFill/>
          <a:ln>
            <a:noFill/>
          </a:ln>
        </p:spPr>
      </p:pic>
    </p:spTree>
    <p:extLst>
      <p:ext uri="{BB962C8B-B14F-4D97-AF65-F5344CB8AC3E}">
        <p14:creationId xmlns:p14="http://schemas.microsoft.com/office/powerpoint/2010/main" val="717486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D701D-999A-BFB8-93EB-4DE6D21BC498}"/>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D96F8955-3CAC-2CA5-9AEC-C55813EE8CEB}"/>
              </a:ext>
            </a:extLst>
          </p:cNvPr>
          <p:cNvSpPr/>
          <p:nvPr/>
        </p:nvSpPr>
        <p:spPr>
          <a:xfrm>
            <a:off x="1024822" y="400124"/>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44416509-CF66-A8CC-4EBC-826149C72561}"/>
              </a:ext>
            </a:extLst>
          </p:cNvPr>
          <p:cNvSpPr>
            <a:spLocks noGrp="1"/>
          </p:cNvSpPr>
          <p:nvPr>
            <p:ph idx="1"/>
          </p:nvPr>
        </p:nvSpPr>
        <p:spPr>
          <a:xfrm>
            <a:off x="0" y="1036296"/>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Les accidents du travail des salariés en Occitanie</a:t>
            </a:r>
            <a:endParaRPr lang="fr-FR" sz="1600" b="1" dirty="0">
              <a:ea typeface="ＭＳ Ｐゴシック" charset="0"/>
              <a:cs typeface="ＭＳ Ｐゴシック" charset="0"/>
            </a:endParaRPr>
          </a:p>
        </p:txBody>
      </p:sp>
      <p:graphicFrame>
        <p:nvGraphicFramePr>
          <p:cNvPr id="4" name="Tableau 3">
            <a:extLst>
              <a:ext uri="{FF2B5EF4-FFF2-40B4-BE49-F238E27FC236}">
                <a16:creationId xmlns:a16="http://schemas.microsoft.com/office/drawing/2014/main" id="{D46F3EFB-D571-091D-E60D-5E64F53E4BF9}"/>
              </a:ext>
            </a:extLst>
          </p:cNvPr>
          <p:cNvGraphicFramePr>
            <a:graphicFrameLocks noGrp="1"/>
          </p:cNvGraphicFramePr>
          <p:nvPr>
            <p:extLst>
              <p:ext uri="{D42A27DB-BD31-4B8C-83A1-F6EECF244321}">
                <p14:modId xmlns:p14="http://schemas.microsoft.com/office/powerpoint/2010/main" val="2807322739"/>
              </p:ext>
            </p:extLst>
          </p:nvPr>
        </p:nvGraphicFramePr>
        <p:xfrm>
          <a:off x="524276" y="2440952"/>
          <a:ext cx="6524225" cy="3317240"/>
        </p:xfrm>
        <a:graphic>
          <a:graphicData uri="http://schemas.openxmlformats.org/drawingml/2006/table">
            <a:tbl>
              <a:tblPr firstRow="1" bandRow="1">
                <a:tableStyleId>{5C22544A-7EE6-4342-B048-85BDC9FD1C3A}</a:tableStyleId>
              </a:tblPr>
              <a:tblGrid>
                <a:gridCol w="1304845">
                  <a:extLst>
                    <a:ext uri="{9D8B030D-6E8A-4147-A177-3AD203B41FA5}">
                      <a16:colId xmlns:a16="http://schemas.microsoft.com/office/drawing/2014/main" val="2563991111"/>
                    </a:ext>
                  </a:extLst>
                </a:gridCol>
                <a:gridCol w="1304845">
                  <a:extLst>
                    <a:ext uri="{9D8B030D-6E8A-4147-A177-3AD203B41FA5}">
                      <a16:colId xmlns:a16="http://schemas.microsoft.com/office/drawing/2014/main" val="1950764504"/>
                    </a:ext>
                  </a:extLst>
                </a:gridCol>
                <a:gridCol w="1304845">
                  <a:extLst>
                    <a:ext uri="{9D8B030D-6E8A-4147-A177-3AD203B41FA5}">
                      <a16:colId xmlns:a16="http://schemas.microsoft.com/office/drawing/2014/main" val="2865267292"/>
                    </a:ext>
                  </a:extLst>
                </a:gridCol>
                <a:gridCol w="1304845">
                  <a:extLst>
                    <a:ext uri="{9D8B030D-6E8A-4147-A177-3AD203B41FA5}">
                      <a16:colId xmlns:a16="http://schemas.microsoft.com/office/drawing/2014/main" val="2741552843"/>
                    </a:ext>
                  </a:extLst>
                </a:gridCol>
                <a:gridCol w="1304845">
                  <a:extLst>
                    <a:ext uri="{9D8B030D-6E8A-4147-A177-3AD203B41FA5}">
                      <a16:colId xmlns:a16="http://schemas.microsoft.com/office/drawing/2014/main" val="4243573447"/>
                    </a:ext>
                  </a:extLst>
                </a:gridCol>
              </a:tblGrid>
              <a:tr h="370840">
                <a:tc>
                  <a:txBody>
                    <a:bodyPr/>
                    <a:lstStyle/>
                    <a:p>
                      <a:endParaRPr lang="fr-FR" dirty="0"/>
                    </a:p>
                  </a:txBody>
                  <a:tcPr/>
                </a:tc>
                <a:tc>
                  <a:txBody>
                    <a:bodyPr/>
                    <a:lstStyle/>
                    <a:p>
                      <a:pPr algn="ctr"/>
                      <a:r>
                        <a:rPr lang="fr-FR" dirty="0"/>
                        <a:t>AT avec arrêt </a:t>
                      </a:r>
                    </a:p>
                    <a:p>
                      <a:pPr algn="ctr"/>
                      <a:r>
                        <a:rPr lang="fr-FR" dirty="0"/>
                        <a:t>(régime général)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Taux de fréquence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(régime général)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Occitanie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Indice de fréquence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(régime général)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Occitanie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Indice de fréquence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(régime général)</a:t>
                      </a:r>
                    </a:p>
                    <a:p>
                      <a:pPr algn="ctr"/>
                      <a:r>
                        <a:rPr lang="fr-FR" dirty="0"/>
                        <a:t>France</a:t>
                      </a:r>
                    </a:p>
                  </a:txBody>
                  <a:tcPr/>
                </a:tc>
                <a:extLst>
                  <a:ext uri="{0D108BD9-81ED-4DB2-BD59-A6C34878D82A}">
                    <a16:rowId xmlns:a16="http://schemas.microsoft.com/office/drawing/2014/main" val="793743131"/>
                  </a:ext>
                </a:extLst>
              </a:tr>
              <a:tr h="370840">
                <a:tc>
                  <a:txBody>
                    <a:bodyPr/>
                    <a:lstStyle/>
                    <a:p>
                      <a:r>
                        <a:rPr lang="fr-FR" dirty="0"/>
                        <a:t>2019</a:t>
                      </a:r>
                    </a:p>
                  </a:txBody>
                  <a:tcPr/>
                </a:tc>
                <a:tc>
                  <a:txBody>
                    <a:bodyPr/>
                    <a:lstStyle/>
                    <a:p>
                      <a:pPr algn="ctr"/>
                      <a:r>
                        <a:rPr lang="fr-FR" dirty="0"/>
                        <a:t>57 103</a:t>
                      </a:r>
                    </a:p>
                  </a:txBody>
                  <a:tcPr/>
                </a:tc>
                <a:tc>
                  <a:txBody>
                    <a:bodyPr/>
                    <a:lstStyle/>
                    <a:p>
                      <a:pPr algn="ctr"/>
                      <a:r>
                        <a:rPr lang="fr-FR" dirty="0"/>
                        <a:t>20,1</a:t>
                      </a:r>
                    </a:p>
                  </a:txBody>
                  <a:tcPr/>
                </a:tc>
                <a:tc>
                  <a:txBody>
                    <a:bodyPr/>
                    <a:lstStyle/>
                    <a:p>
                      <a:pPr algn="ctr"/>
                      <a:r>
                        <a:rPr lang="fr-FR" dirty="0"/>
                        <a:t>38,2</a:t>
                      </a:r>
                    </a:p>
                  </a:txBody>
                  <a:tcPr/>
                </a:tc>
                <a:tc>
                  <a:txBody>
                    <a:bodyPr/>
                    <a:lstStyle/>
                    <a:p>
                      <a:pPr algn="ctr"/>
                      <a:r>
                        <a:rPr lang="fr-FR" dirty="0"/>
                        <a:t>33,5</a:t>
                      </a:r>
                    </a:p>
                  </a:txBody>
                  <a:tcPr/>
                </a:tc>
                <a:extLst>
                  <a:ext uri="{0D108BD9-81ED-4DB2-BD59-A6C34878D82A}">
                    <a16:rowId xmlns:a16="http://schemas.microsoft.com/office/drawing/2014/main" val="3464841306"/>
                  </a:ext>
                </a:extLst>
              </a:tr>
              <a:tr h="370840">
                <a:tc>
                  <a:txBody>
                    <a:bodyPr/>
                    <a:lstStyle/>
                    <a:p>
                      <a:r>
                        <a:rPr lang="fr-FR" dirty="0"/>
                        <a:t>2020</a:t>
                      </a:r>
                    </a:p>
                  </a:txBody>
                  <a:tcPr/>
                </a:tc>
                <a:tc>
                  <a:txBody>
                    <a:bodyPr/>
                    <a:lstStyle/>
                    <a:p>
                      <a:pPr algn="ctr"/>
                      <a:r>
                        <a:rPr lang="fr-FR" dirty="0"/>
                        <a:t>47 818</a:t>
                      </a:r>
                    </a:p>
                  </a:txBody>
                  <a:tcPr/>
                </a:tc>
                <a:tc>
                  <a:txBody>
                    <a:bodyPr/>
                    <a:lstStyle/>
                    <a:p>
                      <a:pPr algn="ctr"/>
                      <a:r>
                        <a:rPr lang="fr-FR" dirty="0"/>
                        <a:t>/</a:t>
                      </a:r>
                    </a:p>
                  </a:txBody>
                  <a:tcPr/>
                </a:tc>
                <a:tc>
                  <a:txBody>
                    <a:bodyPr/>
                    <a:lstStyle/>
                    <a:p>
                      <a:pPr algn="ctr"/>
                      <a:r>
                        <a:rPr lang="fr-FR" dirty="0"/>
                        <a:t>/</a:t>
                      </a:r>
                    </a:p>
                  </a:txBody>
                  <a:tcPr/>
                </a:tc>
                <a:tc>
                  <a:txBody>
                    <a:bodyPr/>
                    <a:lstStyle/>
                    <a:p>
                      <a:pPr algn="ctr"/>
                      <a:r>
                        <a:rPr lang="fr-FR" dirty="0"/>
                        <a:t>/</a:t>
                      </a:r>
                    </a:p>
                  </a:txBody>
                  <a:tcPr/>
                </a:tc>
                <a:extLst>
                  <a:ext uri="{0D108BD9-81ED-4DB2-BD59-A6C34878D82A}">
                    <a16:rowId xmlns:a16="http://schemas.microsoft.com/office/drawing/2014/main" val="1898619646"/>
                  </a:ext>
                </a:extLst>
              </a:tr>
              <a:tr h="370840">
                <a:tc>
                  <a:txBody>
                    <a:bodyPr/>
                    <a:lstStyle/>
                    <a:p>
                      <a:r>
                        <a:rPr lang="fr-FR" dirty="0"/>
                        <a:t>2021</a:t>
                      </a:r>
                    </a:p>
                  </a:txBody>
                  <a:tcPr/>
                </a:tc>
                <a:tc>
                  <a:txBody>
                    <a:bodyPr/>
                    <a:lstStyle/>
                    <a:p>
                      <a:pPr algn="ctr"/>
                      <a:r>
                        <a:rPr lang="fr-FR" dirty="0"/>
                        <a:t>54 037</a:t>
                      </a:r>
                    </a:p>
                  </a:txBody>
                  <a:tcPr/>
                </a:tc>
                <a:tc>
                  <a:txBody>
                    <a:bodyPr/>
                    <a:lstStyle/>
                    <a:p>
                      <a:pPr algn="ctr"/>
                      <a:r>
                        <a:rPr lang="fr-FR" dirty="0"/>
                        <a:t>19,9</a:t>
                      </a:r>
                    </a:p>
                  </a:txBody>
                  <a:tcPr/>
                </a:tc>
                <a:tc>
                  <a:txBody>
                    <a:bodyPr/>
                    <a:lstStyle/>
                    <a:p>
                      <a:pPr algn="ctr"/>
                      <a:r>
                        <a:rPr lang="fr-FR" dirty="0"/>
                        <a:t>34,6</a:t>
                      </a:r>
                    </a:p>
                  </a:txBody>
                  <a:tcPr/>
                </a:tc>
                <a:tc>
                  <a:txBody>
                    <a:bodyPr/>
                    <a:lstStyle/>
                    <a:p>
                      <a:pPr algn="ctr"/>
                      <a:r>
                        <a:rPr lang="fr-FR" dirty="0"/>
                        <a:t>30,1</a:t>
                      </a:r>
                    </a:p>
                  </a:txBody>
                  <a:tcPr/>
                </a:tc>
                <a:extLst>
                  <a:ext uri="{0D108BD9-81ED-4DB2-BD59-A6C34878D82A}">
                    <a16:rowId xmlns:a16="http://schemas.microsoft.com/office/drawing/2014/main" val="1677260619"/>
                  </a:ext>
                </a:extLst>
              </a:tr>
              <a:tr h="370840">
                <a:tc>
                  <a:txBody>
                    <a:bodyPr/>
                    <a:lstStyle/>
                    <a:p>
                      <a:r>
                        <a:rPr lang="fr-FR" dirty="0"/>
                        <a:t>2022</a:t>
                      </a:r>
                    </a:p>
                  </a:txBody>
                  <a:tcPr/>
                </a:tc>
                <a:tc>
                  <a:txBody>
                    <a:bodyPr/>
                    <a:lstStyle/>
                    <a:p>
                      <a:pPr algn="ctr"/>
                      <a:r>
                        <a:rPr lang="fr-FR" dirty="0"/>
                        <a:t>/</a:t>
                      </a:r>
                    </a:p>
                  </a:txBody>
                  <a:tcPr/>
                </a:tc>
                <a:tc>
                  <a:txBody>
                    <a:bodyPr/>
                    <a:lstStyle/>
                    <a:p>
                      <a:pPr algn="ctr"/>
                      <a:r>
                        <a:rPr lang="fr-FR" dirty="0"/>
                        <a:t>/</a:t>
                      </a:r>
                    </a:p>
                  </a:txBody>
                  <a:tcPr/>
                </a:tc>
                <a:tc>
                  <a:txBody>
                    <a:bodyPr/>
                    <a:lstStyle/>
                    <a:p>
                      <a:pPr algn="ctr"/>
                      <a:r>
                        <a:rPr lang="fr-FR" dirty="0"/>
                        <a:t>/</a:t>
                      </a:r>
                    </a:p>
                  </a:txBody>
                  <a:tcPr/>
                </a:tc>
                <a:tc>
                  <a:txBody>
                    <a:bodyPr/>
                    <a:lstStyle/>
                    <a:p>
                      <a:pPr algn="ctr"/>
                      <a:r>
                        <a:rPr lang="fr-FR" dirty="0"/>
                        <a:t>/</a:t>
                      </a:r>
                    </a:p>
                  </a:txBody>
                  <a:tcPr/>
                </a:tc>
                <a:extLst>
                  <a:ext uri="{0D108BD9-81ED-4DB2-BD59-A6C34878D82A}">
                    <a16:rowId xmlns:a16="http://schemas.microsoft.com/office/drawing/2014/main" val="49669814"/>
                  </a:ext>
                </a:extLst>
              </a:tr>
              <a:tr h="370840">
                <a:tc>
                  <a:txBody>
                    <a:bodyPr/>
                    <a:lstStyle/>
                    <a:p>
                      <a:r>
                        <a:rPr lang="fr-FR" dirty="0"/>
                        <a:t>2023</a:t>
                      </a:r>
                    </a:p>
                  </a:txBody>
                  <a:tcPr/>
                </a:tc>
                <a:tc>
                  <a:txBody>
                    <a:bodyPr/>
                    <a:lstStyle/>
                    <a:p>
                      <a:pPr algn="ctr"/>
                      <a:r>
                        <a:rPr lang="fr-FR" dirty="0"/>
                        <a:t>50 531</a:t>
                      </a:r>
                    </a:p>
                  </a:txBody>
                  <a:tcPr/>
                </a:tc>
                <a:tc>
                  <a:txBody>
                    <a:bodyPr/>
                    <a:lstStyle/>
                    <a:p>
                      <a:pPr algn="ctr"/>
                      <a:r>
                        <a:rPr lang="fr-FR" dirty="0"/>
                        <a:t>18,1</a:t>
                      </a:r>
                    </a:p>
                  </a:txBody>
                  <a:tcPr/>
                </a:tc>
                <a:tc>
                  <a:txBody>
                    <a:bodyPr/>
                    <a:lstStyle/>
                    <a:p>
                      <a:pPr algn="ctr"/>
                      <a:r>
                        <a:rPr lang="fr-FR" dirty="0"/>
                        <a:t>31</a:t>
                      </a:r>
                    </a:p>
                  </a:txBody>
                  <a:tcPr/>
                </a:tc>
                <a:tc>
                  <a:txBody>
                    <a:bodyPr/>
                    <a:lstStyle/>
                    <a:p>
                      <a:pPr algn="ctr"/>
                      <a:r>
                        <a:rPr lang="fr-FR" dirty="0"/>
                        <a:t>26,8</a:t>
                      </a:r>
                    </a:p>
                  </a:txBody>
                  <a:tcPr/>
                </a:tc>
                <a:extLst>
                  <a:ext uri="{0D108BD9-81ED-4DB2-BD59-A6C34878D82A}">
                    <a16:rowId xmlns:a16="http://schemas.microsoft.com/office/drawing/2014/main" val="1714364005"/>
                  </a:ext>
                </a:extLst>
              </a:tr>
            </a:tbl>
          </a:graphicData>
        </a:graphic>
      </p:graphicFrame>
      <p:graphicFrame>
        <p:nvGraphicFramePr>
          <p:cNvPr id="5" name="Tableau 4">
            <a:extLst>
              <a:ext uri="{FF2B5EF4-FFF2-40B4-BE49-F238E27FC236}">
                <a16:creationId xmlns:a16="http://schemas.microsoft.com/office/drawing/2014/main" id="{2D1E07C1-6271-FD40-2EAF-7221800C7A44}"/>
              </a:ext>
            </a:extLst>
          </p:cNvPr>
          <p:cNvGraphicFramePr>
            <a:graphicFrameLocks noGrp="1"/>
          </p:cNvGraphicFramePr>
          <p:nvPr>
            <p:extLst>
              <p:ext uri="{D42A27DB-BD31-4B8C-83A1-F6EECF244321}">
                <p14:modId xmlns:p14="http://schemas.microsoft.com/office/powerpoint/2010/main" val="3831394981"/>
              </p:ext>
            </p:extLst>
          </p:nvPr>
        </p:nvGraphicFramePr>
        <p:xfrm>
          <a:off x="7960481" y="2440952"/>
          <a:ext cx="3707241" cy="3042920"/>
        </p:xfrm>
        <a:graphic>
          <a:graphicData uri="http://schemas.openxmlformats.org/drawingml/2006/table">
            <a:tbl>
              <a:tblPr firstRow="1" bandRow="1">
                <a:tableStyleId>{5C22544A-7EE6-4342-B048-85BDC9FD1C3A}</a:tableStyleId>
              </a:tblPr>
              <a:tblGrid>
                <a:gridCol w="1235747">
                  <a:extLst>
                    <a:ext uri="{9D8B030D-6E8A-4147-A177-3AD203B41FA5}">
                      <a16:colId xmlns:a16="http://schemas.microsoft.com/office/drawing/2014/main" val="2563991111"/>
                    </a:ext>
                  </a:extLst>
                </a:gridCol>
                <a:gridCol w="1235747">
                  <a:extLst>
                    <a:ext uri="{9D8B030D-6E8A-4147-A177-3AD203B41FA5}">
                      <a16:colId xmlns:a16="http://schemas.microsoft.com/office/drawing/2014/main" val="2368157303"/>
                    </a:ext>
                  </a:extLst>
                </a:gridCol>
                <a:gridCol w="1235747">
                  <a:extLst>
                    <a:ext uri="{9D8B030D-6E8A-4147-A177-3AD203B41FA5}">
                      <a16:colId xmlns:a16="http://schemas.microsoft.com/office/drawing/2014/main" val="280483228"/>
                    </a:ext>
                  </a:extLst>
                </a:gridCol>
              </a:tblGrid>
              <a:tr h="370840">
                <a:tc>
                  <a:txBody>
                    <a:bodyPr/>
                    <a:lstStyle/>
                    <a:p>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AT avec arrêt (MSA)</a:t>
                      </a:r>
                    </a:p>
                    <a:p>
                      <a:pPr algn="ctr"/>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Indice de fréquence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(MSA)</a:t>
                      </a:r>
                    </a:p>
                  </a:txBody>
                  <a:tcPr/>
                </a:tc>
                <a:extLst>
                  <a:ext uri="{0D108BD9-81ED-4DB2-BD59-A6C34878D82A}">
                    <a16:rowId xmlns:a16="http://schemas.microsoft.com/office/drawing/2014/main" val="793743131"/>
                  </a:ext>
                </a:extLst>
              </a:tr>
              <a:tr h="370840">
                <a:tc>
                  <a:txBody>
                    <a:bodyPr/>
                    <a:lstStyle/>
                    <a:p>
                      <a:r>
                        <a:rPr lang="fr-FR" dirty="0"/>
                        <a:t>2019</a:t>
                      </a:r>
                    </a:p>
                  </a:txBody>
                  <a:tcPr/>
                </a:tc>
                <a:tc>
                  <a:txBody>
                    <a:bodyPr/>
                    <a:lstStyle/>
                    <a:p>
                      <a:pPr algn="ctr"/>
                      <a:r>
                        <a:rPr lang="fr-FR" dirty="0"/>
                        <a:t>4 522</a:t>
                      </a:r>
                    </a:p>
                  </a:txBody>
                  <a:tcPr/>
                </a:tc>
                <a:tc>
                  <a:txBody>
                    <a:bodyPr/>
                    <a:lstStyle/>
                    <a:p>
                      <a:pPr algn="ctr"/>
                      <a:r>
                        <a:rPr lang="fr-FR" dirty="0"/>
                        <a:t>37,1</a:t>
                      </a:r>
                    </a:p>
                  </a:txBody>
                  <a:tcPr/>
                </a:tc>
                <a:extLst>
                  <a:ext uri="{0D108BD9-81ED-4DB2-BD59-A6C34878D82A}">
                    <a16:rowId xmlns:a16="http://schemas.microsoft.com/office/drawing/2014/main" val="3464841306"/>
                  </a:ext>
                </a:extLst>
              </a:tr>
              <a:tr h="370840">
                <a:tc>
                  <a:txBody>
                    <a:bodyPr/>
                    <a:lstStyle/>
                    <a:p>
                      <a:r>
                        <a:rPr lang="fr-FR" dirty="0"/>
                        <a:t>2020</a:t>
                      </a:r>
                    </a:p>
                  </a:txBody>
                  <a:tcPr/>
                </a:tc>
                <a:tc>
                  <a:txBody>
                    <a:bodyPr/>
                    <a:lstStyle/>
                    <a:p>
                      <a:pPr algn="ctr"/>
                      <a:r>
                        <a:rPr lang="fr-FR" dirty="0"/>
                        <a:t>3 956</a:t>
                      </a:r>
                    </a:p>
                  </a:txBody>
                  <a:tcPr/>
                </a:tc>
                <a:tc>
                  <a:txBody>
                    <a:bodyPr/>
                    <a:lstStyle/>
                    <a:p>
                      <a:pPr algn="ctr"/>
                      <a:r>
                        <a:rPr lang="fr-FR" dirty="0"/>
                        <a:t>/</a:t>
                      </a:r>
                    </a:p>
                  </a:txBody>
                  <a:tcPr/>
                </a:tc>
                <a:extLst>
                  <a:ext uri="{0D108BD9-81ED-4DB2-BD59-A6C34878D82A}">
                    <a16:rowId xmlns:a16="http://schemas.microsoft.com/office/drawing/2014/main" val="1898619646"/>
                  </a:ext>
                </a:extLst>
              </a:tr>
              <a:tr h="370840">
                <a:tc>
                  <a:txBody>
                    <a:bodyPr/>
                    <a:lstStyle/>
                    <a:p>
                      <a:r>
                        <a:rPr lang="fr-FR" dirty="0"/>
                        <a:t>2021</a:t>
                      </a:r>
                    </a:p>
                  </a:txBody>
                  <a:tcPr/>
                </a:tc>
                <a:tc>
                  <a:txBody>
                    <a:bodyPr/>
                    <a:lstStyle/>
                    <a:p>
                      <a:pPr algn="ctr"/>
                      <a:r>
                        <a:rPr lang="fr-FR" dirty="0"/>
                        <a:t>4 286</a:t>
                      </a:r>
                    </a:p>
                  </a:txBody>
                  <a:tcPr/>
                </a:tc>
                <a:tc>
                  <a:txBody>
                    <a:bodyPr/>
                    <a:lstStyle/>
                    <a:p>
                      <a:pPr algn="ctr"/>
                      <a:r>
                        <a:rPr lang="fr-FR" dirty="0"/>
                        <a:t>34,9</a:t>
                      </a:r>
                    </a:p>
                  </a:txBody>
                  <a:tcPr/>
                </a:tc>
                <a:extLst>
                  <a:ext uri="{0D108BD9-81ED-4DB2-BD59-A6C34878D82A}">
                    <a16:rowId xmlns:a16="http://schemas.microsoft.com/office/drawing/2014/main" val="1677260619"/>
                  </a:ext>
                </a:extLst>
              </a:tr>
              <a:tr h="370840">
                <a:tc>
                  <a:txBody>
                    <a:bodyPr/>
                    <a:lstStyle/>
                    <a:p>
                      <a:r>
                        <a:rPr lang="fr-FR" dirty="0"/>
                        <a:t>2022</a:t>
                      </a:r>
                    </a:p>
                  </a:txBody>
                  <a:tcPr/>
                </a:tc>
                <a:tc>
                  <a:txBody>
                    <a:bodyPr/>
                    <a:lstStyle/>
                    <a:p>
                      <a:pPr algn="ctr"/>
                      <a:r>
                        <a:rPr lang="fr-FR" dirty="0"/>
                        <a:t>/</a:t>
                      </a:r>
                    </a:p>
                  </a:txBody>
                  <a:tcPr/>
                </a:tc>
                <a:tc>
                  <a:txBody>
                    <a:bodyPr/>
                    <a:lstStyle/>
                    <a:p>
                      <a:pPr algn="ctr"/>
                      <a:r>
                        <a:rPr lang="fr-FR" dirty="0"/>
                        <a:t>/</a:t>
                      </a:r>
                    </a:p>
                  </a:txBody>
                  <a:tcPr/>
                </a:tc>
                <a:extLst>
                  <a:ext uri="{0D108BD9-81ED-4DB2-BD59-A6C34878D82A}">
                    <a16:rowId xmlns:a16="http://schemas.microsoft.com/office/drawing/2014/main" val="49669814"/>
                  </a:ext>
                </a:extLst>
              </a:tr>
              <a:tr h="370840">
                <a:tc>
                  <a:txBody>
                    <a:bodyPr/>
                    <a:lstStyle/>
                    <a:p>
                      <a:r>
                        <a:rPr lang="fr-FR" dirty="0"/>
                        <a:t>2023</a:t>
                      </a:r>
                    </a:p>
                  </a:txBody>
                  <a:tcPr/>
                </a:tc>
                <a:tc>
                  <a:txBody>
                    <a:bodyPr/>
                    <a:lstStyle/>
                    <a:p>
                      <a:pPr algn="ctr"/>
                      <a:r>
                        <a:rPr lang="fr-FR" dirty="0"/>
                        <a:t>4 475</a:t>
                      </a:r>
                    </a:p>
                  </a:txBody>
                  <a:tcPr/>
                </a:tc>
                <a:tc>
                  <a:txBody>
                    <a:bodyPr/>
                    <a:lstStyle/>
                    <a:p>
                      <a:pPr algn="ctr"/>
                      <a:r>
                        <a:rPr lang="fr-FR" dirty="0"/>
                        <a:t>32,3</a:t>
                      </a:r>
                    </a:p>
                  </a:txBody>
                  <a:tcPr/>
                </a:tc>
                <a:extLst>
                  <a:ext uri="{0D108BD9-81ED-4DB2-BD59-A6C34878D82A}">
                    <a16:rowId xmlns:a16="http://schemas.microsoft.com/office/drawing/2014/main" val="1714364005"/>
                  </a:ext>
                </a:extLst>
              </a:tr>
            </a:tbl>
          </a:graphicData>
        </a:graphic>
      </p:graphicFrame>
      <p:sp>
        <p:nvSpPr>
          <p:cNvPr id="6" name="ZoneTexte 5">
            <a:extLst>
              <a:ext uri="{FF2B5EF4-FFF2-40B4-BE49-F238E27FC236}">
                <a16:creationId xmlns:a16="http://schemas.microsoft.com/office/drawing/2014/main" id="{3D46DFBD-3594-2E4D-7301-F8B8137D61C2}"/>
              </a:ext>
            </a:extLst>
          </p:cNvPr>
          <p:cNvSpPr txBox="1"/>
          <p:nvPr/>
        </p:nvSpPr>
        <p:spPr>
          <a:xfrm>
            <a:off x="378619" y="6134710"/>
            <a:ext cx="11434762" cy="646331"/>
          </a:xfrm>
          <a:prstGeom prst="rect">
            <a:avLst/>
          </a:prstGeom>
          <a:noFill/>
        </p:spPr>
        <p:txBody>
          <a:bodyPr wrap="square" rtlCol="0">
            <a:spAutoFit/>
          </a:bodyPr>
          <a:lstStyle/>
          <a:p>
            <a:r>
              <a:rPr lang="fr-FR" sz="1200" dirty="0"/>
              <a:t>Source : Chiffres clé DREETS Occitanie (Carsat LR et MP / MSA)</a:t>
            </a:r>
          </a:p>
          <a:p>
            <a:r>
              <a:rPr lang="fr-FR" sz="1200" dirty="0"/>
              <a:t>L’indice de fréquence correspond au nombre d'accidents du travail avec arrêt pour 1 000 salariés. L’effectif salarié retenu pour le régime agricole est une moyenne trimestrielle.</a:t>
            </a:r>
          </a:p>
          <a:p>
            <a:r>
              <a:rPr lang="fr-FR" sz="1200" dirty="0"/>
              <a:t>2022 : Données régionales non disponibles</a:t>
            </a:r>
          </a:p>
        </p:txBody>
      </p:sp>
      <p:pic>
        <p:nvPicPr>
          <p:cNvPr id="9" name="Image 8">
            <a:extLst>
              <a:ext uri="{FF2B5EF4-FFF2-40B4-BE49-F238E27FC236}">
                <a16:creationId xmlns:a16="http://schemas.microsoft.com/office/drawing/2014/main" id="{C5E3D894-EC9F-3766-D331-E5E86879B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014" y="2595818"/>
            <a:ext cx="985837" cy="869048"/>
          </a:xfrm>
          <a:prstGeom prst="rect">
            <a:avLst/>
          </a:prstGeom>
        </p:spPr>
      </p:pic>
      <p:pic>
        <p:nvPicPr>
          <p:cNvPr id="11" name="Image 10">
            <a:extLst>
              <a:ext uri="{FF2B5EF4-FFF2-40B4-BE49-F238E27FC236}">
                <a16:creationId xmlns:a16="http://schemas.microsoft.com/office/drawing/2014/main" id="{E1CBF673-29A1-3A55-7902-1E302348B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05" y="2649421"/>
            <a:ext cx="923523" cy="804359"/>
          </a:xfrm>
          <a:prstGeom prst="rect">
            <a:avLst/>
          </a:prstGeom>
        </p:spPr>
      </p:pic>
    </p:spTree>
    <p:extLst>
      <p:ext uri="{BB962C8B-B14F-4D97-AF65-F5344CB8AC3E}">
        <p14:creationId xmlns:p14="http://schemas.microsoft.com/office/powerpoint/2010/main" val="1029106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5C5DA-06A9-2A3B-4916-F26EFCB7ADB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CD3CAA8-3FA1-6B71-1F8F-B166FBCB8AC5}"/>
              </a:ext>
            </a:extLst>
          </p:cNvPr>
          <p:cNvSpPr>
            <a:spLocks noGrp="1"/>
          </p:cNvSpPr>
          <p:nvPr>
            <p:ph idx="1"/>
          </p:nvPr>
        </p:nvSpPr>
        <p:spPr>
          <a:xfrm>
            <a:off x="0" y="887003"/>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Les taux de fréquence des accidents du travail (2023)</a:t>
            </a:r>
            <a:endParaRPr lang="fr-FR" sz="1600" b="1" dirty="0">
              <a:ea typeface="ＭＳ Ｐゴシック" charset="0"/>
              <a:cs typeface="ＭＳ Ｐゴシック" charset="0"/>
            </a:endParaRPr>
          </a:p>
        </p:txBody>
      </p:sp>
      <p:sp>
        <p:nvSpPr>
          <p:cNvPr id="7" name="Google Shape;175;p25">
            <a:extLst>
              <a:ext uri="{FF2B5EF4-FFF2-40B4-BE49-F238E27FC236}">
                <a16:creationId xmlns:a16="http://schemas.microsoft.com/office/drawing/2014/main" id="{E3603400-73A3-A3AA-F465-4AAB11B9DCA7}"/>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CBB662C1-007C-B2AB-00EF-E9A8CE60350F}"/>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4" name="Image 3">
            <a:extLst>
              <a:ext uri="{FF2B5EF4-FFF2-40B4-BE49-F238E27FC236}">
                <a16:creationId xmlns:a16="http://schemas.microsoft.com/office/drawing/2014/main" id="{C922F873-3289-A205-8EA2-BA5F0526B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042" y="2662337"/>
            <a:ext cx="3136038" cy="4036384"/>
          </a:xfrm>
          <a:prstGeom prst="rect">
            <a:avLst/>
          </a:prstGeom>
        </p:spPr>
      </p:pic>
      <p:sp>
        <p:nvSpPr>
          <p:cNvPr id="5" name="Rectangle : coins arrondis 4">
            <a:extLst>
              <a:ext uri="{FF2B5EF4-FFF2-40B4-BE49-F238E27FC236}">
                <a16:creationId xmlns:a16="http://schemas.microsoft.com/office/drawing/2014/main" id="{EB496C23-C538-7F5B-F9AF-EE9CC6691520}"/>
              </a:ext>
            </a:extLst>
          </p:cNvPr>
          <p:cNvSpPr/>
          <p:nvPr/>
        </p:nvSpPr>
        <p:spPr>
          <a:xfrm>
            <a:off x="9882861" y="1974326"/>
            <a:ext cx="914400" cy="5164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2021</a:t>
            </a:r>
          </a:p>
        </p:txBody>
      </p:sp>
      <p:pic>
        <p:nvPicPr>
          <p:cNvPr id="9" name="Image 8">
            <a:extLst>
              <a:ext uri="{FF2B5EF4-FFF2-40B4-BE49-F238E27FC236}">
                <a16:creationId xmlns:a16="http://schemas.microsoft.com/office/drawing/2014/main" id="{FFAE78D1-8E6A-E04D-D3FC-76C90B4CA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20" y="1329205"/>
            <a:ext cx="6574080" cy="5236496"/>
          </a:xfrm>
          <a:prstGeom prst="rect">
            <a:avLst/>
          </a:prstGeom>
        </p:spPr>
      </p:pic>
    </p:spTree>
    <p:extLst>
      <p:ext uri="{BB962C8B-B14F-4D97-AF65-F5344CB8AC3E}">
        <p14:creationId xmlns:p14="http://schemas.microsoft.com/office/powerpoint/2010/main" val="516740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9B667-7B0D-8BFB-DC9D-2407E0A95E5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B49AE5F-1505-CE2E-E6A1-1B87BE34E955}"/>
              </a:ext>
            </a:extLst>
          </p:cNvPr>
          <p:cNvSpPr>
            <a:spLocks noGrp="1"/>
          </p:cNvSpPr>
          <p:nvPr>
            <p:ph idx="1"/>
          </p:nvPr>
        </p:nvSpPr>
        <p:spPr>
          <a:xfrm>
            <a:off x="0" y="887002"/>
            <a:ext cx="9614981" cy="941391"/>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Les taux de fréquence des accidents du travail par secteur (2023)</a:t>
            </a:r>
            <a:endParaRPr lang="fr-FR" sz="1600" b="1" dirty="0">
              <a:ea typeface="ＭＳ Ｐゴシック" charset="0"/>
              <a:cs typeface="ＭＳ Ｐゴシック" charset="0"/>
            </a:endParaRPr>
          </a:p>
        </p:txBody>
      </p:sp>
      <p:sp>
        <p:nvSpPr>
          <p:cNvPr id="7" name="Google Shape;175;p25">
            <a:extLst>
              <a:ext uri="{FF2B5EF4-FFF2-40B4-BE49-F238E27FC236}">
                <a16:creationId xmlns:a16="http://schemas.microsoft.com/office/drawing/2014/main" id="{C8FA9039-A227-C20A-5F4D-9805505867C6}"/>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EED14779-432A-13F7-0001-0431082897E9}"/>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18" name="Image 17">
            <a:extLst>
              <a:ext uri="{FF2B5EF4-FFF2-40B4-BE49-F238E27FC236}">
                <a16:creationId xmlns:a16="http://schemas.microsoft.com/office/drawing/2014/main" id="{85BAC12F-F406-5223-C0D2-FC249F5C1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89" y="1983213"/>
            <a:ext cx="8339412" cy="3728897"/>
          </a:xfrm>
          <a:prstGeom prst="rect">
            <a:avLst/>
          </a:prstGeom>
        </p:spPr>
      </p:pic>
      <p:sp>
        <p:nvSpPr>
          <p:cNvPr id="2" name="Espace réservé du contenu 2">
            <a:extLst>
              <a:ext uri="{FF2B5EF4-FFF2-40B4-BE49-F238E27FC236}">
                <a16:creationId xmlns:a16="http://schemas.microsoft.com/office/drawing/2014/main" id="{BE5069A6-8A7E-E6E4-FD34-252CEB98BCB0}"/>
              </a:ext>
            </a:extLst>
          </p:cNvPr>
          <p:cNvSpPr txBox="1">
            <a:spLocks/>
          </p:cNvSpPr>
          <p:nvPr/>
        </p:nvSpPr>
        <p:spPr>
          <a:xfrm>
            <a:off x="9303026" y="2019825"/>
            <a:ext cx="2597426" cy="94139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000" b="1" dirty="0">
                <a:ea typeface="ＭＳ Ｐゴシック" charset="0"/>
                <a:cs typeface="ＭＳ Ｐゴシック" charset="0"/>
              </a:rPr>
              <a:t>Le nombre de journées perdues pour accident du travail (2021/2023)</a:t>
            </a:r>
            <a:endParaRPr lang="fr-FR" sz="1400" b="1" dirty="0">
              <a:ea typeface="ＭＳ Ｐゴシック" charset="0"/>
              <a:cs typeface="ＭＳ Ｐゴシック" charset="0"/>
            </a:endParaRPr>
          </a:p>
        </p:txBody>
      </p:sp>
      <p:pic>
        <p:nvPicPr>
          <p:cNvPr id="4" name="Image 3">
            <a:extLst>
              <a:ext uri="{FF2B5EF4-FFF2-40B4-BE49-F238E27FC236}">
                <a16:creationId xmlns:a16="http://schemas.microsoft.com/office/drawing/2014/main" id="{E3E8B9B6-BCB1-82FA-80F8-64E42BEF7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5644" y="3275102"/>
            <a:ext cx="2354800" cy="1092627"/>
          </a:xfrm>
          <a:prstGeom prst="rect">
            <a:avLst/>
          </a:prstGeom>
        </p:spPr>
      </p:pic>
      <p:pic>
        <p:nvPicPr>
          <p:cNvPr id="5" name="Image 4">
            <a:extLst>
              <a:ext uri="{FF2B5EF4-FFF2-40B4-BE49-F238E27FC236}">
                <a16:creationId xmlns:a16="http://schemas.microsoft.com/office/drawing/2014/main" id="{CE816F43-CC11-48AC-755B-72AA695AC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277" y="4389361"/>
            <a:ext cx="2019534" cy="1074614"/>
          </a:xfrm>
          <a:prstGeom prst="rect">
            <a:avLst/>
          </a:prstGeom>
        </p:spPr>
      </p:pic>
      <p:sp>
        <p:nvSpPr>
          <p:cNvPr id="8" name="Rectangle avec flèche vers le haut 7">
            <a:extLst>
              <a:ext uri="{FF2B5EF4-FFF2-40B4-BE49-F238E27FC236}">
                <a16:creationId xmlns:a16="http://schemas.microsoft.com/office/drawing/2014/main" id="{63F1EBD4-65D2-54F7-7983-D6BFD99D44AC}"/>
              </a:ext>
            </a:extLst>
          </p:cNvPr>
          <p:cNvSpPr/>
          <p:nvPr/>
        </p:nvSpPr>
        <p:spPr>
          <a:xfrm>
            <a:off x="5364902" y="5029199"/>
            <a:ext cx="1126274" cy="1293541"/>
          </a:xfrm>
          <a:prstGeom prst="upArrowCallou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Taux de fréquence tous secteurs : 18,1</a:t>
            </a:r>
          </a:p>
        </p:txBody>
      </p:sp>
    </p:spTree>
    <p:extLst>
      <p:ext uri="{BB962C8B-B14F-4D97-AF65-F5344CB8AC3E}">
        <p14:creationId xmlns:p14="http://schemas.microsoft.com/office/powerpoint/2010/main" val="268277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7" name="Google Shape;65;p14">
            <a:extLst>
              <a:ext uri="{FF2B5EF4-FFF2-40B4-BE49-F238E27FC236}">
                <a16:creationId xmlns:a16="http://schemas.microsoft.com/office/drawing/2014/main" id="{61D53195-2F3F-942A-9B83-0DD218C65DA5}"/>
              </a:ext>
            </a:extLst>
          </p:cNvPr>
          <p:cNvPicPr preferRelativeResize="0"/>
          <p:nvPr/>
        </p:nvPicPr>
        <p:blipFill>
          <a:blip r:embed="rId3">
            <a:alphaModFix/>
          </a:blip>
          <a:stretch>
            <a:fillRect/>
          </a:stretch>
        </p:blipFill>
        <p:spPr>
          <a:xfrm>
            <a:off x="4771441" y="2987068"/>
            <a:ext cx="1238867" cy="950667"/>
          </a:xfrm>
          <a:prstGeom prst="rect">
            <a:avLst/>
          </a:prstGeom>
          <a:noFill/>
          <a:ln>
            <a:noFill/>
          </a:ln>
        </p:spPr>
      </p:pic>
      <p:pic>
        <p:nvPicPr>
          <p:cNvPr id="65" name="Google Shape;65;p14"/>
          <p:cNvPicPr preferRelativeResize="0"/>
          <p:nvPr/>
        </p:nvPicPr>
        <p:blipFill>
          <a:blip r:embed="rId3">
            <a:alphaModFix/>
          </a:blip>
          <a:stretch>
            <a:fillRect/>
          </a:stretch>
        </p:blipFill>
        <p:spPr>
          <a:xfrm rot="-9900000">
            <a:off x="4873360" y="4045067"/>
            <a:ext cx="1238867" cy="950667"/>
          </a:xfrm>
          <a:prstGeom prst="rect">
            <a:avLst/>
          </a:prstGeom>
          <a:noFill/>
          <a:ln>
            <a:noFill/>
          </a:ln>
        </p:spPr>
      </p:pic>
      <p:pic>
        <p:nvPicPr>
          <p:cNvPr id="66" name="Google Shape;66;p14"/>
          <p:cNvPicPr preferRelativeResize="0"/>
          <p:nvPr/>
        </p:nvPicPr>
        <p:blipFill>
          <a:blip r:embed="rId4">
            <a:alphaModFix/>
          </a:blip>
          <a:stretch>
            <a:fillRect/>
          </a:stretch>
        </p:blipFill>
        <p:spPr>
          <a:xfrm>
            <a:off x="4689900" y="911512"/>
            <a:ext cx="1263633" cy="969600"/>
          </a:xfrm>
          <a:prstGeom prst="rect">
            <a:avLst/>
          </a:prstGeom>
          <a:solidFill>
            <a:schemeClr val="lt1"/>
          </a:solidFill>
          <a:ln>
            <a:noFill/>
          </a:ln>
        </p:spPr>
      </p:pic>
      <p:pic>
        <p:nvPicPr>
          <p:cNvPr id="67" name="Google Shape;67;p14"/>
          <p:cNvPicPr preferRelativeResize="0"/>
          <p:nvPr/>
        </p:nvPicPr>
        <p:blipFill>
          <a:blip r:embed="rId5">
            <a:alphaModFix/>
          </a:blip>
          <a:stretch>
            <a:fillRect/>
          </a:stretch>
        </p:blipFill>
        <p:spPr>
          <a:xfrm rot="21072468">
            <a:off x="4708062" y="1955900"/>
            <a:ext cx="1312833" cy="1007333"/>
          </a:xfrm>
          <a:prstGeom prst="rect">
            <a:avLst/>
          </a:prstGeom>
          <a:solidFill>
            <a:schemeClr val="lt1"/>
          </a:solidFill>
          <a:ln>
            <a:noFill/>
          </a:ln>
        </p:spPr>
      </p:pic>
      <p:sp>
        <p:nvSpPr>
          <p:cNvPr id="68" name="Google Shape;68;p14"/>
          <p:cNvSpPr/>
          <p:nvPr/>
        </p:nvSpPr>
        <p:spPr>
          <a:xfrm flipH="1">
            <a:off x="-7698" y="21018"/>
            <a:ext cx="4495292" cy="6858000"/>
          </a:xfrm>
          <a:prstGeom prst="rect">
            <a:avLst/>
          </a:prstGeom>
          <a:solidFill>
            <a:srgbClr val="7BC3E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69" name="Google Shape;69;p14"/>
          <p:cNvSpPr txBox="1"/>
          <p:nvPr/>
        </p:nvSpPr>
        <p:spPr>
          <a:xfrm>
            <a:off x="422030" y="602265"/>
            <a:ext cx="4665499" cy="1457649"/>
          </a:xfrm>
          <a:prstGeom prst="rect">
            <a:avLst/>
          </a:prstGeom>
          <a:noFill/>
          <a:ln>
            <a:noFill/>
          </a:ln>
        </p:spPr>
        <p:txBody>
          <a:bodyPr spcFirstLastPara="1" wrap="square" lIns="121900" tIns="121900" rIns="121900" bIns="121900" anchor="ctr" anchorCtr="0">
            <a:noAutofit/>
          </a:bodyPr>
          <a:lstStyle/>
          <a:p>
            <a:pPr defTabSz="1219170">
              <a:buClr>
                <a:srgbClr val="000000"/>
              </a:buClr>
              <a:defRPr/>
            </a:pPr>
            <a:r>
              <a:rPr lang="fr" sz="6667" kern="0" dirty="0">
                <a:solidFill>
                  <a:srgbClr val="FFFFFF"/>
                </a:solidFill>
                <a:latin typeface="League Gothic"/>
                <a:ea typeface="League Gothic"/>
                <a:cs typeface="League Gothic"/>
                <a:sym typeface="League Gothic"/>
              </a:rPr>
              <a:t>Sommaire</a:t>
            </a:r>
            <a:endParaRPr sz="6667" kern="0" dirty="0">
              <a:solidFill>
                <a:srgbClr val="FFFFFF"/>
              </a:solidFill>
              <a:latin typeface="League Gothic"/>
              <a:ea typeface="League Gothic"/>
              <a:cs typeface="League Gothic"/>
              <a:sym typeface="League Gothic"/>
            </a:endParaRPr>
          </a:p>
        </p:txBody>
      </p:sp>
      <p:sp>
        <p:nvSpPr>
          <p:cNvPr id="70" name="Google Shape;70;p14"/>
          <p:cNvSpPr txBox="1"/>
          <p:nvPr/>
        </p:nvSpPr>
        <p:spPr>
          <a:xfrm>
            <a:off x="6039953" y="858855"/>
            <a:ext cx="6716955" cy="768400"/>
          </a:xfrm>
          <a:prstGeom prst="rect">
            <a:avLst/>
          </a:prstGeom>
          <a:noFill/>
          <a:ln>
            <a:noFill/>
          </a:ln>
        </p:spPr>
        <p:txBody>
          <a:bodyPr spcFirstLastPara="1" wrap="square" lIns="121900" tIns="121900" rIns="121900" bIns="121900" anchor="t" anchorCtr="0">
            <a:noAutofit/>
          </a:bodyPr>
          <a:lstStyle/>
          <a:p>
            <a:pPr marL="457200" indent="-457200" defTabSz="1219170">
              <a:buClr>
                <a:srgbClr val="60C9B6"/>
              </a:buClr>
              <a:buFont typeface="Wingdings" pitchFamily="2" charset="2"/>
              <a:buChar char="ü"/>
            </a:pPr>
            <a:r>
              <a:rPr lang="fr-FR" sz="3200" kern="0" dirty="0">
                <a:solidFill>
                  <a:srgbClr val="67B0CE"/>
                </a:solidFill>
                <a:latin typeface="League Gothic" panose="020B0604020202020204"/>
                <a:ea typeface="Work Sans"/>
                <a:cs typeface="Work Sans"/>
                <a:sym typeface="Work Sans"/>
              </a:rPr>
              <a:t>Les sources de données</a:t>
            </a:r>
          </a:p>
          <a:p>
            <a:pPr marL="457200" indent="-457200" defTabSz="1219170">
              <a:buClr>
                <a:srgbClr val="60C9B6"/>
              </a:buClr>
              <a:buFont typeface="Wingdings" pitchFamily="2" charset="2"/>
              <a:buChar char="ü"/>
            </a:pPr>
            <a:endParaRPr lang="fr-FR" sz="1200" kern="0" dirty="0">
              <a:solidFill>
                <a:srgbClr val="67B0CE"/>
              </a:solidFill>
              <a:latin typeface="League Gothic" panose="020B0604020202020204"/>
              <a:ea typeface="Work Sans"/>
              <a:cs typeface="Work Sans"/>
              <a:sym typeface="Work Sans"/>
            </a:endParaRPr>
          </a:p>
          <a:p>
            <a:pPr marL="457200" indent="-457200" defTabSz="1219170">
              <a:buClr>
                <a:srgbClr val="60C9B6"/>
              </a:buClr>
              <a:buFont typeface="Wingdings" pitchFamily="2" charset="2"/>
              <a:buChar char="ü"/>
            </a:pPr>
            <a:r>
              <a:rPr lang="fr-FR" sz="3200" kern="0" dirty="0">
                <a:solidFill>
                  <a:srgbClr val="67B0CE"/>
                </a:solidFill>
                <a:latin typeface="League Gothic" panose="020B0604020202020204"/>
                <a:sym typeface="Work Sans"/>
              </a:rPr>
              <a:t>Les données socio-économiques</a:t>
            </a:r>
          </a:p>
          <a:p>
            <a:pPr marL="457200" indent="-457200" defTabSz="1219170">
              <a:buClr>
                <a:srgbClr val="60C9B6"/>
              </a:buClr>
              <a:buFont typeface="Wingdings" pitchFamily="2" charset="2"/>
              <a:buChar char="ü"/>
            </a:pPr>
            <a:endParaRPr lang="fr-FR" sz="1200" kern="0" dirty="0">
              <a:solidFill>
                <a:srgbClr val="67B0CE"/>
              </a:solidFill>
              <a:latin typeface="League Gothic" panose="020B0604020202020204"/>
              <a:sym typeface="Work Sans"/>
            </a:endParaRPr>
          </a:p>
          <a:p>
            <a:pPr marL="457200" indent="-457200" defTabSz="1219170">
              <a:buClr>
                <a:srgbClr val="60C9B6"/>
              </a:buClr>
              <a:buFont typeface="Wingdings" pitchFamily="2" charset="2"/>
              <a:buChar char="ü"/>
            </a:pPr>
            <a:r>
              <a:rPr lang="fr-FR" sz="3200" kern="0" dirty="0">
                <a:solidFill>
                  <a:srgbClr val="67B0CE"/>
                </a:solidFill>
                <a:latin typeface="League Gothic" panose="020B0604020202020204"/>
                <a:ea typeface="Work Sans"/>
                <a:cs typeface="Work Sans"/>
                <a:sym typeface="Work Sans"/>
              </a:rPr>
              <a:t>Le</a:t>
            </a:r>
            <a:r>
              <a:rPr lang="fr-FR" sz="3200" kern="0" dirty="0">
                <a:solidFill>
                  <a:srgbClr val="67B0CE"/>
                </a:solidFill>
                <a:latin typeface="Work Sans"/>
                <a:ea typeface="Work Sans"/>
                <a:cs typeface="Work Sans"/>
                <a:sym typeface="Work Sans"/>
              </a:rPr>
              <a:t> dialogue social</a:t>
            </a:r>
          </a:p>
          <a:p>
            <a:pPr marL="457200" indent="-457200" defTabSz="1219170">
              <a:buClr>
                <a:srgbClr val="60C9B6"/>
              </a:buClr>
              <a:buFont typeface="Wingdings" pitchFamily="2" charset="2"/>
              <a:buChar char="ü"/>
            </a:pPr>
            <a:endParaRPr lang="fr-FR" sz="1200" kern="0" dirty="0">
              <a:solidFill>
                <a:srgbClr val="67B0CE"/>
              </a:solidFill>
              <a:latin typeface="Work Sans"/>
              <a:ea typeface="Work Sans"/>
              <a:cs typeface="Work Sans"/>
              <a:sym typeface="Work Sans"/>
            </a:endParaRPr>
          </a:p>
          <a:p>
            <a:pPr marL="457200" indent="-457200" defTabSz="1219170">
              <a:buClr>
                <a:srgbClr val="60C9B6"/>
              </a:buClr>
              <a:buFont typeface="Wingdings" pitchFamily="2" charset="2"/>
              <a:buChar char="ü"/>
            </a:pPr>
            <a:r>
              <a:rPr lang="fr-FR" sz="3200" kern="0" dirty="0">
                <a:solidFill>
                  <a:srgbClr val="67B0CE"/>
                </a:solidFill>
                <a:latin typeface="League Gothic" panose="020B0604020202020204"/>
                <a:ea typeface="Work Sans"/>
                <a:cs typeface="Work Sans"/>
                <a:sym typeface="Work Sans"/>
              </a:rPr>
              <a:t>La sinistralité AT/MP</a:t>
            </a:r>
          </a:p>
          <a:p>
            <a:pPr marL="457200" indent="-457200" defTabSz="1219170">
              <a:buClr>
                <a:srgbClr val="60C9B6"/>
              </a:buClr>
              <a:buFont typeface="Wingdings" pitchFamily="2" charset="2"/>
              <a:buChar char="ü"/>
            </a:pPr>
            <a:endParaRPr lang="fr-FR" sz="1200" kern="0" dirty="0">
              <a:solidFill>
                <a:srgbClr val="67B0CE"/>
              </a:solidFill>
              <a:latin typeface="League Gothic" panose="020B0604020202020204"/>
              <a:ea typeface="Work Sans"/>
              <a:cs typeface="Work Sans"/>
              <a:sym typeface="Work Sans"/>
            </a:endParaRPr>
          </a:p>
          <a:p>
            <a:pPr marL="457200" indent="-457200" defTabSz="1219170">
              <a:buClr>
                <a:srgbClr val="60C9B6"/>
              </a:buClr>
              <a:buFont typeface="Wingdings" pitchFamily="2" charset="2"/>
              <a:buChar char="ü"/>
            </a:pPr>
            <a:r>
              <a:rPr lang="fr-FR" sz="3200" kern="0" dirty="0">
                <a:solidFill>
                  <a:srgbClr val="67B0CE"/>
                </a:solidFill>
                <a:latin typeface="League Gothic" panose="020B0604020202020204"/>
                <a:ea typeface="Work Sans"/>
                <a:cs typeface="Work Sans"/>
                <a:sym typeface="Work Sans"/>
              </a:rPr>
              <a:t>La désinsertion professionnelle</a:t>
            </a:r>
          </a:p>
          <a:p>
            <a:pPr marL="457200" indent="-457200" defTabSz="1219170">
              <a:buClr>
                <a:srgbClr val="60C9B6"/>
              </a:buClr>
              <a:buFont typeface="Wingdings" pitchFamily="2" charset="2"/>
              <a:buChar char="ü"/>
            </a:pPr>
            <a:endParaRPr lang="fr-FR" sz="1200" kern="0" dirty="0">
              <a:solidFill>
                <a:srgbClr val="67B0CE"/>
              </a:solidFill>
              <a:latin typeface="League Gothic" panose="020B0604020202020204"/>
              <a:ea typeface="Work Sans"/>
              <a:cs typeface="Work Sans"/>
              <a:sym typeface="Work Sans"/>
            </a:endParaRPr>
          </a:p>
          <a:p>
            <a:pPr marL="457200" indent="-457200" defTabSz="1219170">
              <a:buClr>
                <a:srgbClr val="60C9B6"/>
              </a:buClr>
              <a:buFont typeface="Wingdings" pitchFamily="2" charset="2"/>
              <a:buChar char="ü"/>
            </a:pPr>
            <a:r>
              <a:rPr lang="fr-FR" sz="3200" kern="0" dirty="0">
                <a:solidFill>
                  <a:srgbClr val="67B0CE"/>
                </a:solidFill>
                <a:latin typeface="League Gothic" panose="020B0604020202020204"/>
                <a:ea typeface="Work Sans"/>
                <a:cs typeface="Work Sans"/>
                <a:sym typeface="Work Sans"/>
              </a:rPr>
              <a:t>Les conditions de travail</a:t>
            </a:r>
            <a:endParaRPr lang="fr-FR" sz="2000" kern="0" dirty="0">
              <a:solidFill>
                <a:srgbClr val="67B0CE"/>
              </a:solidFill>
              <a:latin typeface="League Gothic" panose="020B0604020202020204"/>
              <a:ea typeface="Work Sans"/>
              <a:cs typeface="Work Sans"/>
              <a:sym typeface="Work Sans"/>
            </a:endParaRPr>
          </a:p>
          <a:p>
            <a:pPr marL="457200" indent="-457200" defTabSz="1219170">
              <a:buClr>
                <a:srgbClr val="60C9B6"/>
              </a:buClr>
              <a:buFont typeface="Wingdings" pitchFamily="2" charset="2"/>
              <a:buChar char="ü"/>
            </a:pPr>
            <a:endParaRPr lang="fr-FR" sz="1200" kern="0" dirty="0">
              <a:solidFill>
                <a:srgbClr val="67B0CE"/>
              </a:solidFill>
              <a:latin typeface="League Gothic" panose="020B0604020202020204"/>
              <a:ea typeface="Work Sans"/>
              <a:cs typeface="Work Sans"/>
              <a:sym typeface="Work Sans"/>
            </a:endParaRPr>
          </a:p>
          <a:p>
            <a:pPr marL="457200" indent="-457200" defTabSz="1219170">
              <a:buClr>
                <a:srgbClr val="60C9B6"/>
              </a:buClr>
              <a:buFont typeface="Wingdings" pitchFamily="2" charset="2"/>
              <a:buChar char="ü"/>
            </a:pPr>
            <a:r>
              <a:rPr lang="fr-FR" sz="3200" kern="0" dirty="0">
                <a:solidFill>
                  <a:srgbClr val="67B0CE"/>
                </a:solidFill>
                <a:latin typeface="League Gothic" panose="020B0604020202020204"/>
                <a:ea typeface="Work Sans"/>
                <a:cs typeface="Work Sans"/>
                <a:sym typeface="Work Sans"/>
              </a:rPr>
              <a:t>Les risques liés au climat</a:t>
            </a:r>
          </a:p>
          <a:p>
            <a:pPr marL="457200" indent="-457200" defTabSz="1219170">
              <a:buClr>
                <a:srgbClr val="60C9B6"/>
              </a:buClr>
              <a:buFont typeface="Wingdings" pitchFamily="2" charset="2"/>
              <a:buChar char="ü"/>
            </a:pPr>
            <a:endParaRPr lang="fr-FR" sz="1200" kern="0" dirty="0">
              <a:solidFill>
                <a:srgbClr val="67B0CE"/>
              </a:solidFill>
              <a:latin typeface="League Gothic" panose="020B0604020202020204"/>
              <a:ea typeface="Work Sans"/>
              <a:cs typeface="Work Sans"/>
              <a:sym typeface="Work Sans"/>
            </a:endParaRPr>
          </a:p>
          <a:p>
            <a:pPr marL="457200" indent="-457200" defTabSz="1219170">
              <a:buClr>
                <a:srgbClr val="60C9B6"/>
              </a:buClr>
              <a:buFont typeface="Wingdings" pitchFamily="2" charset="2"/>
              <a:buChar char="ü"/>
            </a:pPr>
            <a:r>
              <a:rPr lang="fr-FR" sz="3200" kern="0" dirty="0">
                <a:solidFill>
                  <a:srgbClr val="67B0CE"/>
                </a:solidFill>
                <a:latin typeface="League Gothic" panose="020B0604020202020204"/>
                <a:ea typeface="Work Sans"/>
                <a:cs typeface="Work Sans"/>
                <a:sym typeface="Work Sans"/>
              </a:rPr>
              <a:t>L’activité des SPSTI</a:t>
            </a:r>
            <a:endParaRPr lang="fr-FR" sz="3200" kern="0" dirty="0">
              <a:solidFill>
                <a:srgbClr val="67B0CE"/>
              </a:solidFill>
              <a:latin typeface="Work Sans"/>
              <a:ea typeface="Work Sans"/>
              <a:cs typeface="Work Sans"/>
              <a:sym typeface="Work Sans"/>
            </a:endParaRPr>
          </a:p>
          <a:p>
            <a:pPr marL="514350" indent="-514350" defTabSz="1219170">
              <a:buClr>
                <a:srgbClr val="60C9B6"/>
              </a:buClr>
              <a:buFont typeface="Wingdings" pitchFamily="2" charset="2"/>
              <a:buChar char="ü"/>
            </a:pPr>
            <a:endParaRPr lang="fr-FR" sz="3200" kern="0" dirty="0">
              <a:solidFill>
                <a:srgbClr val="67B0CE"/>
              </a:solidFill>
              <a:latin typeface="League Gothic" panose="020B0604020202020204"/>
              <a:sym typeface="Work Sans"/>
            </a:endParaRPr>
          </a:p>
        </p:txBody>
      </p:sp>
      <p:pic>
        <p:nvPicPr>
          <p:cNvPr id="6" name="Espace réservé pour une image  5" descr="Design sans titre - 1920 px × 1080 px">
            <a:extLst>
              <a:ext uri="{FF2B5EF4-FFF2-40B4-BE49-F238E27FC236}">
                <a16:creationId xmlns:a16="http://schemas.microsoft.com/office/drawing/2014/main" id="{596E9402-66D8-3893-FC4C-3501159E37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164628" y="97080"/>
            <a:ext cx="727377" cy="869024"/>
          </a:xfrm>
          <a:prstGeom prst="rect">
            <a:avLst/>
          </a:prstGeom>
        </p:spPr>
      </p:pic>
      <p:pic>
        <p:nvPicPr>
          <p:cNvPr id="2" name="Image 1" descr="Une image contenant texte, Police, logo, Graphique&#10;&#10;Description générée automatiquement">
            <a:extLst>
              <a:ext uri="{FF2B5EF4-FFF2-40B4-BE49-F238E27FC236}">
                <a16:creationId xmlns:a16="http://schemas.microsoft.com/office/drawing/2014/main" id="{38382DB4-1E00-CBA5-4489-EF2E11BE1C0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98431" y="6192751"/>
            <a:ext cx="629001" cy="577929"/>
          </a:xfrm>
          <a:prstGeom prst="rect">
            <a:avLst/>
          </a:prstGeom>
        </p:spPr>
      </p:pic>
      <p:pic>
        <p:nvPicPr>
          <p:cNvPr id="5" name="Google Shape;74;p14">
            <a:extLst>
              <a:ext uri="{FF2B5EF4-FFF2-40B4-BE49-F238E27FC236}">
                <a16:creationId xmlns:a16="http://schemas.microsoft.com/office/drawing/2014/main" id="{2ADAA00E-EC8A-E4FE-87D4-EEA6F270686A}"/>
              </a:ext>
            </a:extLst>
          </p:cNvPr>
          <p:cNvPicPr preferRelativeResize="0"/>
          <p:nvPr/>
        </p:nvPicPr>
        <p:blipFill>
          <a:blip r:embed="rId8">
            <a:alphaModFix/>
          </a:blip>
          <a:stretch>
            <a:fillRect/>
          </a:stretch>
        </p:blipFill>
        <p:spPr>
          <a:xfrm rot="1949389">
            <a:off x="4832774" y="5117573"/>
            <a:ext cx="1116201" cy="846667"/>
          </a:xfrm>
          <a:prstGeom prst="rect">
            <a:avLst/>
          </a:prstGeom>
          <a:noFill/>
          <a:ln>
            <a:noFill/>
          </a:ln>
        </p:spPr>
      </p:pic>
    </p:spTree>
    <p:extLst>
      <p:ext uri="{BB962C8B-B14F-4D97-AF65-F5344CB8AC3E}">
        <p14:creationId xmlns:p14="http://schemas.microsoft.com/office/powerpoint/2010/main" val="424981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F9C5F-66E9-50B3-D1D9-662E4047214E}"/>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E0E27424-CF47-1950-C545-024C29CCE227}"/>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BBF3F33B-AF10-8B66-39B7-044794BA7C09}"/>
              </a:ext>
            </a:extLst>
          </p:cNvPr>
          <p:cNvSpPr>
            <a:spLocks noGrp="1"/>
          </p:cNvSpPr>
          <p:nvPr>
            <p:ph idx="1"/>
          </p:nvPr>
        </p:nvSpPr>
        <p:spPr>
          <a:xfrm>
            <a:off x="0" y="887003"/>
            <a:ext cx="9614981" cy="854100"/>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Les taux de gravité des accidents du travail (2023)</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D2ED570B-ACB9-E888-E51C-6C6D60BBE0F6}"/>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8" name="Image 7">
            <a:extLst>
              <a:ext uri="{FF2B5EF4-FFF2-40B4-BE49-F238E27FC236}">
                <a16:creationId xmlns:a16="http://schemas.microsoft.com/office/drawing/2014/main" id="{FBBA63A6-886A-B333-0E19-254AD11C8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948" y="2798487"/>
            <a:ext cx="4530685" cy="3857811"/>
          </a:xfrm>
          <a:prstGeom prst="rect">
            <a:avLst/>
          </a:prstGeom>
        </p:spPr>
      </p:pic>
      <p:pic>
        <p:nvPicPr>
          <p:cNvPr id="11" name="Image 10">
            <a:extLst>
              <a:ext uri="{FF2B5EF4-FFF2-40B4-BE49-F238E27FC236}">
                <a16:creationId xmlns:a16="http://schemas.microsoft.com/office/drawing/2014/main" id="{51A7427C-DD9B-E0C6-0EB1-9298AA2D9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65" y="1322740"/>
            <a:ext cx="6536264" cy="5237482"/>
          </a:xfrm>
          <a:prstGeom prst="rect">
            <a:avLst/>
          </a:prstGeom>
        </p:spPr>
      </p:pic>
    </p:spTree>
    <p:extLst>
      <p:ext uri="{BB962C8B-B14F-4D97-AF65-F5344CB8AC3E}">
        <p14:creationId xmlns:p14="http://schemas.microsoft.com/office/powerpoint/2010/main" val="2291494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9B52A-02F0-8A39-FA2F-B8F16CE0D076}"/>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811FE257-43B1-ABF9-4F61-79DDB40D2593}"/>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84CF9FD9-7676-42C5-3274-FE91C6348471}"/>
              </a:ext>
            </a:extLst>
          </p:cNvPr>
          <p:cNvSpPr>
            <a:spLocks noGrp="1"/>
          </p:cNvSpPr>
          <p:nvPr>
            <p:ph idx="1"/>
          </p:nvPr>
        </p:nvSpPr>
        <p:spPr>
          <a:xfrm>
            <a:off x="0" y="887003"/>
            <a:ext cx="9614981" cy="1012106"/>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Les taux de gravité des accidents du travail par secteur (2023)</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5896D8EC-6547-9F7B-3D4D-1982A98C6533}"/>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9" name="Image 8">
            <a:extLst>
              <a:ext uri="{FF2B5EF4-FFF2-40B4-BE49-F238E27FC236}">
                <a16:creationId xmlns:a16="http://schemas.microsoft.com/office/drawing/2014/main" id="{DBBBF7BE-4A05-D650-95C1-5E13157F5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97" y="1899108"/>
            <a:ext cx="8300835" cy="3837179"/>
          </a:xfrm>
          <a:prstGeom prst="rect">
            <a:avLst/>
          </a:prstGeom>
        </p:spPr>
      </p:pic>
    </p:spTree>
    <p:extLst>
      <p:ext uri="{BB962C8B-B14F-4D97-AF65-F5344CB8AC3E}">
        <p14:creationId xmlns:p14="http://schemas.microsoft.com/office/powerpoint/2010/main" val="807085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1F2AE-F969-1011-9F46-955030F72895}"/>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9AE81140-67DC-C060-3BDD-DED162215827}"/>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C7CA7744-A619-7281-C391-70D89B361C04}"/>
              </a:ext>
            </a:extLst>
          </p:cNvPr>
          <p:cNvSpPr>
            <a:spLocks noGrp="1"/>
          </p:cNvSpPr>
          <p:nvPr>
            <p:ph idx="1"/>
          </p:nvPr>
        </p:nvSpPr>
        <p:spPr>
          <a:xfrm>
            <a:off x="0" y="887003"/>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Nombre d’accidents de travail hors trajet graves (2023)</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021476CF-5429-38FF-28B8-1DFF1ADD0537}"/>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4" name="Image 3">
            <a:extLst>
              <a:ext uri="{FF2B5EF4-FFF2-40B4-BE49-F238E27FC236}">
                <a16:creationId xmlns:a16="http://schemas.microsoft.com/office/drawing/2014/main" id="{48EBDC2A-EE41-B8E3-31A5-188A5637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286" y="1388278"/>
            <a:ext cx="7421656" cy="4996921"/>
          </a:xfrm>
          <a:prstGeom prst="rect">
            <a:avLst/>
          </a:prstGeom>
        </p:spPr>
      </p:pic>
      <p:pic>
        <p:nvPicPr>
          <p:cNvPr id="11" name="Image 10">
            <a:extLst>
              <a:ext uri="{FF2B5EF4-FFF2-40B4-BE49-F238E27FC236}">
                <a16:creationId xmlns:a16="http://schemas.microsoft.com/office/drawing/2014/main" id="{024CE57A-ACE2-DD7D-187A-12B1880C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40" y="1356658"/>
            <a:ext cx="7598783" cy="5132511"/>
          </a:xfrm>
          <a:prstGeom prst="rect">
            <a:avLst/>
          </a:prstGeom>
        </p:spPr>
      </p:pic>
    </p:spTree>
    <p:extLst>
      <p:ext uri="{BB962C8B-B14F-4D97-AF65-F5344CB8AC3E}">
        <p14:creationId xmlns:p14="http://schemas.microsoft.com/office/powerpoint/2010/main" val="1620928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20BBE-1579-F5CF-DF35-0870E5D928DA}"/>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9083C939-8733-E8CA-9917-D260C5E259F0}"/>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1D88F31E-DDFA-1155-729A-7B7E8F5D85B7}"/>
              </a:ext>
            </a:extLst>
          </p:cNvPr>
          <p:cNvSpPr>
            <a:spLocks noGrp="1"/>
          </p:cNvSpPr>
          <p:nvPr>
            <p:ph idx="1"/>
          </p:nvPr>
        </p:nvSpPr>
        <p:spPr>
          <a:xfrm>
            <a:off x="0" y="887003"/>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Nombre d’accidents de travail hors trajet mortels (2023)</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D64AAABC-F1FB-15AF-F0AE-1D5871168EEC}"/>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5" name="Image 4">
            <a:extLst>
              <a:ext uri="{FF2B5EF4-FFF2-40B4-BE49-F238E27FC236}">
                <a16:creationId xmlns:a16="http://schemas.microsoft.com/office/drawing/2014/main" id="{55C9F1EB-4844-888B-4AFF-2E72C9AD8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76" y="1497334"/>
            <a:ext cx="7128436" cy="4841659"/>
          </a:xfrm>
          <a:prstGeom prst="rect">
            <a:avLst/>
          </a:prstGeom>
        </p:spPr>
      </p:pic>
      <p:pic>
        <p:nvPicPr>
          <p:cNvPr id="4" name="Image 3">
            <a:extLst>
              <a:ext uri="{FF2B5EF4-FFF2-40B4-BE49-F238E27FC236}">
                <a16:creationId xmlns:a16="http://schemas.microsoft.com/office/drawing/2014/main" id="{B3C3920A-88F3-4586-D038-A70C5EE1B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411" y="2065798"/>
            <a:ext cx="3829813" cy="3132008"/>
          </a:xfrm>
          <a:prstGeom prst="rect">
            <a:avLst/>
          </a:prstGeom>
        </p:spPr>
      </p:pic>
    </p:spTree>
    <p:extLst>
      <p:ext uri="{BB962C8B-B14F-4D97-AF65-F5344CB8AC3E}">
        <p14:creationId xmlns:p14="http://schemas.microsoft.com/office/powerpoint/2010/main" val="4263862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8E473-AC3F-073D-24F8-C265A3D5BE23}"/>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78DD0CAF-99CF-8B7C-2EFB-63F79DF7BD2D}"/>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5F93A41D-8B81-081D-2F77-618FB9F313C4}"/>
              </a:ext>
            </a:extLst>
          </p:cNvPr>
          <p:cNvSpPr>
            <a:spLocks noGrp="1"/>
          </p:cNvSpPr>
          <p:nvPr>
            <p:ph idx="1"/>
          </p:nvPr>
        </p:nvSpPr>
        <p:spPr>
          <a:xfrm>
            <a:off x="0" y="887003"/>
            <a:ext cx="9614981" cy="822384"/>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Répartition des AT par sexe</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C55ED81B-4E0C-AA4B-E4BF-3717D3A70B57}"/>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 INSEE</a:t>
            </a:r>
          </a:p>
        </p:txBody>
      </p:sp>
      <p:pic>
        <p:nvPicPr>
          <p:cNvPr id="8" name="Image 7">
            <a:extLst>
              <a:ext uri="{FF2B5EF4-FFF2-40B4-BE49-F238E27FC236}">
                <a16:creationId xmlns:a16="http://schemas.microsoft.com/office/drawing/2014/main" id="{8FC596D4-AAAD-4844-8A93-4C527FA4A4C2}"/>
              </a:ext>
            </a:extLst>
          </p:cNvPr>
          <p:cNvPicPr>
            <a:picLocks noChangeAspect="1"/>
          </p:cNvPicPr>
          <p:nvPr/>
        </p:nvPicPr>
        <p:blipFill>
          <a:blip r:embed="rId3"/>
          <a:stretch>
            <a:fillRect/>
          </a:stretch>
        </p:blipFill>
        <p:spPr>
          <a:xfrm>
            <a:off x="636380" y="1709386"/>
            <a:ext cx="4969290" cy="2119863"/>
          </a:xfrm>
          <a:prstGeom prst="rect">
            <a:avLst/>
          </a:prstGeom>
        </p:spPr>
      </p:pic>
      <p:pic>
        <p:nvPicPr>
          <p:cNvPr id="10" name="Image 9">
            <a:extLst>
              <a:ext uri="{FF2B5EF4-FFF2-40B4-BE49-F238E27FC236}">
                <a16:creationId xmlns:a16="http://schemas.microsoft.com/office/drawing/2014/main" id="{916942C9-8E2E-0F86-C6FF-993E69CD49A6}"/>
              </a:ext>
            </a:extLst>
          </p:cNvPr>
          <p:cNvPicPr>
            <a:picLocks noChangeAspect="1"/>
          </p:cNvPicPr>
          <p:nvPr/>
        </p:nvPicPr>
        <p:blipFill>
          <a:blip r:embed="rId4"/>
          <a:stretch>
            <a:fillRect/>
          </a:stretch>
        </p:blipFill>
        <p:spPr>
          <a:xfrm>
            <a:off x="6226628" y="1709386"/>
            <a:ext cx="4969289" cy="2127734"/>
          </a:xfrm>
          <a:prstGeom prst="rect">
            <a:avLst/>
          </a:prstGeom>
        </p:spPr>
      </p:pic>
      <p:pic>
        <p:nvPicPr>
          <p:cNvPr id="11" name="Image 10">
            <a:extLst>
              <a:ext uri="{FF2B5EF4-FFF2-40B4-BE49-F238E27FC236}">
                <a16:creationId xmlns:a16="http://schemas.microsoft.com/office/drawing/2014/main" id="{5569ED69-8261-C794-3503-B024250A88D6}"/>
              </a:ext>
            </a:extLst>
          </p:cNvPr>
          <p:cNvPicPr>
            <a:picLocks noChangeAspect="1"/>
          </p:cNvPicPr>
          <p:nvPr/>
        </p:nvPicPr>
        <p:blipFill>
          <a:blip r:embed="rId5"/>
          <a:stretch>
            <a:fillRect/>
          </a:stretch>
        </p:blipFill>
        <p:spPr>
          <a:xfrm>
            <a:off x="3723511" y="3916510"/>
            <a:ext cx="4453660" cy="2464208"/>
          </a:xfrm>
          <a:prstGeom prst="rect">
            <a:avLst/>
          </a:prstGeom>
        </p:spPr>
      </p:pic>
    </p:spTree>
    <p:extLst>
      <p:ext uri="{BB962C8B-B14F-4D97-AF65-F5344CB8AC3E}">
        <p14:creationId xmlns:p14="http://schemas.microsoft.com/office/powerpoint/2010/main" val="3109242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9A7F4-5CFD-77A1-6E42-9BF937E23EB0}"/>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2CB49D62-99EE-0029-9546-8FC68A87012F}"/>
              </a:ext>
            </a:extLst>
          </p:cNvPr>
          <p:cNvSpPr/>
          <p:nvPr/>
        </p:nvSpPr>
        <p:spPr>
          <a:xfrm>
            <a:off x="990004" y="116078"/>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9ABD1703-6694-8AF3-EFD7-823D43545442}"/>
              </a:ext>
            </a:extLst>
          </p:cNvPr>
          <p:cNvSpPr>
            <a:spLocks noGrp="1"/>
          </p:cNvSpPr>
          <p:nvPr>
            <p:ph idx="1"/>
          </p:nvPr>
        </p:nvSpPr>
        <p:spPr>
          <a:xfrm>
            <a:off x="0" y="1150044"/>
            <a:ext cx="9038723" cy="585744"/>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Répartition des AT par classe d’âge</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19C4CB29-ADDE-6F93-3C51-4E8CE8F86B79}"/>
              </a:ext>
            </a:extLst>
          </p:cNvPr>
          <p:cNvSpPr txBox="1"/>
          <p:nvPr/>
        </p:nvSpPr>
        <p:spPr>
          <a:xfrm>
            <a:off x="10017457" y="97197"/>
            <a:ext cx="2124398" cy="646331"/>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4" name="ZoneTexte 3">
            <a:extLst>
              <a:ext uri="{FF2B5EF4-FFF2-40B4-BE49-F238E27FC236}">
                <a16:creationId xmlns:a16="http://schemas.microsoft.com/office/drawing/2014/main" id="{A81920AD-5175-09E0-CF4A-0171449AB886}"/>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 INSEE</a:t>
            </a:r>
          </a:p>
        </p:txBody>
      </p:sp>
      <p:pic>
        <p:nvPicPr>
          <p:cNvPr id="5" name="Image 4">
            <a:extLst>
              <a:ext uri="{FF2B5EF4-FFF2-40B4-BE49-F238E27FC236}">
                <a16:creationId xmlns:a16="http://schemas.microsoft.com/office/drawing/2014/main" id="{208BB2FE-1894-D3DA-16E8-59E168DE376D}"/>
              </a:ext>
            </a:extLst>
          </p:cNvPr>
          <p:cNvPicPr>
            <a:picLocks noChangeAspect="1"/>
          </p:cNvPicPr>
          <p:nvPr/>
        </p:nvPicPr>
        <p:blipFill>
          <a:blip r:embed="rId3"/>
          <a:stretch>
            <a:fillRect/>
          </a:stretch>
        </p:blipFill>
        <p:spPr>
          <a:xfrm>
            <a:off x="6308223" y="1864335"/>
            <a:ext cx="5676060" cy="2191223"/>
          </a:xfrm>
          <a:prstGeom prst="rect">
            <a:avLst/>
          </a:prstGeom>
        </p:spPr>
      </p:pic>
      <p:pic>
        <p:nvPicPr>
          <p:cNvPr id="9" name="Image 8">
            <a:extLst>
              <a:ext uri="{FF2B5EF4-FFF2-40B4-BE49-F238E27FC236}">
                <a16:creationId xmlns:a16="http://schemas.microsoft.com/office/drawing/2014/main" id="{D0699038-8231-6C7E-5627-F5D7A404828E}"/>
              </a:ext>
            </a:extLst>
          </p:cNvPr>
          <p:cNvPicPr>
            <a:picLocks noChangeAspect="1"/>
          </p:cNvPicPr>
          <p:nvPr/>
        </p:nvPicPr>
        <p:blipFill>
          <a:blip r:embed="rId4"/>
          <a:stretch>
            <a:fillRect/>
          </a:stretch>
        </p:blipFill>
        <p:spPr>
          <a:xfrm>
            <a:off x="463940" y="1871159"/>
            <a:ext cx="5486400" cy="2184400"/>
          </a:xfrm>
          <a:prstGeom prst="rect">
            <a:avLst/>
          </a:prstGeom>
        </p:spPr>
      </p:pic>
      <p:pic>
        <p:nvPicPr>
          <p:cNvPr id="11" name="Image 10">
            <a:extLst>
              <a:ext uri="{FF2B5EF4-FFF2-40B4-BE49-F238E27FC236}">
                <a16:creationId xmlns:a16="http://schemas.microsoft.com/office/drawing/2014/main" id="{CBC65CA9-BE7E-6996-360F-F74341F9943D}"/>
              </a:ext>
            </a:extLst>
          </p:cNvPr>
          <p:cNvPicPr>
            <a:picLocks noChangeAspect="1"/>
          </p:cNvPicPr>
          <p:nvPr/>
        </p:nvPicPr>
        <p:blipFill>
          <a:blip r:embed="rId5"/>
          <a:stretch>
            <a:fillRect/>
          </a:stretch>
        </p:blipFill>
        <p:spPr>
          <a:xfrm>
            <a:off x="3365500" y="4121821"/>
            <a:ext cx="5461000" cy="2438400"/>
          </a:xfrm>
          <a:prstGeom prst="rect">
            <a:avLst/>
          </a:prstGeom>
        </p:spPr>
      </p:pic>
    </p:spTree>
    <p:extLst>
      <p:ext uri="{BB962C8B-B14F-4D97-AF65-F5344CB8AC3E}">
        <p14:creationId xmlns:p14="http://schemas.microsoft.com/office/powerpoint/2010/main" val="2680260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4C535-BAB7-178C-87D7-3B39806F9926}"/>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4CA02EF2-A15B-661B-1DFD-AB94AA3FE6EC}"/>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0E69FDA7-FBBC-F04A-7246-488F461943AB}"/>
              </a:ext>
            </a:extLst>
          </p:cNvPr>
          <p:cNvSpPr>
            <a:spLocks noGrp="1"/>
          </p:cNvSpPr>
          <p:nvPr>
            <p:ph idx="1"/>
          </p:nvPr>
        </p:nvSpPr>
        <p:spPr>
          <a:xfrm>
            <a:off x="0" y="887003"/>
            <a:ext cx="6651171" cy="854100"/>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Circonstances des accidents de travail (2023)</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6E7F312F-F632-A199-49CD-CD66CC0FE2A0}"/>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4" name="Image 3">
            <a:extLst>
              <a:ext uri="{FF2B5EF4-FFF2-40B4-BE49-F238E27FC236}">
                <a16:creationId xmlns:a16="http://schemas.microsoft.com/office/drawing/2014/main" id="{86672505-D436-0440-DBBF-21108573DB66}"/>
              </a:ext>
            </a:extLst>
          </p:cNvPr>
          <p:cNvPicPr>
            <a:picLocks noChangeAspect="1"/>
          </p:cNvPicPr>
          <p:nvPr/>
        </p:nvPicPr>
        <p:blipFill>
          <a:blip r:embed="rId3"/>
          <a:stretch>
            <a:fillRect/>
          </a:stretch>
        </p:blipFill>
        <p:spPr>
          <a:xfrm>
            <a:off x="5740009" y="874710"/>
            <a:ext cx="6438900" cy="5778500"/>
          </a:xfrm>
          <a:prstGeom prst="rect">
            <a:avLst/>
          </a:prstGeom>
        </p:spPr>
      </p:pic>
      <p:graphicFrame>
        <p:nvGraphicFramePr>
          <p:cNvPr id="5" name="Tableau 4">
            <a:extLst>
              <a:ext uri="{FF2B5EF4-FFF2-40B4-BE49-F238E27FC236}">
                <a16:creationId xmlns:a16="http://schemas.microsoft.com/office/drawing/2014/main" id="{7D31B299-B2C4-FE11-F542-663CE5B5290B}"/>
              </a:ext>
            </a:extLst>
          </p:cNvPr>
          <p:cNvGraphicFramePr>
            <a:graphicFrameLocks noGrp="1"/>
          </p:cNvGraphicFramePr>
          <p:nvPr/>
        </p:nvGraphicFramePr>
        <p:xfrm>
          <a:off x="685308" y="1753396"/>
          <a:ext cx="3299417" cy="3269234"/>
        </p:xfrm>
        <a:graphic>
          <a:graphicData uri="http://schemas.openxmlformats.org/drawingml/2006/table">
            <a:tbl>
              <a:tblPr firstRow="1" bandRow="1">
                <a:tableStyleId>{5C22544A-7EE6-4342-B048-85BDC9FD1C3A}</a:tableStyleId>
              </a:tblPr>
              <a:tblGrid>
                <a:gridCol w="2307525">
                  <a:extLst>
                    <a:ext uri="{9D8B030D-6E8A-4147-A177-3AD203B41FA5}">
                      <a16:colId xmlns:a16="http://schemas.microsoft.com/office/drawing/2014/main" val="3570829484"/>
                    </a:ext>
                  </a:extLst>
                </a:gridCol>
                <a:gridCol w="991892">
                  <a:extLst>
                    <a:ext uri="{9D8B030D-6E8A-4147-A177-3AD203B41FA5}">
                      <a16:colId xmlns:a16="http://schemas.microsoft.com/office/drawing/2014/main" val="1289977763"/>
                    </a:ext>
                  </a:extLst>
                </a:gridCol>
              </a:tblGrid>
              <a:tr h="32228">
                <a:tc>
                  <a:txBody>
                    <a:bodyPr/>
                    <a:lstStyle/>
                    <a:p>
                      <a:pPr algn="l" fontAlgn="b">
                        <a:lnSpc>
                          <a:spcPct val="150000"/>
                        </a:lnSpc>
                      </a:pPr>
                      <a:r>
                        <a:rPr lang="fr-FR" sz="1600" b="0" i="0" u="none" strike="noStrike" dirty="0">
                          <a:solidFill>
                            <a:schemeClr val="bg1"/>
                          </a:solidFill>
                          <a:effectLst/>
                          <a:latin typeface="Helvetica" pitchFamily="2" charset="0"/>
                        </a:rPr>
                        <a:t>Élément de déviation </a:t>
                      </a:r>
                    </a:p>
                  </a:txBody>
                  <a:tcPr marL="0" marR="0" marT="0" marB="0" anchor="b"/>
                </a:tc>
                <a:tc>
                  <a:txBody>
                    <a:bodyPr/>
                    <a:lstStyle/>
                    <a:p>
                      <a:pPr algn="ctr" fontAlgn="b">
                        <a:lnSpc>
                          <a:spcPct val="150000"/>
                        </a:lnSpc>
                      </a:pPr>
                      <a:r>
                        <a:rPr lang="fr-FR" sz="1600" b="0" i="0" u="none" strike="noStrike" dirty="0">
                          <a:solidFill>
                            <a:schemeClr val="bg1"/>
                          </a:solidFill>
                          <a:effectLst/>
                          <a:latin typeface="Helvetica" pitchFamily="2" charset="0"/>
                        </a:rPr>
                        <a:t>%</a:t>
                      </a:r>
                    </a:p>
                  </a:txBody>
                  <a:tcPr marL="0" marR="0" marT="0" marB="0" anchor="b"/>
                </a:tc>
                <a:extLst>
                  <a:ext uri="{0D108BD9-81ED-4DB2-BD59-A6C34878D82A}">
                    <a16:rowId xmlns:a16="http://schemas.microsoft.com/office/drawing/2014/main" val="287056281"/>
                  </a:ext>
                </a:extLst>
              </a:tr>
              <a:tr h="370840">
                <a:tc>
                  <a:txBody>
                    <a:bodyPr/>
                    <a:lstStyle/>
                    <a:p>
                      <a:pPr algn="l" fontAlgn="b">
                        <a:lnSpc>
                          <a:spcPct val="150000"/>
                        </a:lnSpc>
                      </a:pPr>
                      <a:r>
                        <a:rPr lang="fr-FR" sz="1600" b="0" i="0" u="none" strike="noStrike" dirty="0">
                          <a:solidFill>
                            <a:srgbClr val="000000"/>
                          </a:solidFill>
                          <a:effectLst/>
                          <a:latin typeface="Helvetica" pitchFamily="2" charset="0"/>
                        </a:rPr>
                        <a:t>Manutention manuelle</a:t>
                      </a:r>
                    </a:p>
                  </a:txBody>
                  <a:tcPr marL="0" marR="0" marT="0" marB="0" anchor="b"/>
                </a:tc>
                <a:tc>
                  <a:txBody>
                    <a:bodyPr/>
                    <a:lstStyle/>
                    <a:p>
                      <a:pPr algn="ctr" fontAlgn="b">
                        <a:lnSpc>
                          <a:spcPct val="150000"/>
                        </a:lnSpc>
                      </a:pPr>
                      <a:r>
                        <a:rPr lang="fr-FR" sz="1600" b="0" i="0" u="none" strike="noStrike" dirty="0">
                          <a:solidFill>
                            <a:srgbClr val="000000"/>
                          </a:solidFill>
                          <a:effectLst/>
                          <a:latin typeface="Helvetica" pitchFamily="2" charset="0"/>
                        </a:rPr>
                        <a:t>49,08</a:t>
                      </a:r>
                    </a:p>
                  </a:txBody>
                  <a:tcPr marL="0" marR="0" marT="0" marB="0" anchor="b"/>
                </a:tc>
                <a:extLst>
                  <a:ext uri="{0D108BD9-81ED-4DB2-BD59-A6C34878D82A}">
                    <a16:rowId xmlns:a16="http://schemas.microsoft.com/office/drawing/2014/main" val="1583594040"/>
                  </a:ext>
                </a:extLst>
              </a:tr>
              <a:tr h="370840">
                <a:tc>
                  <a:txBody>
                    <a:bodyPr/>
                    <a:lstStyle/>
                    <a:p>
                      <a:pPr algn="l" fontAlgn="b">
                        <a:lnSpc>
                          <a:spcPct val="150000"/>
                        </a:lnSpc>
                      </a:pPr>
                      <a:r>
                        <a:rPr lang="fr-FR" sz="1600" b="0" i="0" u="none" strike="noStrike" dirty="0">
                          <a:solidFill>
                            <a:srgbClr val="000000"/>
                          </a:solidFill>
                          <a:effectLst/>
                          <a:latin typeface="Helvetica" pitchFamily="2" charset="0"/>
                        </a:rPr>
                        <a:t>Chute de plain-pied</a:t>
                      </a:r>
                    </a:p>
                  </a:txBody>
                  <a:tcPr marL="0" marR="0" marT="0" marB="0" anchor="b"/>
                </a:tc>
                <a:tc>
                  <a:txBody>
                    <a:bodyPr/>
                    <a:lstStyle/>
                    <a:p>
                      <a:pPr algn="ctr" fontAlgn="b">
                        <a:lnSpc>
                          <a:spcPct val="150000"/>
                        </a:lnSpc>
                      </a:pPr>
                      <a:r>
                        <a:rPr lang="fr-FR" sz="1600" b="0" i="0" u="none" strike="noStrike" dirty="0">
                          <a:solidFill>
                            <a:srgbClr val="000000"/>
                          </a:solidFill>
                          <a:effectLst/>
                          <a:latin typeface="Helvetica" pitchFamily="2" charset="0"/>
                        </a:rPr>
                        <a:t>15,55</a:t>
                      </a:r>
                    </a:p>
                  </a:txBody>
                  <a:tcPr marL="0" marR="0" marT="0" marB="0" anchor="b"/>
                </a:tc>
                <a:extLst>
                  <a:ext uri="{0D108BD9-81ED-4DB2-BD59-A6C34878D82A}">
                    <a16:rowId xmlns:a16="http://schemas.microsoft.com/office/drawing/2014/main" val="4127368875"/>
                  </a:ext>
                </a:extLst>
              </a:tr>
              <a:tr h="370840">
                <a:tc>
                  <a:txBody>
                    <a:bodyPr/>
                    <a:lstStyle/>
                    <a:p>
                      <a:pPr algn="l" fontAlgn="b">
                        <a:lnSpc>
                          <a:spcPct val="150000"/>
                        </a:lnSpc>
                      </a:pPr>
                      <a:r>
                        <a:rPr lang="fr-FR" sz="1600" b="0" i="0" u="none" strike="noStrike" dirty="0">
                          <a:solidFill>
                            <a:srgbClr val="000000"/>
                          </a:solidFill>
                          <a:effectLst/>
                          <a:latin typeface="Helvetica" pitchFamily="2" charset="0"/>
                        </a:rPr>
                        <a:t>Autres risques *</a:t>
                      </a:r>
                    </a:p>
                  </a:txBody>
                  <a:tcPr marL="0" marR="0" marT="0" marB="0" anchor="b"/>
                </a:tc>
                <a:tc>
                  <a:txBody>
                    <a:bodyPr/>
                    <a:lstStyle/>
                    <a:p>
                      <a:pPr algn="ctr" fontAlgn="b">
                        <a:lnSpc>
                          <a:spcPct val="150000"/>
                        </a:lnSpc>
                      </a:pPr>
                      <a:r>
                        <a:rPr lang="fr-FR" sz="1600" b="0" i="0" u="none" strike="noStrike" dirty="0">
                          <a:solidFill>
                            <a:srgbClr val="000000"/>
                          </a:solidFill>
                          <a:effectLst/>
                          <a:latin typeface="Helvetica" pitchFamily="2" charset="0"/>
                        </a:rPr>
                        <a:t>14,38</a:t>
                      </a:r>
                    </a:p>
                  </a:txBody>
                  <a:tcPr marL="0" marR="0" marT="0" marB="0" anchor="b"/>
                </a:tc>
                <a:extLst>
                  <a:ext uri="{0D108BD9-81ED-4DB2-BD59-A6C34878D82A}">
                    <a16:rowId xmlns:a16="http://schemas.microsoft.com/office/drawing/2014/main" val="262436246"/>
                  </a:ext>
                </a:extLst>
              </a:tr>
              <a:tr h="370840">
                <a:tc>
                  <a:txBody>
                    <a:bodyPr/>
                    <a:lstStyle/>
                    <a:p>
                      <a:pPr algn="l" fontAlgn="b">
                        <a:lnSpc>
                          <a:spcPct val="150000"/>
                        </a:lnSpc>
                      </a:pPr>
                      <a:r>
                        <a:rPr lang="fr-FR" sz="1600" b="0" i="0" u="none" strike="noStrike" dirty="0">
                          <a:solidFill>
                            <a:srgbClr val="000000"/>
                          </a:solidFill>
                          <a:effectLst/>
                          <a:latin typeface="Helvetica" pitchFamily="2" charset="0"/>
                        </a:rPr>
                        <a:t>Chute de hauteur</a:t>
                      </a:r>
                    </a:p>
                  </a:txBody>
                  <a:tcPr marL="0" marR="0" marT="0" marB="0" anchor="b"/>
                </a:tc>
                <a:tc>
                  <a:txBody>
                    <a:bodyPr/>
                    <a:lstStyle/>
                    <a:p>
                      <a:pPr algn="ctr" fontAlgn="b">
                        <a:lnSpc>
                          <a:spcPct val="150000"/>
                        </a:lnSpc>
                      </a:pPr>
                      <a:r>
                        <a:rPr lang="fr-FR" sz="1600" b="0" i="0" u="none" strike="noStrike" dirty="0">
                          <a:solidFill>
                            <a:srgbClr val="000000"/>
                          </a:solidFill>
                          <a:effectLst/>
                          <a:latin typeface="Helvetica" pitchFamily="2" charset="0"/>
                        </a:rPr>
                        <a:t>6,94</a:t>
                      </a:r>
                    </a:p>
                  </a:txBody>
                  <a:tcPr marL="0" marR="0" marT="0" marB="0" anchor="b"/>
                </a:tc>
                <a:extLst>
                  <a:ext uri="{0D108BD9-81ED-4DB2-BD59-A6C34878D82A}">
                    <a16:rowId xmlns:a16="http://schemas.microsoft.com/office/drawing/2014/main" val="4010634398"/>
                  </a:ext>
                </a:extLst>
              </a:tr>
              <a:tr h="370840">
                <a:tc>
                  <a:txBody>
                    <a:bodyPr/>
                    <a:lstStyle/>
                    <a:p>
                      <a:pPr algn="l" fontAlgn="b">
                        <a:lnSpc>
                          <a:spcPct val="150000"/>
                        </a:lnSpc>
                      </a:pPr>
                      <a:r>
                        <a:rPr lang="fr-FR" sz="1600" b="0" i="0" u="none" strike="noStrike">
                          <a:solidFill>
                            <a:srgbClr val="000000"/>
                          </a:solidFill>
                          <a:effectLst/>
                          <a:latin typeface="Helvetica" pitchFamily="2" charset="0"/>
                        </a:rPr>
                        <a:t>Outillage à main</a:t>
                      </a:r>
                    </a:p>
                  </a:txBody>
                  <a:tcPr marL="0" marR="0" marT="0" marB="0" anchor="b"/>
                </a:tc>
                <a:tc>
                  <a:txBody>
                    <a:bodyPr/>
                    <a:lstStyle/>
                    <a:p>
                      <a:pPr algn="ctr" fontAlgn="b">
                        <a:lnSpc>
                          <a:spcPct val="150000"/>
                        </a:lnSpc>
                      </a:pPr>
                      <a:r>
                        <a:rPr lang="fr-FR" sz="1600" b="0" i="0" u="none" strike="noStrike" dirty="0">
                          <a:solidFill>
                            <a:srgbClr val="000000"/>
                          </a:solidFill>
                          <a:effectLst/>
                          <a:latin typeface="Helvetica" pitchFamily="2" charset="0"/>
                        </a:rPr>
                        <a:t>6,09</a:t>
                      </a:r>
                    </a:p>
                  </a:txBody>
                  <a:tcPr marL="0" marR="0" marT="0" marB="0" anchor="b"/>
                </a:tc>
                <a:extLst>
                  <a:ext uri="{0D108BD9-81ED-4DB2-BD59-A6C34878D82A}">
                    <a16:rowId xmlns:a16="http://schemas.microsoft.com/office/drawing/2014/main" val="951259780"/>
                  </a:ext>
                </a:extLst>
              </a:tr>
              <a:tr h="370840">
                <a:tc>
                  <a:txBody>
                    <a:bodyPr/>
                    <a:lstStyle/>
                    <a:p>
                      <a:pPr algn="l" fontAlgn="b">
                        <a:lnSpc>
                          <a:spcPct val="150000"/>
                        </a:lnSpc>
                      </a:pPr>
                      <a:r>
                        <a:rPr lang="fr-FR" sz="1600" b="0" i="0" u="none" strike="noStrike">
                          <a:solidFill>
                            <a:srgbClr val="000000"/>
                          </a:solidFill>
                          <a:effectLst/>
                          <a:latin typeface="Helvetica" pitchFamily="2" charset="0"/>
                        </a:rPr>
                        <a:t>Agression</a:t>
                      </a:r>
                    </a:p>
                  </a:txBody>
                  <a:tcPr marL="0" marR="0" marT="0" marB="0" anchor="b"/>
                </a:tc>
                <a:tc>
                  <a:txBody>
                    <a:bodyPr/>
                    <a:lstStyle/>
                    <a:p>
                      <a:pPr algn="ctr" fontAlgn="b">
                        <a:lnSpc>
                          <a:spcPct val="150000"/>
                        </a:lnSpc>
                      </a:pPr>
                      <a:r>
                        <a:rPr lang="fr-FR" sz="1600" b="0" i="0" u="none" strike="noStrike" dirty="0">
                          <a:solidFill>
                            <a:srgbClr val="000000"/>
                          </a:solidFill>
                          <a:effectLst/>
                          <a:latin typeface="Helvetica" pitchFamily="2" charset="0"/>
                        </a:rPr>
                        <a:t>3,64</a:t>
                      </a:r>
                    </a:p>
                  </a:txBody>
                  <a:tcPr marL="0" marR="0" marT="0" marB="0" anchor="b"/>
                </a:tc>
                <a:extLst>
                  <a:ext uri="{0D108BD9-81ED-4DB2-BD59-A6C34878D82A}">
                    <a16:rowId xmlns:a16="http://schemas.microsoft.com/office/drawing/2014/main" val="366306286"/>
                  </a:ext>
                </a:extLst>
              </a:tr>
              <a:tr h="370840">
                <a:tc>
                  <a:txBody>
                    <a:bodyPr/>
                    <a:lstStyle/>
                    <a:p>
                      <a:pPr algn="l" fontAlgn="b">
                        <a:lnSpc>
                          <a:spcPct val="150000"/>
                        </a:lnSpc>
                      </a:pPr>
                      <a:r>
                        <a:rPr lang="fr-FR" sz="1600" b="0" i="0" u="none" strike="noStrike">
                          <a:solidFill>
                            <a:srgbClr val="000000"/>
                          </a:solidFill>
                          <a:effectLst/>
                          <a:latin typeface="Helvetica" pitchFamily="2" charset="0"/>
                        </a:rPr>
                        <a:t>Risque machine</a:t>
                      </a:r>
                    </a:p>
                  </a:txBody>
                  <a:tcPr marL="0" marR="0" marT="0" marB="0" anchor="b"/>
                </a:tc>
                <a:tc>
                  <a:txBody>
                    <a:bodyPr/>
                    <a:lstStyle/>
                    <a:p>
                      <a:pPr algn="ctr" fontAlgn="b">
                        <a:lnSpc>
                          <a:spcPct val="150000"/>
                        </a:lnSpc>
                      </a:pPr>
                      <a:r>
                        <a:rPr lang="fr-FR" sz="1600" b="0" i="0" u="none" strike="noStrike" dirty="0">
                          <a:solidFill>
                            <a:srgbClr val="000000"/>
                          </a:solidFill>
                          <a:effectLst/>
                          <a:latin typeface="Helvetica" pitchFamily="2" charset="0"/>
                        </a:rPr>
                        <a:t>2,36</a:t>
                      </a:r>
                    </a:p>
                  </a:txBody>
                  <a:tcPr marL="0" marR="0" marT="0" marB="0" anchor="b"/>
                </a:tc>
                <a:extLst>
                  <a:ext uri="{0D108BD9-81ED-4DB2-BD59-A6C34878D82A}">
                    <a16:rowId xmlns:a16="http://schemas.microsoft.com/office/drawing/2014/main" val="4025919509"/>
                  </a:ext>
                </a:extLst>
              </a:tr>
              <a:tr h="370840">
                <a:tc>
                  <a:txBody>
                    <a:bodyPr/>
                    <a:lstStyle/>
                    <a:p>
                      <a:pPr algn="l" fontAlgn="b">
                        <a:lnSpc>
                          <a:spcPct val="150000"/>
                        </a:lnSpc>
                      </a:pPr>
                      <a:r>
                        <a:rPr lang="fr-FR" sz="1600" b="0" i="0" u="none" strike="noStrike">
                          <a:solidFill>
                            <a:srgbClr val="000000"/>
                          </a:solidFill>
                          <a:effectLst/>
                          <a:latin typeface="Helvetica" pitchFamily="2" charset="0"/>
                        </a:rPr>
                        <a:t>Risque routier</a:t>
                      </a:r>
                    </a:p>
                  </a:txBody>
                  <a:tcPr marL="0" marR="0" marT="0" marB="0" anchor="b"/>
                </a:tc>
                <a:tc>
                  <a:txBody>
                    <a:bodyPr/>
                    <a:lstStyle/>
                    <a:p>
                      <a:pPr algn="ctr" fontAlgn="b">
                        <a:lnSpc>
                          <a:spcPct val="150000"/>
                        </a:lnSpc>
                      </a:pPr>
                      <a:r>
                        <a:rPr lang="fr-FR" sz="1600" b="0" i="0" u="none" strike="noStrike" dirty="0">
                          <a:solidFill>
                            <a:srgbClr val="000000"/>
                          </a:solidFill>
                          <a:effectLst/>
                          <a:latin typeface="Helvetica" pitchFamily="2" charset="0"/>
                        </a:rPr>
                        <a:t>1,95</a:t>
                      </a:r>
                    </a:p>
                  </a:txBody>
                  <a:tcPr marL="0" marR="0" marT="0" marB="0" anchor="b"/>
                </a:tc>
                <a:extLst>
                  <a:ext uri="{0D108BD9-81ED-4DB2-BD59-A6C34878D82A}">
                    <a16:rowId xmlns:a16="http://schemas.microsoft.com/office/drawing/2014/main" val="3096508647"/>
                  </a:ext>
                </a:extLst>
              </a:tr>
            </a:tbl>
          </a:graphicData>
        </a:graphic>
      </p:graphicFrame>
      <p:sp>
        <p:nvSpPr>
          <p:cNvPr id="2" name="Rectangle : coins arrondis 1">
            <a:extLst>
              <a:ext uri="{FF2B5EF4-FFF2-40B4-BE49-F238E27FC236}">
                <a16:creationId xmlns:a16="http://schemas.microsoft.com/office/drawing/2014/main" id="{AD92CDE7-4737-887D-0DEC-12414392706F}"/>
              </a:ext>
            </a:extLst>
          </p:cNvPr>
          <p:cNvSpPr/>
          <p:nvPr/>
        </p:nvSpPr>
        <p:spPr>
          <a:xfrm>
            <a:off x="616939" y="5970996"/>
            <a:ext cx="4245428" cy="3804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 Autres risques : chimiques, électriques, etc.</a:t>
            </a:r>
          </a:p>
        </p:txBody>
      </p:sp>
    </p:spTree>
    <p:extLst>
      <p:ext uri="{BB962C8B-B14F-4D97-AF65-F5344CB8AC3E}">
        <p14:creationId xmlns:p14="http://schemas.microsoft.com/office/powerpoint/2010/main" val="1869908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962A4DB5-0E64-5099-1EB3-3C13DE25A3F5}"/>
            </a:ext>
          </a:extLst>
        </p:cNvPr>
        <p:cNvGrpSpPr/>
        <p:nvPr/>
      </p:nvGrpSpPr>
      <p:grpSpPr>
        <a:xfrm>
          <a:off x="0" y="0"/>
          <a:ext cx="0" cy="0"/>
          <a:chOff x="0" y="0"/>
          <a:chExt cx="0" cy="0"/>
        </a:xfrm>
      </p:grpSpPr>
      <p:pic>
        <p:nvPicPr>
          <p:cNvPr id="7" name="Google Shape;65;p14">
            <a:extLst>
              <a:ext uri="{FF2B5EF4-FFF2-40B4-BE49-F238E27FC236}">
                <a16:creationId xmlns:a16="http://schemas.microsoft.com/office/drawing/2014/main" id="{8D6AA005-8666-3012-9654-6C78D2ACAE93}"/>
              </a:ext>
            </a:extLst>
          </p:cNvPr>
          <p:cNvPicPr preferRelativeResize="0"/>
          <p:nvPr/>
        </p:nvPicPr>
        <p:blipFill>
          <a:blip r:embed="rId3">
            <a:alphaModFix/>
          </a:blip>
          <a:stretch>
            <a:fillRect/>
          </a:stretch>
        </p:blipFill>
        <p:spPr>
          <a:xfrm>
            <a:off x="4771441" y="2987068"/>
            <a:ext cx="1238867" cy="950667"/>
          </a:xfrm>
          <a:prstGeom prst="rect">
            <a:avLst/>
          </a:prstGeom>
          <a:noFill/>
          <a:ln>
            <a:noFill/>
          </a:ln>
        </p:spPr>
      </p:pic>
      <p:pic>
        <p:nvPicPr>
          <p:cNvPr id="65" name="Google Shape;65;p14">
            <a:extLst>
              <a:ext uri="{FF2B5EF4-FFF2-40B4-BE49-F238E27FC236}">
                <a16:creationId xmlns:a16="http://schemas.microsoft.com/office/drawing/2014/main" id="{FA47FEA6-01D4-F430-C97C-BB02130EB9B3}"/>
              </a:ext>
            </a:extLst>
          </p:cNvPr>
          <p:cNvPicPr preferRelativeResize="0"/>
          <p:nvPr/>
        </p:nvPicPr>
        <p:blipFill>
          <a:blip r:embed="rId3">
            <a:alphaModFix/>
          </a:blip>
          <a:stretch>
            <a:fillRect/>
          </a:stretch>
        </p:blipFill>
        <p:spPr>
          <a:xfrm rot="-9900000">
            <a:off x="4873360" y="4045067"/>
            <a:ext cx="1238867" cy="950667"/>
          </a:xfrm>
          <a:prstGeom prst="rect">
            <a:avLst/>
          </a:prstGeom>
          <a:noFill/>
          <a:ln>
            <a:noFill/>
          </a:ln>
        </p:spPr>
      </p:pic>
      <p:pic>
        <p:nvPicPr>
          <p:cNvPr id="66" name="Google Shape;66;p14">
            <a:extLst>
              <a:ext uri="{FF2B5EF4-FFF2-40B4-BE49-F238E27FC236}">
                <a16:creationId xmlns:a16="http://schemas.microsoft.com/office/drawing/2014/main" id="{C7BBA8DD-D6FA-A00A-DF99-F1C471F86A61}"/>
              </a:ext>
            </a:extLst>
          </p:cNvPr>
          <p:cNvPicPr preferRelativeResize="0"/>
          <p:nvPr/>
        </p:nvPicPr>
        <p:blipFill>
          <a:blip r:embed="rId4">
            <a:alphaModFix/>
          </a:blip>
          <a:stretch>
            <a:fillRect/>
          </a:stretch>
        </p:blipFill>
        <p:spPr>
          <a:xfrm>
            <a:off x="4689900" y="911512"/>
            <a:ext cx="1263633" cy="969600"/>
          </a:xfrm>
          <a:prstGeom prst="rect">
            <a:avLst/>
          </a:prstGeom>
          <a:solidFill>
            <a:schemeClr val="lt1"/>
          </a:solidFill>
          <a:ln>
            <a:noFill/>
          </a:ln>
        </p:spPr>
      </p:pic>
      <p:pic>
        <p:nvPicPr>
          <p:cNvPr id="67" name="Google Shape;67;p14">
            <a:extLst>
              <a:ext uri="{FF2B5EF4-FFF2-40B4-BE49-F238E27FC236}">
                <a16:creationId xmlns:a16="http://schemas.microsoft.com/office/drawing/2014/main" id="{EC28EA19-AAF6-10CA-1946-14972CCD6DD0}"/>
              </a:ext>
            </a:extLst>
          </p:cNvPr>
          <p:cNvPicPr preferRelativeResize="0"/>
          <p:nvPr/>
        </p:nvPicPr>
        <p:blipFill>
          <a:blip r:embed="rId5">
            <a:alphaModFix/>
          </a:blip>
          <a:stretch>
            <a:fillRect/>
          </a:stretch>
        </p:blipFill>
        <p:spPr>
          <a:xfrm rot="21072468">
            <a:off x="4708062" y="1955900"/>
            <a:ext cx="1312833" cy="1007333"/>
          </a:xfrm>
          <a:prstGeom prst="rect">
            <a:avLst/>
          </a:prstGeom>
          <a:solidFill>
            <a:schemeClr val="lt1"/>
          </a:solidFill>
          <a:ln>
            <a:noFill/>
          </a:ln>
        </p:spPr>
      </p:pic>
      <p:sp>
        <p:nvSpPr>
          <p:cNvPr id="68" name="Google Shape;68;p14">
            <a:extLst>
              <a:ext uri="{FF2B5EF4-FFF2-40B4-BE49-F238E27FC236}">
                <a16:creationId xmlns:a16="http://schemas.microsoft.com/office/drawing/2014/main" id="{2612CB1B-EE57-D500-2603-9F7B1E52E6AE}"/>
              </a:ext>
            </a:extLst>
          </p:cNvPr>
          <p:cNvSpPr/>
          <p:nvPr/>
        </p:nvSpPr>
        <p:spPr>
          <a:xfrm flipH="1">
            <a:off x="-7698" y="-6692"/>
            <a:ext cx="4495292" cy="6858000"/>
          </a:xfrm>
          <a:prstGeom prst="rect">
            <a:avLst/>
          </a:prstGeom>
          <a:solidFill>
            <a:srgbClr val="7BC3E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69" name="Google Shape;69;p14">
            <a:extLst>
              <a:ext uri="{FF2B5EF4-FFF2-40B4-BE49-F238E27FC236}">
                <a16:creationId xmlns:a16="http://schemas.microsoft.com/office/drawing/2014/main" id="{B5413DBD-F810-22AE-6241-8BC5D36B992D}"/>
              </a:ext>
            </a:extLst>
          </p:cNvPr>
          <p:cNvSpPr txBox="1"/>
          <p:nvPr/>
        </p:nvSpPr>
        <p:spPr>
          <a:xfrm>
            <a:off x="6497993" y="2589537"/>
            <a:ext cx="4974158" cy="1457649"/>
          </a:xfrm>
          <a:prstGeom prst="rect">
            <a:avLst/>
          </a:prstGeom>
          <a:noFill/>
          <a:ln>
            <a:noFill/>
          </a:ln>
        </p:spPr>
        <p:txBody>
          <a:bodyPr spcFirstLastPara="1" wrap="square" lIns="121900" tIns="121900" rIns="121900" bIns="121900" anchor="ctr" anchorCtr="0">
            <a:noAutofit/>
          </a:bodyPr>
          <a:lstStyle/>
          <a:p>
            <a:pPr defTabSz="1219170">
              <a:buClr>
                <a:srgbClr val="000000"/>
              </a:buClr>
              <a:defRPr/>
            </a:pPr>
            <a:r>
              <a:rPr lang="fr" sz="6667" kern="0" dirty="0">
                <a:solidFill>
                  <a:srgbClr val="7BC3E0"/>
                </a:solidFill>
                <a:latin typeface="League Gothic"/>
                <a:ea typeface="League Gothic"/>
                <a:cs typeface="League Gothic"/>
                <a:sym typeface="League Gothic"/>
              </a:rPr>
              <a:t>Les accidents du travail :</a:t>
            </a:r>
          </a:p>
          <a:p>
            <a:pPr defTabSz="1219170">
              <a:buClr>
                <a:srgbClr val="000000"/>
              </a:buClr>
              <a:defRPr/>
            </a:pPr>
            <a:r>
              <a:rPr lang="fr" sz="4400" kern="0" dirty="0">
                <a:solidFill>
                  <a:srgbClr val="7BC3E0"/>
                </a:solidFill>
                <a:latin typeface="League Gothic"/>
                <a:ea typeface="League Gothic"/>
                <a:cs typeface="League Gothic"/>
                <a:sym typeface="League Gothic"/>
              </a:rPr>
              <a:t>Données sectorielles</a:t>
            </a:r>
            <a:endParaRPr sz="4400" kern="0" dirty="0">
              <a:solidFill>
                <a:srgbClr val="7BC3E0"/>
              </a:solidFill>
              <a:latin typeface="League Gothic"/>
              <a:ea typeface="League Gothic"/>
              <a:cs typeface="League Gothic"/>
              <a:sym typeface="League Gothic"/>
            </a:endParaRPr>
          </a:p>
        </p:txBody>
      </p:sp>
      <p:pic>
        <p:nvPicPr>
          <p:cNvPr id="6" name="Espace réservé pour une image  5" descr="Design sans titre - 1920 px × 1080 px">
            <a:extLst>
              <a:ext uri="{FF2B5EF4-FFF2-40B4-BE49-F238E27FC236}">
                <a16:creationId xmlns:a16="http://schemas.microsoft.com/office/drawing/2014/main" id="{FC351CC0-F267-48B5-01CA-5CA0482E19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164628" y="97080"/>
            <a:ext cx="727377" cy="869024"/>
          </a:xfrm>
          <a:prstGeom prst="rect">
            <a:avLst/>
          </a:prstGeom>
        </p:spPr>
      </p:pic>
      <p:pic>
        <p:nvPicPr>
          <p:cNvPr id="2" name="Image 1" descr="Une image contenant texte, Police, logo, Graphique&#10;&#10;Description générée automatiquement">
            <a:extLst>
              <a:ext uri="{FF2B5EF4-FFF2-40B4-BE49-F238E27FC236}">
                <a16:creationId xmlns:a16="http://schemas.microsoft.com/office/drawing/2014/main" id="{B4149F2B-034D-FE78-5B8F-611AEE14583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98431" y="6192751"/>
            <a:ext cx="629001" cy="577929"/>
          </a:xfrm>
          <a:prstGeom prst="rect">
            <a:avLst/>
          </a:prstGeom>
        </p:spPr>
      </p:pic>
      <p:pic>
        <p:nvPicPr>
          <p:cNvPr id="5" name="Google Shape;74;p14">
            <a:extLst>
              <a:ext uri="{FF2B5EF4-FFF2-40B4-BE49-F238E27FC236}">
                <a16:creationId xmlns:a16="http://schemas.microsoft.com/office/drawing/2014/main" id="{F840F759-F3EE-AF87-3D9A-B7D51E8A9631}"/>
              </a:ext>
            </a:extLst>
          </p:cNvPr>
          <p:cNvPicPr preferRelativeResize="0"/>
          <p:nvPr/>
        </p:nvPicPr>
        <p:blipFill>
          <a:blip r:embed="rId8">
            <a:alphaModFix/>
          </a:blip>
          <a:stretch>
            <a:fillRect/>
          </a:stretch>
        </p:blipFill>
        <p:spPr>
          <a:xfrm rot="1949389">
            <a:off x="4832774" y="5117573"/>
            <a:ext cx="1116201" cy="846667"/>
          </a:xfrm>
          <a:prstGeom prst="rect">
            <a:avLst/>
          </a:prstGeom>
          <a:noFill/>
          <a:ln>
            <a:noFill/>
          </a:ln>
        </p:spPr>
      </p:pic>
    </p:spTree>
    <p:extLst>
      <p:ext uri="{BB962C8B-B14F-4D97-AF65-F5344CB8AC3E}">
        <p14:creationId xmlns:p14="http://schemas.microsoft.com/office/powerpoint/2010/main" val="1810674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471C6-2AEF-A545-8D5F-7AEC018E0F17}"/>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4DFC120A-B352-3AD0-3178-8B110419A721}"/>
              </a:ext>
            </a:extLst>
          </p:cNvPr>
          <p:cNvSpPr/>
          <p:nvPr/>
        </p:nvSpPr>
        <p:spPr>
          <a:xfrm>
            <a:off x="315091" y="193796"/>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3" name="Espace réservé du contenu 2">
            <a:extLst>
              <a:ext uri="{FF2B5EF4-FFF2-40B4-BE49-F238E27FC236}">
                <a16:creationId xmlns:a16="http://schemas.microsoft.com/office/drawing/2014/main" id="{1A712ED2-C2CF-CB85-B24F-B03855E02C36}"/>
              </a:ext>
            </a:extLst>
          </p:cNvPr>
          <p:cNvSpPr>
            <a:spLocks noGrp="1"/>
          </p:cNvSpPr>
          <p:nvPr>
            <p:ph idx="1"/>
          </p:nvPr>
        </p:nvSpPr>
        <p:spPr>
          <a:xfrm>
            <a:off x="0" y="931413"/>
            <a:ext cx="11876909"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3687B8C9-7F92-E311-2E52-0C1C74AB15B1}"/>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16" name="ZoneTexte 15">
            <a:extLst>
              <a:ext uri="{FF2B5EF4-FFF2-40B4-BE49-F238E27FC236}">
                <a16:creationId xmlns:a16="http://schemas.microsoft.com/office/drawing/2014/main" id="{821B2E56-A901-98E9-C4FF-620DA9F34849}"/>
              </a:ext>
            </a:extLst>
          </p:cNvPr>
          <p:cNvSpPr txBox="1"/>
          <p:nvPr/>
        </p:nvSpPr>
        <p:spPr>
          <a:xfrm>
            <a:off x="8915269" y="-10886"/>
            <a:ext cx="3276731" cy="523220"/>
          </a:xfrm>
          <a:prstGeom prst="rect">
            <a:avLst/>
          </a:prstGeom>
          <a:solidFill>
            <a:schemeClr val="accent1"/>
          </a:solidFill>
        </p:spPr>
        <p:txBody>
          <a:bodyPr wrap="none" rtlCol="0">
            <a:spAutoFit/>
          </a:bodyPr>
          <a:lstStyle/>
          <a:p>
            <a:r>
              <a:rPr lang="fr-FR" sz="2800" dirty="0">
                <a:solidFill>
                  <a:schemeClr val="bg1"/>
                </a:solidFill>
              </a:rPr>
              <a:t>Industries extractives</a:t>
            </a:r>
          </a:p>
        </p:txBody>
      </p:sp>
      <p:pic>
        <p:nvPicPr>
          <p:cNvPr id="5" name="Image 4">
            <a:extLst>
              <a:ext uri="{FF2B5EF4-FFF2-40B4-BE49-F238E27FC236}">
                <a16:creationId xmlns:a16="http://schemas.microsoft.com/office/drawing/2014/main" id="{C024CAC7-E8D6-87C4-5701-EA3B50EBB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0" y="1785513"/>
            <a:ext cx="5965410" cy="4283983"/>
          </a:xfrm>
          <a:prstGeom prst="rect">
            <a:avLst/>
          </a:prstGeom>
        </p:spPr>
      </p:pic>
      <p:pic>
        <p:nvPicPr>
          <p:cNvPr id="11" name="Image 10">
            <a:extLst>
              <a:ext uri="{FF2B5EF4-FFF2-40B4-BE49-F238E27FC236}">
                <a16:creationId xmlns:a16="http://schemas.microsoft.com/office/drawing/2014/main" id="{077AB83A-73FC-CBE7-D55A-D26FDFC05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630" y="1785513"/>
            <a:ext cx="5969606" cy="4283983"/>
          </a:xfrm>
          <a:prstGeom prst="rect">
            <a:avLst/>
          </a:prstGeom>
        </p:spPr>
      </p:pic>
    </p:spTree>
    <p:extLst>
      <p:ext uri="{BB962C8B-B14F-4D97-AF65-F5344CB8AC3E}">
        <p14:creationId xmlns:p14="http://schemas.microsoft.com/office/powerpoint/2010/main" val="212485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C9C1-1D0C-A5D3-DD1A-E322A71D2CC1}"/>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C605EC37-F746-46C7-50D1-6E368F65D433}"/>
              </a:ext>
            </a:extLst>
          </p:cNvPr>
          <p:cNvSpPr/>
          <p:nvPr/>
        </p:nvSpPr>
        <p:spPr>
          <a:xfrm>
            <a:off x="0" y="22314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6FDC88D4-C25A-891A-53ED-2AA7046845DB}"/>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16" name="ZoneTexte 15">
            <a:extLst>
              <a:ext uri="{FF2B5EF4-FFF2-40B4-BE49-F238E27FC236}">
                <a16:creationId xmlns:a16="http://schemas.microsoft.com/office/drawing/2014/main" id="{C010FD75-475B-F3D7-B39A-54E1D9E2BDB7}"/>
              </a:ext>
            </a:extLst>
          </p:cNvPr>
          <p:cNvSpPr txBox="1"/>
          <p:nvPr/>
        </p:nvSpPr>
        <p:spPr>
          <a:xfrm>
            <a:off x="8089338" y="-15305"/>
            <a:ext cx="4102662" cy="523220"/>
          </a:xfrm>
          <a:prstGeom prst="rect">
            <a:avLst/>
          </a:prstGeom>
          <a:solidFill>
            <a:schemeClr val="accent1"/>
          </a:solidFill>
        </p:spPr>
        <p:txBody>
          <a:bodyPr wrap="none" rtlCol="0">
            <a:spAutoFit/>
          </a:bodyPr>
          <a:lstStyle/>
          <a:p>
            <a:r>
              <a:rPr lang="fr-FR" sz="2800" dirty="0">
                <a:solidFill>
                  <a:schemeClr val="bg1"/>
                </a:solidFill>
              </a:rPr>
              <a:t>Industries manufacturières</a:t>
            </a:r>
          </a:p>
        </p:txBody>
      </p:sp>
      <p:sp>
        <p:nvSpPr>
          <p:cNvPr id="8" name="Espace réservé du contenu 2">
            <a:extLst>
              <a:ext uri="{FF2B5EF4-FFF2-40B4-BE49-F238E27FC236}">
                <a16:creationId xmlns:a16="http://schemas.microsoft.com/office/drawing/2014/main" id="{0D81B50E-AD0B-159A-BF5F-6FA086DC9E34}"/>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2" name="Image 11">
            <a:extLst>
              <a:ext uri="{FF2B5EF4-FFF2-40B4-BE49-F238E27FC236}">
                <a16:creationId xmlns:a16="http://schemas.microsoft.com/office/drawing/2014/main" id="{944CC1D1-033F-ADAC-5B4C-D1C238A00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1400"/>
            <a:ext cx="6072216" cy="4374688"/>
          </a:xfrm>
          <a:prstGeom prst="rect">
            <a:avLst/>
          </a:prstGeom>
        </p:spPr>
      </p:pic>
      <p:pic>
        <p:nvPicPr>
          <p:cNvPr id="14" name="Image 13">
            <a:extLst>
              <a:ext uri="{FF2B5EF4-FFF2-40B4-BE49-F238E27FC236}">
                <a16:creationId xmlns:a16="http://schemas.microsoft.com/office/drawing/2014/main" id="{6A38FB6C-A787-4DF9-D087-4EDCCAB84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55234"/>
            <a:ext cx="6096000" cy="4374688"/>
          </a:xfrm>
          <a:prstGeom prst="rect">
            <a:avLst/>
          </a:prstGeom>
        </p:spPr>
      </p:pic>
    </p:spTree>
    <p:extLst>
      <p:ext uri="{BB962C8B-B14F-4D97-AF65-F5344CB8AC3E}">
        <p14:creationId xmlns:p14="http://schemas.microsoft.com/office/powerpoint/2010/main" val="1850796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cxnSp>
        <p:nvCxnSpPr>
          <p:cNvPr id="91" name="Google Shape;91;p16"/>
          <p:cNvCxnSpPr/>
          <p:nvPr/>
        </p:nvCxnSpPr>
        <p:spPr>
          <a:xfrm rot="10800000">
            <a:off x="4967" y="5834621"/>
            <a:ext cx="9917600" cy="0"/>
          </a:xfrm>
          <a:prstGeom prst="straightConnector1">
            <a:avLst/>
          </a:prstGeom>
          <a:noFill/>
          <a:ln w="9525" cap="flat" cmpd="sng">
            <a:solidFill>
              <a:srgbClr val="6E67C4"/>
            </a:solidFill>
            <a:prstDash val="solid"/>
            <a:round/>
            <a:headEnd type="none" w="med" len="med"/>
            <a:tailEnd type="none" w="med" len="med"/>
          </a:ln>
        </p:spPr>
      </p:cxnSp>
      <p:pic>
        <p:nvPicPr>
          <p:cNvPr id="92" name="Google Shape;92;p16"/>
          <p:cNvPicPr preferRelativeResize="0"/>
          <p:nvPr/>
        </p:nvPicPr>
        <p:blipFill rotWithShape="1">
          <a:blip r:embed="rId3">
            <a:alphaModFix/>
          </a:blip>
          <a:srcRect t="328" r="49826"/>
          <a:stretch/>
        </p:blipFill>
        <p:spPr>
          <a:xfrm rot="5400000">
            <a:off x="5349016" y="15016"/>
            <a:ext cx="6858000" cy="6827967"/>
          </a:xfrm>
          <a:prstGeom prst="rect">
            <a:avLst/>
          </a:prstGeom>
          <a:noFill/>
          <a:ln>
            <a:noFill/>
          </a:ln>
        </p:spPr>
      </p:pic>
      <p:pic>
        <p:nvPicPr>
          <p:cNvPr id="93" name="Google Shape;93;p16"/>
          <p:cNvPicPr preferRelativeResize="0"/>
          <p:nvPr/>
        </p:nvPicPr>
        <p:blipFill>
          <a:blip r:embed="rId4">
            <a:alphaModFix/>
          </a:blip>
          <a:stretch>
            <a:fillRect/>
          </a:stretch>
        </p:blipFill>
        <p:spPr>
          <a:xfrm rot="-7128168">
            <a:off x="9196071" y="4895575"/>
            <a:ext cx="3898192" cy="4132791"/>
          </a:xfrm>
          <a:prstGeom prst="rect">
            <a:avLst/>
          </a:prstGeom>
          <a:noFill/>
          <a:ln>
            <a:noFill/>
          </a:ln>
        </p:spPr>
      </p:pic>
      <p:sp>
        <p:nvSpPr>
          <p:cNvPr id="94" name="Google Shape;94;p16"/>
          <p:cNvSpPr txBox="1"/>
          <p:nvPr/>
        </p:nvSpPr>
        <p:spPr>
          <a:xfrm>
            <a:off x="279102" y="114366"/>
            <a:ext cx="7936000" cy="898843"/>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 sz="5333" b="0" i="0" u="none" strike="noStrike" kern="0" cap="none" spc="0" normalizeH="0" baseline="0" noProof="0" dirty="0">
                <a:ln>
                  <a:noFill/>
                </a:ln>
                <a:solidFill>
                  <a:srgbClr val="65AECC"/>
                </a:solidFill>
                <a:effectLst/>
                <a:uLnTx/>
                <a:uFillTx/>
                <a:latin typeface="League Gothic"/>
                <a:ea typeface="League Gothic"/>
                <a:cs typeface="League Gothic"/>
                <a:sym typeface="League Gothic"/>
              </a:rPr>
              <a:t>Les sources de données</a:t>
            </a:r>
            <a:endParaRPr kumimoji="0" sz="5333" b="0" i="0" u="none" strike="noStrike" kern="0" cap="none" spc="0" normalizeH="0" baseline="0" noProof="0" dirty="0">
              <a:ln>
                <a:noFill/>
              </a:ln>
              <a:solidFill>
                <a:srgbClr val="65AECC"/>
              </a:solidFill>
              <a:effectLst/>
              <a:uLnTx/>
              <a:uFillTx/>
              <a:latin typeface="League Gothic"/>
              <a:ea typeface="League Gothic"/>
              <a:cs typeface="League Gothic"/>
              <a:sym typeface="League Gothic"/>
            </a:endParaRPr>
          </a:p>
        </p:txBody>
      </p:sp>
      <p:sp>
        <p:nvSpPr>
          <p:cNvPr id="95" name="Google Shape;95;p16"/>
          <p:cNvSpPr txBox="1"/>
          <p:nvPr/>
        </p:nvSpPr>
        <p:spPr>
          <a:xfrm>
            <a:off x="250400" y="1311757"/>
            <a:ext cx="5027164" cy="3775200"/>
          </a:xfrm>
          <a:prstGeom prst="rect">
            <a:avLst/>
          </a:prstGeom>
          <a:noFill/>
          <a:ln>
            <a:noFill/>
          </a:ln>
        </p:spPr>
        <p:txBody>
          <a:bodyPr spcFirstLastPara="1" wrap="square" lIns="121900" tIns="121900" rIns="121900" bIns="121900" anchor="t" anchorCtr="0">
            <a:noAutofit/>
          </a:bodyPr>
          <a:lstStyle/>
          <a:p>
            <a:pPr marL="342900" indent="-342900">
              <a:buFontTx/>
              <a:buChar char="-"/>
            </a:pPr>
            <a:r>
              <a:rPr lang="fr-FR" dirty="0">
                <a:solidFill>
                  <a:schemeClr val="accent5"/>
                </a:solidFill>
                <a:latin typeface="Marianne" panose="02000000000000000000" pitchFamily="2" charset="0"/>
              </a:rPr>
              <a:t>L’INSEE </a:t>
            </a:r>
          </a:p>
          <a:p>
            <a:pPr marL="342900" indent="-342900">
              <a:buFontTx/>
              <a:buChar char="-"/>
            </a:pPr>
            <a:r>
              <a:rPr lang="fr-FR" dirty="0">
                <a:solidFill>
                  <a:schemeClr val="accent5"/>
                </a:solidFill>
                <a:latin typeface="Marianne" panose="02000000000000000000" pitchFamily="2" charset="0"/>
              </a:rPr>
              <a:t>Le SESE (service Études Statistiques et Évaluation) de la DREETS Occitanie </a:t>
            </a:r>
          </a:p>
          <a:p>
            <a:pPr marL="342900" indent="-342900">
              <a:buFontTx/>
              <a:buChar char="-"/>
            </a:pPr>
            <a:r>
              <a:rPr lang="fr-FR" dirty="0">
                <a:solidFill>
                  <a:schemeClr val="accent5"/>
                </a:solidFill>
                <a:latin typeface="Marianne" panose="02000000000000000000" pitchFamily="2" charset="0"/>
              </a:rPr>
              <a:t>Les Carsat MP et LR </a:t>
            </a:r>
          </a:p>
          <a:p>
            <a:pPr marL="342900" indent="-342900">
              <a:buFontTx/>
              <a:buChar char="-"/>
            </a:pPr>
            <a:r>
              <a:rPr lang="fr-FR" dirty="0">
                <a:solidFill>
                  <a:schemeClr val="accent5"/>
                </a:solidFill>
                <a:latin typeface="Marianne" panose="02000000000000000000" pitchFamily="2" charset="0"/>
              </a:rPr>
              <a:t>La MSA </a:t>
            </a:r>
          </a:p>
          <a:p>
            <a:pPr marL="342900" indent="-342900">
              <a:buFontTx/>
              <a:buChar char="-"/>
            </a:pPr>
            <a:r>
              <a:rPr lang="fr-FR" dirty="0">
                <a:solidFill>
                  <a:schemeClr val="accent5"/>
                </a:solidFill>
                <a:latin typeface="Marianne" panose="02000000000000000000" pitchFamily="2" charset="0"/>
              </a:rPr>
              <a:t>Santé publique France </a:t>
            </a:r>
          </a:p>
          <a:p>
            <a:pPr marL="342900" indent="-342900">
              <a:buFontTx/>
              <a:buChar char="-"/>
            </a:pPr>
            <a:r>
              <a:rPr lang="fr-FR" dirty="0">
                <a:solidFill>
                  <a:schemeClr val="accent5"/>
                </a:solidFill>
                <a:latin typeface="Marianne" panose="02000000000000000000" pitchFamily="2" charset="0"/>
              </a:rPr>
              <a:t>Les Services de Prévention et de Santé au Travail et </a:t>
            </a:r>
            <a:r>
              <a:rPr lang="fr-FR" dirty="0" err="1">
                <a:solidFill>
                  <a:schemeClr val="accent5"/>
                </a:solidFill>
                <a:latin typeface="Marianne" panose="02000000000000000000" pitchFamily="2" charset="0"/>
              </a:rPr>
              <a:t>Présanse</a:t>
            </a:r>
            <a:r>
              <a:rPr lang="fr-FR" dirty="0">
                <a:solidFill>
                  <a:schemeClr val="accent5"/>
                </a:solidFill>
                <a:latin typeface="Marianne" panose="02000000000000000000" pitchFamily="2" charset="0"/>
              </a:rPr>
              <a:t> Occitanie </a:t>
            </a:r>
          </a:p>
          <a:p>
            <a:pPr marL="342900" indent="-342900">
              <a:buFontTx/>
              <a:buChar char="-"/>
            </a:pPr>
            <a:r>
              <a:rPr lang="fr-FR" dirty="0">
                <a:solidFill>
                  <a:schemeClr val="accent5"/>
                </a:solidFill>
                <a:latin typeface="Marianne" panose="02000000000000000000" pitchFamily="2" charset="0"/>
              </a:rPr>
              <a:t>EVREST</a:t>
            </a:r>
          </a:p>
          <a:p>
            <a:pPr marL="342900" indent="-342900">
              <a:buFontTx/>
              <a:buChar char="-"/>
            </a:pPr>
            <a:r>
              <a:rPr lang="fr-FR" dirty="0">
                <a:solidFill>
                  <a:schemeClr val="accent5"/>
                </a:solidFill>
                <a:latin typeface="Marianne" panose="02000000000000000000" pitchFamily="2" charset="0"/>
              </a:rPr>
              <a:t>Le CREAI-ORS Occitanie</a:t>
            </a:r>
          </a:p>
          <a:p>
            <a:pPr marL="342900" indent="-342900">
              <a:buFontTx/>
              <a:buChar char="-"/>
            </a:pPr>
            <a:r>
              <a:rPr lang="fr-FR" dirty="0">
                <a:solidFill>
                  <a:schemeClr val="accent5"/>
                </a:solidFill>
                <a:latin typeface="Marianne" panose="02000000000000000000" pitchFamily="2" charset="0"/>
              </a:rPr>
              <a:t>La DARES (Direction de l’animation, de la recherche, des études et des statistiques du Ministère du Travail) </a:t>
            </a:r>
          </a:p>
          <a:p>
            <a:pPr marL="342900" indent="-342900">
              <a:buFontTx/>
              <a:buChar char="-"/>
            </a:pPr>
            <a:endParaRPr lang="fr-FR" dirty="0">
              <a:solidFill>
                <a:schemeClr val="accent5"/>
              </a:solidFill>
              <a:latin typeface="Marianne" panose="02000000000000000000" pitchFamily="2" charset="0"/>
            </a:endParaRPr>
          </a:p>
          <a:p>
            <a:pPr marL="342900" indent="-342900">
              <a:buFontTx/>
              <a:buChar char="-"/>
            </a:pPr>
            <a:endParaRPr lang="fr-FR" dirty="0">
              <a:solidFill>
                <a:schemeClr val="accent5"/>
              </a:solidFill>
              <a:latin typeface="Marianne" panose="02000000000000000000" pitchFamily="2" charset="0"/>
            </a:endParaRPr>
          </a:p>
          <a:p>
            <a:pPr marL="342900" indent="-342900">
              <a:buFontTx/>
              <a:buChar char="-"/>
            </a:pPr>
            <a:endParaRPr lang="fr-FR" dirty="0">
              <a:solidFill>
                <a:schemeClr val="accent5"/>
              </a:solidFill>
              <a:latin typeface="Marianne" panose="02000000000000000000" pitchFamily="2" charset="0"/>
            </a:endParaRPr>
          </a:p>
        </p:txBody>
      </p:sp>
      <p:sp>
        <p:nvSpPr>
          <p:cNvPr id="99" name="Google Shape;99;p16"/>
          <p:cNvSpPr/>
          <p:nvPr/>
        </p:nvSpPr>
        <p:spPr>
          <a:xfrm>
            <a:off x="-10000" y="401581"/>
            <a:ext cx="260400" cy="510800"/>
          </a:xfrm>
          <a:prstGeom prst="rect">
            <a:avLst/>
          </a:prstGeom>
          <a:solidFill>
            <a:srgbClr val="6E67C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1" name="Google Shape;101;p16"/>
          <p:cNvPicPr preferRelativeResize="0"/>
          <p:nvPr/>
        </p:nvPicPr>
        <p:blipFill>
          <a:blip r:embed="rId5">
            <a:alphaModFix/>
          </a:blip>
          <a:stretch>
            <a:fillRect/>
          </a:stretch>
        </p:blipFill>
        <p:spPr>
          <a:xfrm>
            <a:off x="10906593" y="6188576"/>
            <a:ext cx="1116475" cy="532085"/>
          </a:xfrm>
          <a:prstGeom prst="rect">
            <a:avLst/>
          </a:prstGeom>
          <a:noFill/>
          <a:ln>
            <a:noFill/>
          </a:ln>
        </p:spPr>
      </p:pic>
      <p:pic>
        <p:nvPicPr>
          <p:cNvPr id="102" name="Google Shape;102;p16"/>
          <p:cNvPicPr preferRelativeResize="0"/>
          <p:nvPr/>
        </p:nvPicPr>
        <p:blipFill>
          <a:blip r:embed="rId6">
            <a:alphaModFix/>
          </a:blip>
          <a:stretch>
            <a:fillRect/>
          </a:stretch>
        </p:blipFill>
        <p:spPr>
          <a:xfrm>
            <a:off x="9965801" y="6179400"/>
            <a:ext cx="1154969" cy="550435"/>
          </a:xfrm>
          <a:prstGeom prst="rect">
            <a:avLst/>
          </a:prstGeom>
          <a:noFill/>
          <a:ln>
            <a:noFill/>
          </a:ln>
        </p:spPr>
      </p:pic>
      <p:sp>
        <p:nvSpPr>
          <p:cNvPr id="2" name="Google Shape;95;p16">
            <a:extLst>
              <a:ext uri="{FF2B5EF4-FFF2-40B4-BE49-F238E27FC236}">
                <a16:creationId xmlns:a16="http://schemas.microsoft.com/office/drawing/2014/main" id="{71AD20D2-AD23-EB6F-CED5-9C9506CBDC7E}"/>
              </a:ext>
            </a:extLst>
          </p:cNvPr>
          <p:cNvSpPr txBox="1"/>
          <p:nvPr/>
        </p:nvSpPr>
        <p:spPr>
          <a:xfrm>
            <a:off x="6187266" y="1382071"/>
            <a:ext cx="5277564" cy="3775200"/>
          </a:xfrm>
          <a:prstGeom prst="rect">
            <a:avLst/>
          </a:prstGeom>
          <a:noFill/>
          <a:ln>
            <a:noFill/>
          </a:ln>
        </p:spPr>
        <p:txBody>
          <a:bodyPr spcFirstLastPara="1" wrap="square" lIns="121900" tIns="121900" rIns="121900" bIns="121900" anchor="t" anchorCtr="0">
            <a:noAutofit/>
          </a:bodyPr>
          <a:lstStyle/>
          <a:p>
            <a:pPr marL="342900" indent="-342900">
              <a:buFontTx/>
              <a:buChar char="-"/>
            </a:pPr>
            <a:r>
              <a:rPr lang="fr-FR" dirty="0">
                <a:solidFill>
                  <a:schemeClr val="bg1"/>
                </a:solidFill>
                <a:latin typeface="Marianne" panose="02000000000000000000" pitchFamily="2" charset="0"/>
              </a:rPr>
              <a:t>France Travail Occitanie </a:t>
            </a:r>
          </a:p>
          <a:p>
            <a:pPr marL="342900" indent="-342900">
              <a:buFontTx/>
              <a:buChar char="-"/>
            </a:pPr>
            <a:r>
              <a:rPr lang="fr-FR" dirty="0">
                <a:solidFill>
                  <a:schemeClr val="bg1"/>
                </a:solidFill>
                <a:latin typeface="Marianne" panose="02000000000000000000" pitchFamily="2" charset="0"/>
              </a:rPr>
              <a:t>Le </a:t>
            </a:r>
            <a:r>
              <a:rPr lang="fr-FR" dirty="0" err="1">
                <a:solidFill>
                  <a:schemeClr val="bg1"/>
                </a:solidFill>
                <a:latin typeface="Marianne" panose="02000000000000000000" pitchFamily="2" charset="0"/>
              </a:rPr>
              <a:t>Carif-Oref</a:t>
            </a:r>
            <a:r>
              <a:rPr lang="fr-FR" dirty="0">
                <a:solidFill>
                  <a:schemeClr val="bg1"/>
                </a:solidFill>
                <a:latin typeface="Marianne" panose="02000000000000000000" pitchFamily="2" charset="0"/>
              </a:rPr>
              <a:t> Occitanie et les partenaires du Plan régional d’insertion des travailleurs handicapés (dont Agefiph)</a:t>
            </a:r>
          </a:p>
          <a:p>
            <a:pPr marL="342900" indent="-342900">
              <a:buFontTx/>
              <a:buChar char="-"/>
            </a:pPr>
            <a:r>
              <a:rPr lang="fr-FR" dirty="0">
                <a:solidFill>
                  <a:schemeClr val="bg1"/>
                </a:solidFill>
                <a:latin typeface="Marianne" panose="02000000000000000000" pitchFamily="2" charset="0"/>
              </a:rPr>
              <a:t>La DREAL</a:t>
            </a:r>
          </a:p>
          <a:p>
            <a:pPr marL="342900" indent="-342900">
              <a:buFontTx/>
              <a:buChar char="-"/>
            </a:pPr>
            <a:r>
              <a:rPr lang="fr-FR" dirty="0">
                <a:solidFill>
                  <a:schemeClr val="bg1"/>
                </a:solidFill>
                <a:latin typeface="Marianne" panose="02000000000000000000" pitchFamily="2" charset="0"/>
              </a:rPr>
              <a:t>Météo France </a:t>
            </a:r>
          </a:p>
          <a:p>
            <a:pPr marL="342900" indent="-342900">
              <a:buFontTx/>
              <a:buChar char="-"/>
            </a:pPr>
            <a:r>
              <a:rPr lang="fr-FR" dirty="0">
                <a:solidFill>
                  <a:schemeClr val="bg1"/>
                </a:solidFill>
              </a:rPr>
              <a:t>DRIAS </a:t>
            </a:r>
            <a:r>
              <a:rPr lang="fr-FR" sz="1400" dirty="0">
                <a:solidFill>
                  <a:schemeClr val="bg1"/>
                </a:solidFill>
              </a:rPr>
              <a:t>Les futurs du Climat </a:t>
            </a:r>
            <a:r>
              <a:rPr lang="fr-FR" dirty="0">
                <a:solidFill>
                  <a:schemeClr val="bg1"/>
                </a:solidFill>
              </a:rPr>
              <a:t>– TRACC (Trajectoire de Réchauffement de Référence pour l'Adaptation au Changement Climatique)</a:t>
            </a:r>
            <a:endParaRPr lang="fr-FR" dirty="0">
              <a:solidFill>
                <a:schemeClr val="bg1"/>
              </a:solidFill>
              <a:latin typeface="Marianne" panose="02000000000000000000" pitchFamily="2" charset="0"/>
            </a:endParaRPr>
          </a:p>
          <a:p>
            <a:pPr marL="342900" indent="-342900">
              <a:buFontTx/>
              <a:buChar char="-"/>
            </a:pPr>
            <a:r>
              <a:rPr lang="fr-FR" dirty="0">
                <a:solidFill>
                  <a:schemeClr val="bg1"/>
                </a:solidFill>
                <a:latin typeface="Marianne" panose="02000000000000000000" pitchFamily="2" charset="0"/>
              </a:rPr>
              <a:t>Chambres d’Agriculture Occitanie</a:t>
            </a:r>
          </a:p>
          <a:p>
            <a:pPr marL="342900" indent="-342900">
              <a:buFontTx/>
              <a:buChar char="-"/>
            </a:pPr>
            <a:endParaRPr lang="fr-FR" dirty="0">
              <a:solidFill>
                <a:schemeClr val="bg1"/>
              </a:solidFill>
              <a:latin typeface="Marianne" panose="02000000000000000000" pitchFamily="2" charset="0"/>
            </a:endParaRPr>
          </a:p>
          <a:p>
            <a:pPr marL="342900" indent="-342900">
              <a:buFontTx/>
              <a:buChar char="-"/>
            </a:pPr>
            <a:endParaRPr lang="fr-FR" dirty="0">
              <a:solidFill>
                <a:schemeClr val="bg1"/>
              </a:solidFill>
              <a:latin typeface="Marianne" panose="02000000000000000000" pitchFamily="2" charset="0"/>
            </a:endParaRPr>
          </a:p>
        </p:txBody>
      </p:sp>
    </p:spTree>
    <p:extLst>
      <p:ext uri="{BB962C8B-B14F-4D97-AF65-F5344CB8AC3E}">
        <p14:creationId xmlns:p14="http://schemas.microsoft.com/office/powerpoint/2010/main" val="1979958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E14C3-ABB7-4F91-EB6F-8BB3E956EA3C}"/>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B7502644-41FA-7168-B14B-56E589C3CE80}"/>
              </a:ext>
            </a:extLst>
          </p:cNvPr>
          <p:cNvSpPr/>
          <p:nvPr/>
        </p:nvSpPr>
        <p:spPr>
          <a:xfrm>
            <a:off x="-429746" y="241823"/>
            <a:ext cx="5513376"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EA1E6041-9F40-EBDF-B30E-7C8872C90A6D}"/>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750B8657-F0FC-BAC6-9025-F11A2630E3A4}"/>
              </a:ext>
            </a:extLst>
          </p:cNvPr>
          <p:cNvSpPr txBox="1"/>
          <p:nvPr/>
        </p:nvSpPr>
        <p:spPr>
          <a:xfrm>
            <a:off x="5083629" y="-23624"/>
            <a:ext cx="7108371" cy="954107"/>
          </a:xfrm>
          <a:prstGeom prst="rect">
            <a:avLst/>
          </a:prstGeom>
          <a:solidFill>
            <a:schemeClr val="accent1"/>
          </a:solidFill>
        </p:spPr>
        <p:txBody>
          <a:bodyPr wrap="square" rtlCol="0">
            <a:spAutoFit/>
          </a:bodyPr>
          <a:lstStyle/>
          <a:p>
            <a:pPr algn="ctr"/>
            <a:r>
              <a:rPr lang="fr-FR" sz="2800" dirty="0">
                <a:solidFill>
                  <a:schemeClr val="bg1"/>
                </a:solidFill>
              </a:rPr>
              <a:t>Production et distribution eau, assainissement, gestion déchets et dépollution</a:t>
            </a:r>
          </a:p>
        </p:txBody>
      </p:sp>
      <p:sp>
        <p:nvSpPr>
          <p:cNvPr id="9" name="Espace réservé du contenu 2">
            <a:extLst>
              <a:ext uri="{FF2B5EF4-FFF2-40B4-BE49-F238E27FC236}">
                <a16:creationId xmlns:a16="http://schemas.microsoft.com/office/drawing/2014/main" id="{26BE74B9-E6C2-3AEB-7005-6E79F07A90CF}"/>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4C90E4E1-62C5-978E-4866-791D14EB1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 y="1828541"/>
            <a:ext cx="6088492" cy="4376807"/>
          </a:xfrm>
          <a:prstGeom prst="rect">
            <a:avLst/>
          </a:prstGeom>
        </p:spPr>
      </p:pic>
      <p:pic>
        <p:nvPicPr>
          <p:cNvPr id="16" name="Image 15">
            <a:extLst>
              <a:ext uri="{FF2B5EF4-FFF2-40B4-BE49-F238E27FC236}">
                <a16:creationId xmlns:a16="http://schemas.microsoft.com/office/drawing/2014/main" id="{37E2D50F-6BB4-2FC1-DBB3-5F7493D3A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612" y="1841330"/>
            <a:ext cx="6064866" cy="4364018"/>
          </a:xfrm>
          <a:prstGeom prst="rect">
            <a:avLst/>
          </a:prstGeom>
        </p:spPr>
      </p:pic>
    </p:spTree>
    <p:extLst>
      <p:ext uri="{BB962C8B-B14F-4D97-AF65-F5344CB8AC3E}">
        <p14:creationId xmlns:p14="http://schemas.microsoft.com/office/powerpoint/2010/main" val="3297514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24529-8097-5891-D0EE-2DC6D272611B}"/>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DFC277E8-55FA-1741-D96B-D5BA8E9CB81A}"/>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D9C692A3-A546-7A73-6AF9-ADFD3F2FE8B8}"/>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E58022E0-46F4-AC6C-E232-3B64CD5893CB}"/>
              </a:ext>
            </a:extLst>
          </p:cNvPr>
          <p:cNvSpPr txBox="1"/>
          <p:nvPr/>
        </p:nvSpPr>
        <p:spPr>
          <a:xfrm>
            <a:off x="9918181" y="-5314"/>
            <a:ext cx="2273819" cy="523220"/>
          </a:xfrm>
          <a:prstGeom prst="rect">
            <a:avLst/>
          </a:prstGeom>
          <a:solidFill>
            <a:schemeClr val="accent1"/>
          </a:solidFill>
        </p:spPr>
        <p:txBody>
          <a:bodyPr wrap="square" rtlCol="0">
            <a:spAutoFit/>
          </a:bodyPr>
          <a:lstStyle/>
          <a:p>
            <a:pPr algn="ctr"/>
            <a:r>
              <a:rPr lang="fr-FR" sz="2800" dirty="0">
                <a:solidFill>
                  <a:schemeClr val="bg1"/>
                </a:solidFill>
              </a:rPr>
              <a:t>Construction</a:t>
            </a:r>
          </a:p>
        </p:txBody>
      </p:sp>
      <p:sp>
        <p:nvSpPr>
          <p:cNvPr id="9" name="Espace réservé du contenu 2">
            <a:extLst>
              <a:ext uri="{FF2B5EF4-FFF2-40B4-BE49-F238E27FC236}">
                <a16:creationId xmlns:a16="http://schemas.microsoft.com/office/drawing/2014/main" id="{78F9EF46-7C4F-7997-3393-7CD86106DBBA}"/>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64DF8FAF-5F2C-CE0C-310C-26B8B177D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0207"/>
            <a:ext cx="5950341" cy="4286884"/>
          </a:xfrm>
          <a:prstGeom prst="rect">
            <a:avLst/>
          </a:prstGeom>
        </p:spPr>
      </p:pic>
      <p:pic>
        <p:nvPicPr>
          <p:cNvPr id="16" name="Image 15">
            <a:extLst>
              <a:ext uri="{FF2B5EF4-FFF2-40B4-BE49-F238E27FC236}">
                <a16:creationId xmlns:a16="http://schemas.microsoft.com/office/drawing/2014/main" id="{FC57E4A3-69A8-976C-3B23-E12079D8A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930207"/>
            <a:ext cx="5950341" cy="4272228"/>
          </a:xfrm>
          <a:prstGeom prst="rect">
            <a:avLst/>
          </a:prstGeom>
        </p:spPr>
      </p:pic>
    </p:spTree>
    <p:extLst>
      <p:ext uri="{BB962C8B-B14F-4D97-AF65-F5344CB8AC3E}">
        <p14:creationId xmlns:p14="http://schemas.microsoft.com/office/powerpoint/2010/main" val="274507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CD64-9319-5468-3776-B55AECEFF3CD}"/>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950D2397-006E-139D-0DE4-D020971BC79F}"/>
              </a:ext>
            </a:extLst>
          </p:cNvPr>
          <p:cNvSpPr/>
          <p:nvPr/>
        </p:nvSpPr>
        <p:spPr>
          <a:xfrm>
            <a:off x="990005" y="221075"/>
            <a:ext cx="4997138"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0AE3B48E-A1A0-5684-A12E-7E70B60F5F9E}"/>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AACBED4E-4AC8-E71B-8C50-58EBF3CC5629}"/>
              </a:ext>
            </a:extLst>
          </p:cNvPr>
          <p:cNvSpPr txBox="1"/>
          <p:nvPr/>
        </p:nvSpPr>
        <p:spPr>
          <a:xfrm>
            <a:off x="6204859" y="-23624"/>
            <a:ext cx="5987141" cy="954107"/>
          </a:xfrm>
          <a:prstGeom prst="rect">
            <a:avLst/>
          </a:prstGeom>
          <a:solidFill>
            <a:schemeClr val="accent1"/>
          </a:solidFill>
        </p:spPr>
        <p:txBody>
          <a:bodyPr wrap="square" rtlCol="0">
            <a:spAutoFit/>
          </a:bodyPr>
          <a:lstStyle/>
          <a:p>
            <a:pPr algn="ctr"/>
            <a:r>
              <a:rPr lang="fr-FR" sz="2800" dirty="0">
                <a:solidFill>
                  <a:schemeClr val="bg1"/>
                </a:solidFill>
              </a:rPr>
              <a:t>Commerces, réparation d’automobiles et motocycles</a:t>
            </a:r>
          </a:p>
        </p:txBody>
      </p:sp>
      <p:sp>
        <p:nvSpPr>
          <p:cNvPr id="9" name="Espace réservé du contenu 2">
            <a:extLst>
              <a:ext uri="{FF2B5EF4-FFF2-40B4-BE49-F238E27FC236}">
                <a16:creationId xmlns:a16="http://schemas.microsoft.com/office/drawing/2014/main" id="{60D01D63-2EC4-E351-58C4-6AC7421BB364}"/>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B06D5098-70DA-08BF-7A2C-D4C59639D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81" y="1809522"/>
            <a:ext cx="5996344" cy="4292585"/>
          </a:xfrm>
          <a:prstGeom prst="rect">
            <a:avLst/>
          </a:prstGeom>
        </p:spPr>
      </p:pic>
      <p:pic>
        <p:nvPicPr>
          <p:cNvPr id="16" name="Image 15">
            <a:extLst>
              <a:ext uri="{FF2B5EF4-FFF2-40B4-BE49-F238E27FC236}">
                <a16:creationId xmlns:a16="http://schemas.microsoft.com/office/drawing/2014/main" id="{BD8BFFE1-3257-DBE2-038A-A6E8F1244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890" y="1809521"/>
            <a:ext cx="5961109" cy="4292585"/>
          </a:xfrm>
          <a:prstGeom prst="rect">
            <a:avLst/>
          </a:prstGeom>
        </p:spPr>
      </p:pic>
    </p:spTree>
    <p:extLst>
      <p:ext uri="{BB962C8B-B14F-4D97-AF65-F5344CB8AC3E}">
        <p14:creationId xmlns:p14="http://schemas.microsoft.com/office/powerpoint/2010/main" val="3426868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9A46-875B-A2CD-4B41-F0C90D4A17F6}"/>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2514B5F2-029F-2F9B-B8A3-9BD55A4AE851}"/>
              </a:ext>
            </a:extLst>
          </p:cNvPr>
          <p:cNvSpPr/>
          <p:nvPr/>
        </p:nvSpPr>
        <p:spPr>
          <a:xfrm>
            <a:off x="990005" y="221075"/>
            <a:ext cx="7677585"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75A11619-3E05-405B-A6E4-1B0F75672984}"/>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DBA21956-B790-F62A-8E52-CF4BC2317631}"/>
              </a:ext>
            </a:extLst>
          </p:cNvPr>
          <p:cNvSpPr txBox="1"/>
          <p:nvPr/>
        </p:nvSpPr>
        <p:spPr>
          <a:xfrm>
            <a:off x="8667590" y="-27708"/>
            <a:ext cx="3524410" cy="954107"/>
          </a:xfrm>
          <a:prstGeom prst="rect">
            <a:avLst/>
          </a:prstGeom>
          <a:solidFill>
            <a:schemeClr val="accent1"/>
          </a:solidFill>
        </p:spPr>
        <p:txBody>
          <a:bodyPr wrap="square" rtlCol="0">
            <a:spAutoFit/>
          </a:bodyPr>
          <a:lstStyle/>
          <a:p>
            <a:pPr algn="ctr"/>
            <a:r>
              <a:rPr lang="fr-FR" sz="2800" dirty="0">
                <a:solidFill>
                  <a:schemeClr val="bg1"/>
                </a:solidFill>
              </a:rPr>
              <a:t>Transports et entreposage</a:t>
            </a:r>
          </a:p>
        </p:txBody>
      </p:sp>
      <p:sp>
        <p:nvSpPr>
          <p:cNvPr id="9" name="Espace réservé du contenu 2">
            <a:extLst>
              <a:ext uri="{FF2B5EF4-FFF2-40B4-BE49-F238E27FC236}">
                <a16:creationId xmlns:a16="http://schemas.microsoft.com/office/drawing/2014/main" id="{C090FF29-AD86-5975-7B25-781C156A195F}"/>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E89A1A1B-47F2-4C15-9B09-F2341348D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513"/>
            <a:ext cx="6096000" cy="4341431"/>
          </a:xfrm>
          <a:prstGeom prst="rect">
            <a:avLst/>
          </a:prstGeom>
        </p:spPr>
      </p:pic>
      <p:pic>
        <p:nvPicPr>
          <p:cNvPr id="16" name="Image 15">
            <a:extLst>
              <a:ext uri="{FF2B5EF4-FFF2-40B4-BE49-F238E27FC236}">
                <a16:creationId xmlns:a16="http://schemas.microsoft.com/office/drawing/2014/main" id="{DD246E53-73D1-6CC3-BB5B-137930A46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492" y="1759104"/>
            <a:ext cx="6083508" cy="4367839"/>
          </a:xfrm>
          <a:prstGeom prst="rect">
            <a:avLst/>
          </a:prstGeom>
        </p:spPr>
      </p:pic>
    </p:spTree>
    <p:extLst>
      <p:ext uri="{BB962C8B-B14F-4D97-AF65-F5344CB8AC3E}">
        <p14:creationId xmlns:p14="http://schemas.microsoft.com/office/powerpoint/2010/main" val="2271289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038C-8D50-840B-060B-90B159E64243}"/>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27C88E86-8C60-289A-FA52-575F53D8A533}"/>
              </a:ext>
            </a:extLst>
          </p:cNvPr>
          <p:cNvSpPr/>
          <p:nvPr/>
        </p:nvSpPr>
        <p:spPr>
          <a:xfrm>
            <a:off x="990005" y="221075"/>
            <a:ext cx="742465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225E73FB-FEBE-8B96-FC11-5EC995558D7E}"/>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AA8CDA3D-D6D3-93F2-4E6D-CA0A5A85224F}"/>
              </a:ext>
            </a:extLst>
          </p:cNvPr>
          <p:cNvSpPr txBox="1"/>
          <p:nvPr/>
        </p:nvSpPr>
        <p:spPr>
          <a:xfrm>
            <a:off x="8667590" y="-6206"/>
            <a:ext cx="3524410" cy="954107"/>
          </a:xfrm>
          <a:prstGeom prst="rect">
            <a:avLst/>
          </a:prstGeom>
          <a:solidFill>
            <a:schemeClr val="accent1"/>
          </a:solidFill>
        </p:spPr>
        <p:txBody>
          <a:bodyPr wrap="square" rtlCol="0">
            <a:spAutoFit/>
          </a:bodyPr>
          <a:lstStyle/>
          <a:p>
            <a:pPr algn="ctr"/>
            <a:r>
              <a:rPr lang="fr-FR" sz="2800" dirty="0">
                <a:solidFill>
                  <a:schemeClr val="bg1"/>
                </a:solidFill>
              </a:rPr>
              <a:t>Hébergement et restauration</a:t>
            </a:r>
          </a:p>
        </p:txBody>
      </p:sp>
      <p:sp>
        <p:nvSpPr>
          <p:cNvPr id="9" name="Espace réservé du contenu 2">
            <a:extLst>
              <a:ext uri="{FF2B5EF4-FFF2-40B4-BE49-F238E27FC236}">
                <a16:creationId xmlns:a16="http://schemas.microsoft.com/office/drawing/2014/main" id="{9F5AA991-0B9C-69AF-776B-EC71C4B54525}"/>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43098794-9089-6A61-8269-6328AB988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513"/>
            <a:ext cx="6059803" cy="4336991"/>
          </a:xfrm>
          <a:prstGeom prst="rect">
            <a:avLst/>
          </a:prstGeom>
        </p:spPr>
      </p:pic>
      <p:pic>
        <p:nvPicPr>
          <p:cNvPr id="16" name="Image 15">
            <a:extLst>
              <a:ext uri="{FF2B5EF4-FFF2-40B4-BE49-F238E27FC236}">
                <a16:creationId xmlns:a16="http://schemas.microsoft.com/office/drawing/2014/main" id="{CE8B9942-5E55-3BB5-1C6A-0E4AC2AE3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890" y="1785513"/>
            <a:ext cx="6021114" cy="4336990"/>
          </a:xfrm>
          <a:prstGeom prst="rect">
            <a:avLst/>
          </a:prstGeom>
        </p:spPr>
      </p:pic>
    </p:spTree>
    <p:extLst>
      <p:ext uri="{BB962C8B-B14F-4D97-AF65-F5344CB8AC3E}">
        <p14:creationId xmlns:p14="http://schemas.microsoft.com/office/powerpoint/2010/main" val="2918856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3A60-79FD-B82D-2292-7BC46493D560}"/>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3B8CC357-FF6E-1168-8C1A-CFBBBCDA95C5}"/>
              </a:ext>
            </a:extLst>
          </p:cNvPr>
          <p:cNvSpPr/>
          <p:nvPr/>
        </p:nvSpPr>
        <p:spPr>
          <a:xfrm>
            <a:off x="990005" y="221075"/>
            <a:ext cx="6553795"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B3614B13-A4A6-A26F-8B18-A2CB0F169C81}"/>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24EC022E-7CA2-CF79-0B40-7B25603E118F}"/>
              </a:ext>
            </a:extLst>
          </p:cNvPr>
          <p:cNvSpPr txBox="1"/>
          <p:nvPr/>
        </p:nvSpPr>
        <p:spPr>
          <a:xfrm>
            <a:off x="7336971" y="-23624"/>
            <a:ext cx="4855029" cy="954107"/>
          </a:xfrm>
          <a:prstGeom prst="rect">
            <a:avLst/>
          </a:prstGeom>
          <a:solidFill>
            <a:schemeClr val="accent1"/>
          </a:solidFill>
        </p:spPr>
        <p:txBody>
          <a:bodyPr wrap="square" rtlCol="0">
            <a:spAutoFit/>
          </a:bodyPr>
          <a:lstStyle/>
          <a:p>
            <a:pPr algn="ctr"/>
            <a:r>
              <a:rPr lang="fr-FR" sz="2800" dirty="0">
                <a:solidFill>
                  <a:schemeClr val="bg1"/>
                </a:solidFill>
              </a:rPr>
              <a:t>Activités spécialisées, scientifiques et techniques</a:t>
            </a:r>
          </a:p>
        </p:txBody>
      </p:sp>
      <p:sp>
        <p:nvSpPr>
          <p:cNvPr id="9" name="Espace réservé du contenu 2">
            <a:extLst>
              <a:ext uri="{FF2B5EF4-FFF2-40B4-BE49-F238E27FC236}">
                <a16:creationId xmlns:a16="http://schemas.microsoft.com/office/drawing/2014/main" id="{934332FA-08A4-791E-6884-81F63F051694}"/>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4D6E9BFF-85E3-F016-4651-837C9B357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513"/>
            <a:ext cx="6166331" cy="4427304"/>
          </a:xfrm>
          <a:prstGeom prst="rect">
            <a:avLst/>
          </a:prstGeom>
        </p:spPr>
      </p:pic>
      <p:pic>
        <p:nvPicPr>
          <p:cNvPr id="16" name="Image 15">
            <a:extLst>
              <a:ext uri="{FF2B5EF4-FFF2-40B4-BE49-F238E27FC236}">
                <a16:creationId xmlns:a16="http://schemas.microsoft.com/office/drawing/2014/main" id="{CAE46E36-AFE7-0D15-91CA-932218D44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331" y="1785512"/>
            <a:ext cx="6025669" cy="4376225"/>
          </a:xfrm>
          <a:prstGeom prst="rect">
            <a:avLst/>
          </a:prstGeom>
        </p:spPr>
      </p:pic>
    </p:spTree>
    <p:extLst>
      <p:ext uri="{BB962C8B-B14F-4D97-AF65-F5344CB8AC3E}">
        <p14:creationId xmlns:p14="http://schemas.microsoft.com/office/powerpoint/2010/main" val="2289079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8DED0-D939-7CF2-DC9A-481C8E2B35F9}"/>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7E1196B3-F5BF-2F27-5D7F-CC79F29FF809}"/>
              </a:ext>
            </a:extLst>
          </p:cNvPr>
          <p:cNvSpPr/>
          <p:nvPr/>
        </p:nvSpPr>
        <p:spPr>
          <a:xfrm>
            <a:off x="990005" y="221075"/>
            <a:ext cx="6309713"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5E51496A-DF14-68D2-00B2-4D8FD471001A}"/>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BFF75870-C81A-7802-7765-D2B3C52E4357}"/>
              </a:ext>
            </a:extLst>
          </p:cNvPr>
          <p:cNvSpPr txBox="1"/>
          <p:nvPr/>
        </p:nvSpPr>
        <p:spPr>
          <a:xfrm>
            <a:off x="7299718" y="-23624"/>
            <a:ext cx="4892282" cy="954107"/>
          </a:xfrm>
          <a:prstGeom prst="rect">
            <a:avLst/>
          </a:prstGeom>
          <a:solidFill>
            <a:schemeClr val="accent1"/>
          </a:solidFill>
        </p:spPr>
        <p:txBody>
          <a:bodyPr wrap="square" rtlCol="0">
            <a:spAutoFit/>
          </a:bodyPr>
          <a:lstStyle/>
          <a:p>
            <a:pPr algn="ctr"/>
            <a:r>
              <a:rPr lang="fr-FR" sz="2800" dirty="0">
                <a:solidFill>
                  <a:schemeClr val="bg1"/>
                </a:solidFill>
              </a:rPr>
              <a:t>Activités de services administratifs et de soutien</a:t>
            </a:r>
          </a:p>
        </p:txBody>
      </p:sp>
      <p:sp>
        <p:nvSpPr>
          <p:cNvPr id="9" name="Espace réservé du contenu 2">
            <a:extLst>
              <a:ext uri="{FF2B5EF4-FFF2-40B4-BE49-F238E27FC236}">
                <a16:creationId xmlns:a16="http://schemas.microsoft.com/office/drawing/2014/main" id="{F99E84EE-A5A3-43B3-A95A-AB1C019A46E0}"/>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93ED1EF8-EA9A-EE5A-C919-C2CDEFC08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514"/>
            <a:ext cx="6101667" cy="4432770"/>
          </a:xfrm>
          <a:prstGeom prst="rect">
            <a:avLst/>
          </a:prstGeom>
        </p:spPr>
      </p:pic>
      <p:pic>
        <p:nvPicPr>
          <p:cNvPr id="16" name="Image 15">
            <a:extLst>
              <a:ext uri="{FF2B5EF4-FFF2-40B4-BE49-F238E27FC236}">
                <a16:creationId xmlns:a16="http://schemas.microsoft.com/office/drawing/2014/main" id="{BF92BE64-1A4C-67F0-A5B0-C2F4025DE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785513"/>
            <a:ext cx="6096000" cy="4432770"/>
          </a:xfrm>
          <a:prstGeom prst="rect">
            <a:avLst/>
          </a:prstGeom>
        </p:spPr>
      </p:pic>
    </p:spTree>
    <p:extLst>
      <p:ext uri="{BB962C8B-B14F-4D97-AF65-F5344CB8AC3E}">
        <p14:creationId xmlns:p14="http://schemas.microsoft.com/office/powerpoint/2010/main" val="688334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6369C-5E17-060A-E605-78A283F69699}"/>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75FA114E-7E9D-DC47-40E3-261E1B1980AC}"/>
              </a:ext>
            </a:extLst>
          </p:cNvPr>
          <p:cNvSpPr/>
          <p:nvPr/>
        </p:nvSpPr>
        <p:spPr>
          <a:xfrm>
            <a:off x="990005" y="221075"/>
            <a:ext cx="9013966"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C978C640-64D4-0A2E-639E-7E1CF42F81D8}"/>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D85F530D-6663-5ECF-FB44-62259FD92893}"/>
              </a:ext>
            </a:extLst>
          </p:cNvPr>
          <p:cNvSpPr txBox="1"/>
          <p:nvPr/>
        </p:nvSpPr>
        <p:spPr>
          <a:xfrm>
            <a:off x="9452650" y="13614"/>
            <a:ext cx="2742955" cy="523220"/>
          </a:xfrm>
          <a:prstGeom prst="rect">
            <a:avLst/>
          </a:prstGeom>
          <a:solidFill>
            <a:schemeClr val="accent1"/>
          </a:solidFill>
        </p:spPr>
        <p:txBody>
          <a:bodyPr wrap="square" rtlCol="0">
            <a:spAutoFit/>
          </a:bodyPr>
          <a:lstStyle/>
          <a:p>
            <a:pPr algn="ctr"/>
            <a:r>
              <a:rPr lang="fr-FR" sz="2800" dirty="0">
                <a:solidFill>
                  <a:schemeClr val="bg1"/>
                </a:solidFill>
              </a:rPr>
              <a:t>Enseignement</a:t>
            </a:r>
          </a:p>
        </p:txBody>
      </p:sp>
      <p:sp>
        <p:nvSpPr>
          <p:cNvPr id="9" name="Espace réservé du contenu 2">
            <a:extLst>
              <a:ext uri="{FF2B5EF4-FFF2-40B4-BE49-F238E27FC236}">
                <a16:creationId xmlns:a16="http://schemas.microsoft.com/office/drawing/2014/main" id="{B0CD1180-8D01-CD87-81D6-9A4457A6D300}"/>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91301F97-3FA8-E298-8EB3-F47F789DA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70" y="1595887"/>
            <a:ext cx="5931630" cy="4671330"/>
          </a:xfrm>
          <a:prstGeom prst="rect">
            <a:avLst/>
          </a:prstGeom>
        </p:spPr>
      </p:pic>
      <p:pic>
        <p:nvPicPr>
          <p:cNvPr id="16" name="Image 15">
            <a:extLst>
              <a:ext uri="{FF2B5EF4-FFF2-40B4-BE49-F238E27FC236}">
                <a16:creationId xmlns:a16="http://schemas.microsoft.com/office/drawing/2014/main" id="{5C2160A1-4BF9-598A-5143-22D7D0745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860" y="1613605"/>
            <a:ext cx="5891419" cy="4682923"/>
          </a:xfrm>
          <a:prstGeom prst="rect">
            <a:avLst/>
          </a:prstGeom>
        </p:spPr>
      </p:pic>
    </p:spTree>
    <p:extLst>
      <p:ext uri="{BB962C8B-B14F-4D97-AF65-F5344CB8AC3E}">
        <p14:creationId xmlns:p14="http://schemas.microsoft.com/office/powerpoint/2010/main" val="856893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FBE7D-CE4D-C35A-EAB0-B25DF7D4729D}"/>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87C72D32-2DC6-D19F-AF7B-7B8EA191E336}"/>
              </a:ext>
            </a:extLst>
          </p:cNvPr>
          <p:cNvSpPr/>
          <p:nvPr/>
        </p:nvSpPr>
        <p:spPr>
          <a:xfrm>
            <a:off x="990005" y="221075"/>
            <a:ext cx="7065424"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CE43E326-3DBE-3C01-A73B-A604DDD65F7C}"/>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19943A43-60EA-9AB3-7813-7EBD0AE98A48}"/>
              </a:ext>
            </a:extLst>
          </p:cNvPr>
          <p:cNvSpPr txBox="1"/>
          <p:nvPr/>
        </p:nvSpPr>
        <p:spPr>
          <a:xfrm>
            <a:off x="8667590" y="-4168"/>
            <a:ext cx="3524410" cy="954107"/>
          </a:xfrm>
          <a:prstGeom prst="rect">
            <a:avLst/>
          </a:prstGeom>
          <a:solidFill>
            <a:schemeClr val="accent1"/>
          </a:solidFill>
        </p:spPr>
        <p:txBody>
          <a:bodyPr wrap="square" rtlCol="0">
            <a:spAutoFit/>
          </a:bodyPr>
          <a:lstStyle/>
          <a:p>
            <a:pPr algn="ctr"/>
            <a:r>
              <a:rPr lang="fr-FR" sz="2800" dirty="0">
                <a:solidFill>
                  <a:schemeClr val="bg1"/>
                </a:solidFill>
              </a:rPr>
              <a:t>Santé humaine et action sociale</a:t>
            </a:r>
          </a:p>
        </p:txBody>
      </p:sp>
      <p:sp>
        <p:nvSpPr>
          <p:cNvPr id="9" name="Espace réservé du contenu 2">
            <a:extLst>
              <a:ext uri="{FF2B5EF4-FFF2-40B4-BE49-F238E27FC236}">
                <a16:creationId xmlns:a16="http://schemas.microsoft.com/office/drawing/2014/main" id="{88C1DB50-B8A6-EDDF-7555-E7A70FC157D2}"/>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2488F21B-2A22-89DE-EDB4-91A74FFEB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64" y="1558111"/>
            <a:ext cx="5943427" cy="4702340"/>
          </a:xfrm>
          <a:prstGeom prst="rect">
            <a:avLst/>
          </a:prstGeom>
        </p:spPr>
      </p:pic>
      <p:pic>
        <p:nvPicPr>
          <p:cNvPr id="16" name="Image 15">
            <a:extLst>
              <a:ext uri="{FF2B5EF4-FFF2-40B4-BE49-F238E27FC236}">
                <a16:creationId xmlns:a16="http://schemas.microsoft.com/office/drawing/2014/main" id="{3B3DC12B-F18C-8801-0F03-8D4BC8C29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503" y="1558111"/>
            <a:ext cx="5957217" cy="4702340"/>
          </a:xfrm>
          <a:prstGeom prst="rect">
            <a:avLst/>
          </a:prstGeom>
        </p:spPr>
      </p:pic>
    </p:spTree>
    <p:extLst>
      <p:ext uri="{BB962C8B-B14F-4D97-AF65-F5344CB8AC3E}">
        <p14:creationId xmlns:p14="http://schemas.microsoft.com/office/powerpoint/2010/main" val="2637574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9ABA-96AA-79A9-964F-D28345145579}"/>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8AD96078-7C30-9231-1798-FA49A7F6DC1A}"/>
              </a:ext>
            </a:extLst>
          </p:cNvPr>
          <p:cNvSpPr/>
          <p:nvPr/>
        </p:nvSpPr>
        <p:spPr>
          <a:xfrm>
            <a:off x="990005" y="221075"/>
            <a:ext cx="7283138"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9A20098A-53F4-C6A9-8609-B93343BDBE6F}"/>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1F438223-9F72-1E83-C015-65BC714AE798}"/>
              </a:ext>
            </a:extLst>
          </p:cNvPr>
          <p:cNvSpPr txBox="1"/>
          <p:nvPr/>
        </p:nvSpPr>
        <p:spPr>
          <a:xfrm>
            <a:off x="8667590" y="-23624"/>
            <a:ext cx="3524410" cy="954107"/>
          </a:xfrm>
          <a:prstGeom prst="rect">
            <a:avLst/>
          </a:prstGeom>
          <a:solidFill>
            <a:schemeClr val="accent1"/>
          </a:solidFill>
        </p:spPr>
        <p:txBody>
          <a:bodyPr wrap="square" rtlCol="0">
            <a:spAutoFit/>
          </a:bodyPr>
          <a:lstStyle/>
          <a:p>
            <a:pPr algn="ctr"/>
            <a:r>
              <a:rPr lang="fr-FR" sz="2800" dirty="0">
                <a:solidFill>
                  <a:schemeClr val="bg1"/>
                </a:solidFill>
              </a:rPr>
              <a:t>Arts, spectacle et activités récréatives</a:t>
            </a:r>
          </a:p>
        </p:txBody>
      </p:sp>
      <p:sp>
        <p:nvSpPr>
          <p:cNvPr id="9" name="Espace réservé du contenu 2">
            <a:extLst>
              <a:ext uri="{FF2B5EF4-FFF2-40B4-BE49-F238E27FC236}">
                <a16:creationId xmlns:a16="http://schemas.microsoft.com/office/drawing/2014/main" id="{F2C9335F-1E98-9807-6DF2-0703608D8CE9}"/>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2CDA9E41-9731-03BC-D57A-C4216AE06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28" y="1599057"/>
            <a:ext cx="5852120" cy="4619382"/>
          </a:xfrm>
          <a:prstGeom prst="rect">
            <a:avLst/>
          </a:prstGeom>
        </p:spPr>
      </p:pic>
      <p:pic>
        <p:nvPicPr>
          <p:cNvPr id="16" name="Image 15">
            <a:extLst>
              <a:ext uri="{FF2B5EF4-FFF2-40B4-BE49-F238E27FC236}">
                <a16:creationId xmlns:a16="http://schemas.microsoft.com/office/drawing/2014/main" id="{81FE4094-6022-1C0D-E33A-EC221572A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572" y="1678265"/>
            <a:ext cx="5738461" cy="4540174"/>
          </a:xfrm>
          <a:prstGeom prst="rect">
            <a:avLst/>
          </a:prstGeom>
        </p:spPr>
      </p:pic>
    </p:spTree>
    <p:extLst>
      <p:ext uri="{BB962C8B-B14F-4D97-AF65-F5344CB8AC3E}">
        <p14:creationId xmlns:p14="http://schemas.microsoft.com/office/powerpoint/2010/main" val="1708066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6D71CE-E9CE-3098-5E8D-B0F43BE227DD}"/>
              </a:ext>
            </a:extLst>
          </p:cNvPr>
          <p:cNvSpPr>
            <a:spLocks noGrp="1"/>
          </p:cNvSpPr>
          <p:nvPr>
            <p:ph type="title"/>
          </p:nvPr>
        </p:nvSpPr>
        <p:spPr>
          <a:xfrm>
            <a:off x="975986" y="3443396"/>
            <a:ext cx="10515600" cy="1325563"/>
          </a:xfrm>
        </p:spPr>
        <p:txBody>
          <a:bodyPr>
            <a:normAutofit/>
          </a:bodyPr>
          <a:lstStyle/>
          <a:p>
            <a:pPr algn="ctr"/>
            <a:r>
              <a:rPr lang="fr-FR" dirty="0">
                <a:solidFill>
                  <a:schemeClr val="bg1"/>
                </a:solidFill>
                <a:latin typeface="Marianne" panose="02000000000000000000" pitchFamily="2" charset="0"/>
              </a:rPr>
              <a:t>Les données socio-économiques</a:t>
            </a:r>
          </a:p>
        </p:txBody>
      </p:sp>
    </p:spTree>
    <p:extLst>
      <p:ext uri="{BB962C8B-B14F-4D97-AF65-F5344CB8AC3E}">
        <p14:creationId xmlns:p14="http://schemas.microsoft.com/office/powerpoint/2010/main" val="3907784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F74FE-41C3-6EBF-6639-79C0E8DA62B2}"/>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D40473B1-FD18-D30E-6249-45C6E1ADB25C}"/>
              </a:ext>
            </a:extLst>
          </p:cNvPr>
          <p:cNvSpPr/>
          <p:nvPr/>
        </p:nvSpPr>
        <p:spPr>
          <a:xfrm>
            <a:off x="990005" y="221075"/>
            <a:ext cx="7677585"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du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6" name="ZoneTexte 5">
            <a:extLst>
              <a:ext uri="{FF2B5EF4-FFF2-40B4-BE49-F238E27FC236}">
                <a16:creationId xmlns:a16="http://schemas.microsoft.com/office/drawing/2014/main" id="{F26BAEC7-93FA-368F-ECD9-76263EC2373A}"/>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2" name="ZoneTexte 1">
            <a:extLst>
              <a:ext uri="{FF2B5EF4-FFF2-40B4-BE49-F238E27FC236}">
                <a16:creationId xmlns:a16="http://schemas.microsoft.com/office/drawing/2014/main" id="{9778D736-060A-6AA4-0AE2-1E7F5FB614EB}"/>
              </a:ext>
            </a:extLst>
          </p:cNvPr>
          <p:cNvSpPr txBox="1"/>
          <p:nvPr/>
        </p:nvSpPr>
        <p:spPr>
          <a:xfrm>
            <a:off x="8667590" y="0"/>
            <a:ext cx="3524410" cy="954107"/>
          </a:xfrm>
          <a:prstGeom prst="rect">
            <a:avLst/>
          </a:prstGeom>
          <a:solidFill>
            <a:schemeClr val="accent1"/>
          </a:solidFill>
        </p:spPr>
        <p:txBody>
          <a:bodyPr wrap="square" rtlCol="0">
            <a:spAutoFit/>
          </a:bodyPr>
          <a:lstStyle/>
          <a:p>
            <a:pPr algn="ctr"/>
            <a:r>
              <a:rPr lang="fr-FR" sz="2800" dirty="0">
                <a:solidFill>
                  <a:schemeClr val="bg1"/>
                </a:solidFill>
              </a:rPr>
              <a:t>Autres activités de service</a:t>
            </a:r>
          </a:p>
        </p:txBody>
      </p:sp>
      <p:sp>
        <p:nvSpPr>
          <p:cNvPr id="9" name="Espace réservé du contenu 2">
            <a:extLst>
              <a:ext uri="{FF2B5EF4-FFF2-40B4-BE49-F238E27FC236}">
                <a16:creationId xmlns:a16="http://schemas.microsoft.com/office/drawing/2014/main" id="{41DF660E-7CFC-1D14-714B-1FD64ABEA7B4}"/>
              </a:ext>
            </a:extLst>
          </p:cNvPr>
          <p:cNvSpPr txBox="1">
            <a:spLocks/>
          </p:cNvSpPr>
          <p:nvPr/>
        </p:nvSpPr>
        <p:spPr>
          <a:xfrm>
            <a:off x="0" y="931413"/>
            <a:ext cx="11876909"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a:ea typeface="ＭＳ Ｐゴシック" charset="0"/>
                <a:cs typeface="ＭＳ Ｐゴシック" charset="0"/>
              </a:rPr>
              <a:t>Taux de fréquence et de gravité des accidents de travail hors trajet selon le secteur (2023)</a:t>
            </a:r>
            <a:endParaRPr lang="fr-FR" sz="1600" b="1" dirty="0">
              <a:ea typeface="ＭＳ Ｐゴシック" charset="0"/>
              <a:cs typeface="ＭＳ Ｐゴシック" charset="0"/>
            </a:endParaRPr>
          </a:p>
        </p:txBody>
      </p:sp>
      <p:pic>
        <p:nvPicPr>
          <p:cNvPr id="13" name="Image 12">
            <a:extLst>
              <a:ext uri="{FF2B5EF4-FFF2-40B4-BE49-F238E27FC236}">
                <a16:creationId xmlns:a16="http://schemas.microsoft.com/office/drawing/2014/main" id="{1CED5EBD-250A-4FF0-604C-873C83514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72" y="1677000"/>
            <a:ext cx="5824157" cy="4610791"/>
          </a:xfrm>
          <a:prstGeom prst="rect">
            <a:avLst/>
          </a:prstGeom>
        </p:spPr>
      </p:pic>
      <p:pic>
        <p:nvPicPr>
          <p:cNvPr id="16" name="Image 15">
            <a:extLst>
              <a:ext uri="{FF2B5EF4-FFF2-40B4-BE49-F238E27FC236}">
                <a16:creationId xmlns:a16="http://schemas.microsoft.com/office/drawing/2014/main" id="{4B89F911-6B55-E786-0198-6795AA79C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273" y="1749761"/>
            <a:ext cx="5764692" cy="4550370"/>
          </a:xfrm>
          <a:prstGeom prst="rect">
            <a:avLst/>
          </a:prstGeom>
        </p:spPr>
      </p:pic>
    </p:spTree>
    <p:extLst>
      <p:ext uri="{BB962C8B-B14F-4D97-AF65-F5344CB8AC3E}">
        <p14:creationId xmlns:p14="http://schemas.microsoft.com/office/powerpoint/2010/main" val="325005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541139A5-62CD-B247-24EA-2EA52AFA314F}"/>
            </a:ext>
          </a:extLst>
        </p:cNvPr>
        <p:cNvGrpSpPr/>
        <p:nvPr/>
      </p:nvGrpSpPr>
      <p:grpSpPr>
        <a:xfrm>
          <a:off x="0" y="0"/>
          <a:ext cx="0" cy="0"/>
          <a:chOff x="0" y="0"/>
          <a:chExt cx="0" cy="0"/>
        </a:xfrm>
      </p:grpSpPr>
      <p:pic>
        <p:nvPicPr>
          <p:cNvPr id="7" name="Google Shape;65;p14">
            <a:extLst>
              <a:ext uri="{FF2B5EF4-FFF2-40B4-BE49-F238E27FC236}">
                <a16:creationId xmlns:a16="http://schemas.microsoft.com/office/drawing/2014/main" id="{34F8EB48-4C58-B4AF-9739-0F7912F7FA90}"/>
              </a:ext>
            </a:extLst>
          </p:cNvPr>
          <p:cNvPicPr preferRelativeResize="0"/>
          <p:nvPr/>
        </p:nvPicPr>
        <p:blipFill>
          <a:blip r:embed="rId3">
            <a:alphaModFix/>
          </a:blip>
          <a:stretch>
            <a:fillRect/>
          </a:stretch>
        </p:blipFill>
        <p:spPr>
          <a:xfrm>
            <a:off x="4771441" y="2987068"/>
            <a:ext cx="1238867" cy="950667"/>
          </a:xfrm>
          <a:prstGeom prst="rect">
            <a:avLst/>
          </a:prstGeom>
          <a:noFill/>
          <a:ln>
            <a:noFill/>
          </a:ln>
        </p:spPr>
      </p:pic>
      <p:pic>
        <p:nvPicPr>
          <p:cNvPr id="65" name="Google Shape;65;p14">
            <a:extLst>
              <a:ext uri="{FF2B5EF4-FFF2-40B4-BE49-F238E27FC236}">
                <a16:creationId xmlns:a16="http://schemas.microsoft.com/office/drawing/2014/main" id="{04DEEDC9-6F47-18B8-1A5F-CEA1D5FBD43B}"/>
              </a:ext>
            </a:extLst>
          </p:cNvPr>
          <p:cNvPicPr preferRelativeResize="0"/>
          <p:nvPr/>
        </p:nvPicPr>
        <p:blipFill>
          <a:blip r:embed="rId3">
            <a:alphaModFix/>
          </a:blip>
          <a:stretch>
            <a:fillRect/>
          </a:stretch>
        </p:blipFill>
        <p:spPr>
          <a:xfrm rot="-9900000">
            <a:off x="4873360" y="4045067"/>
            <a:ext cx="1238867" cy="950667"/>
          </a:xfrm>
          <a:prstGeom prst="rect">
            <a:avLst/>
          </a:prstGeom>
          <a:noFill/>
          <a:ln>
            <a:noFill/>
          </a:ln>
        </p:spPr>
      </p:pic>
      <p:pic>
        <p:nvPicPr>
          <p:cNvPr id="66" name="Google Shape;66;p14">
            <a:extLst>
              <a:ext uri="{FF2B5EF4-FFF2-40B4-BE49-F238E27FC236}">
                <a16:creationId xmlns:a16="http://schemas.microsoft.com/office/drawing/2014/main" id="{E33CCDC2-14AA-CA66-1592-D30B09D808DC}"/>
              </a:ext>
            </a:extLst>
          </p:cNvPr>
          <p:cNvPicPr preferRelativeResize="0"/>
          <p:nvPr/>
        </p:nvPicPr>
        <p:blipFill>
          <a:blip r:embed="rId4">
            <a:alphaModFix/>
          </a:blip>
          <a:stretch>
            <a:fillRect/>
          </a:stretch>
        </p:blipFill>
        <p:spPr>
          <a:xfrm>
            <a:off x="4689900" y="911512"/>
            <a:ext cx="1263633" cy="969600"/>
          </a:xfrm>
          <a:prstGeom prst="rect">
            <a:avLst/>
          </a:prstGeom>
          <a:solidFill>
            <a:schemeClr val="lt1"/>
          </a:solidFill>
          <a:ln>
            <a:noFill/>
          </a:ln>
        </p:spPr>
      </p:pic>
      <p:pic>
        <p:nvPicPr>
          <p:cNvPr id="67" name="Google Shape;67;p14">
            <a:extLst>
              <a:ext uri="{FF2B5EF4-FFF2-40B4-BE49-F238E27FC236}">
                <a16:creationId xmlns:a16="http://schemas.microsoft.com/office/drawing/2014/main" id="{98ABB349-2C06-8157-D988-03AAC1FE9494}"/>
              </a:ext>
            </a:extLst>
          </p:cNvPr>
          <p:cNvPicPr preferRelativeResize="0"/>
          <p:nvPr/>
        </p:nvPicPr>
        <p:blipFill>
          <a:blip r:embed="rId5">
            <a:alphaModFix/>
          </a:blip>
          <a:stretch>
            <a:fillRect/>
          </a:stretch>
        </p:blipFill>
        <p:spPr>
          <a:xfrm rot="21072468">
            <a:off x="4708062" y="1955900"/>
            <a:ext cx="1312833" cy="1007333"/>
          </a:xfrm>
          <a:prstGeom prst="rect">
            <a:avLst/>
          </a:prstGeom>
          <a:solidFill>
            <a:schemeClr val="lt1"/>
          </a:solidFill>
          <a:ln>
            <a:noFill/>
          </a:ln>
        </p:spPr>
      </p:pic>
      <p:sp>
        <p:nvSpPr>
          <p:cNvPr id="68" name="Google Shape;68;p14">
            <a:extLst>
              <a:ext uri="{FF2B5EF4-FFF2-40B4-BE49-F238E27FC236}">
                <a16:creationId xmlns:a16="http://schemas.microsoft.com/office/drawing/2014/main" id="{EAC08D86-3F56-7D43-FCBE-6E4FAE585A70}"/>
              </a:ext>
            </a:extLst>
          </p:cNvPr>
          <p:cNvSpPr/>
          <p:nvPr/>
        </p:nvSpPr>
        <p:spPr>
          <a:xfrm flipH="1">
            <a:off x="-7698" y="-6692"/>
            <a:ext cx="4495292" cy="6858000"/>
          </a:xfrm>
          <a:prstGeom prst="rect">
            <a:avLst/>
          </a:prstGeom>
          <a:solidFill>
            <a:srgbClr val="7BC3E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69" name="Google Shape;69;p14">
            <a:extLst>
              <a:ext uri="{FF2B5EF4-FFF2-40B4-BE49-F238E27FC236}">
                <a16:creationId xmlns:a16="http://schemas.microsoft.com/office/drawing/2014/main" id="{52B4CA45-D0A6-C6CD-CAC4-FCA66CD08F07}"/>
              </a:ext>
            </a:extLst>
          </p:cNvPr>
          <p:cNvSpPr txBox="1"/>
          <p:nvPr/>
        </p:nvSpPr>
        <p:spPr>
          <a:xfrm>
            <a:off x="6214146" y="2579598"/>
            <a:ext cx="5901654" cy="1457649"/>
          </a:xfrm>
          <a:prstGeom prst="rect">
            <a:avLst/>
          </a:prstGeom>
          <a:noFill/>
          <a:ln>
            <a:noFill/>
          </a:ln>
        </p:spPr>
        <p:txBody>
          <a:bodyPr spcFirstLastPara="1" wrap="square" lIns="121900" tIns="121900" rIns="121900" bIns="121900" anchor="ctr" anchorCtr="0">
            <a:noAutofit/>
          </a:bodyPr>
          <a:lstStyle/>
          <a:p>
            <a:pPr defTabSz="1219170">
              <a:buClr>
                <a:srgbClr val="000000"/>
              </a:buClr>
              <a:defRPr/>
            </a:pPr>
            <a:r>
              <a:rPr lang="fr" sz="6667" kern="0" dirty="0">
                <a:solidFill>
                  <a:srgbClr val="7BC3E0"/>
                </a:solidFill>
                <a:latin typeface="League Gothic"/>
                <a:ea typeface="League Gothic"/>
                <a:cs typeface="League Gothic"/>
                <a:sym typeface="League Gothic"/>
              </a:rPr>
              <a:t>Les maladies professionnelles</a:t>
            </a:r>
          </a:p>
          <a:p>
            <a:pPr defTabSz="1219170">
              <a:buClr>
                <a:srgbClr val="000000"/>
              </a:buClr>
              <a:defRPr/>
            </a:pPr>
            <a:r>
              <a:rPr lang="fr-FR" sz="6667" kern="0" dirty="0">
                <a:solidFill>
                  <a:srgbClr val="7BC3E0"/>
                </a:solidFill>
                <a:latin typeface="League Gothic"/>
                <a:ea typeface="League Gothic"/>
                <a:cs typeface="League Gothic"/>
                <a:sym typeface="League Gothic"/>
              </a:rPr>
              <a:t>e</a:t>
            </a:r>
            <a:r>
              <a:rPr lang="fr" sz="6667" kern="0" dirty="0" err="1">
                <a:solidFill>
                  <a:srgbClr val="7BC3E0"/>
                </a:solidFill>
                <a:latin typeface="League Gothic"/>
                <a:ea typeface="League Gothic"/>
                <a:cs typeface="League Gothic"/>
                <a:sym typeface="League Gothic"/>
              </a:rPr>
              <a:t>t</a:t>
            </a:r>
            <a:r>
              <a:rPr lang="fr" sz="6667" kern="0" dirty="0">
                <a:solidFill>
                  <a:srgbClr val="7BC3E0"/>
                </a:solidFill>
                <a:latin typeface="League Gothic"/>
                <a:ea typeface="League Gothic"/>
                <a:cs typeface="League Gothic"/>
                <a:sym typeface="League Gothic"/>
              </a:rPr>
              <a:t> à caractère professionnel</a:t>
            </a:r>
            <a:endParaRPr sz="6667" kern="0" dirty="0">
              <a:solidFill>
                <a:srgbClr val="7BC3E0"/>
              </a:solidFill>
              <a:latin typeface="League Gothic"/>
              <a:ea typeface="League Gothic"/>
              <a:cs typeface="League Gothic"/>
              <a:sym typeface="League Gothic"/>
            </a:endParaRPr>
          </a:p>
        </p:txBody>
      </p:sp>
      <p:pic>
        <p:nvPicPr>
          <p:cNvPr id="6" name="Espace réservé pour une image  5" descr="Design sans titre - 1920 px × 1080 px">
            <a:extLst>
              <a:ext uri="{FF2B5EF4-FFF2-40B4-BE49-F238E27FC236}">
                <a16:creationId xmlns:a16="http://schemas.microsoft.com/office/drawing/2014/main" id="{9C0B6745-FEC1-0B69-B2E0-501933E6BD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164628" y="97080"/>
            <a:ext cx="727377" cy="869024"/>
          </a:xfrm>
          <a:prstGeom prst="rect">
            <a:avLst/>
          </a:prstGeom>
        </p:spPr>
      </p:pic>
      <p:pic>
        <p:nvPicPr>
          <p:cNvPr id="2" name="Image 1" descr="Une image contenant texte, Police, logo, Graphique&#10;&#10;Description générée automatiquement">
            <a:extLst>
              <a:ext uri="{FF2B5EF4-FFF2-40B4-BE49-F238E27FC236}">
                <a16:creationId xmlns:a16="http://schemas.microsoft.com/office/drawing/2014/main" id="{67C047F0-FF86-4C3D-5D1B-F02989BCB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98431" y="6192751"/>
            <a:ext cx="629001" cy="577929"/>
          </a:xfrm>
          <a:prstGeom prst="rect">
            <a:avLst/>
          </a:prstGeom>
        </p:spPr>
      </p:pic>
      <p:pic>
        <p:nvPicPr>
          <p:cNvPr id="5" name="Google Shape;74;p14">
            <a:extLst>
              <a:ext uri="{FF2B5EF4-FFF2-40B4-BE49-F238E27FC236}">
                <a16:creationId xmlns:a16="http://schemas.microsoft.com/office/drawing/2014/main" id="{E01CB69C-61CF-8ED6-68A0-6922E4A76EF2}"/>
              </a:ext>
            </a:extLst>
          </p:cNvPr>
          <p:cNvPicPr preferRelativeResize="0"/>
          <p:nvPr/>
        </p:nvPicPr>
        <p:blipFill>
          <a:blip r:embed="rId8">
            <a:alphaModFix/>
          </a:blip>
          <a:stretch>
            <a:fillRect/>
          </a:stretch>
        </p:blipFill>
        <p:spPr>
          <a:xfrm rot="1949389">
            <a:off x="4832774" y="5117573"/>
            <a:ext cx="1116201" cy="846667"/>
          </a:xfrm>
          <a:prstGeom prst="rect">
            <a:avLst/>
          </a:prstGeom>
          <a:noFill/>
          <a:ln>
            <a:noFill/>
          </a:ln>
        </p:spPr>
      </p:pic>
    </p:spTree>
    <p:extLst>
      <p:ext uri="{BB962C8B-B14F-4D97-AF65-F5344CB8AC3E}">
        <p14:creationId xmlns:p14="http://schemas.microsoft.com/office/powerpoint/2010/main" val="2183353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BDA4-D3C0-259C-16A1-A794771856FC}"/>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092CBE09-E3C4-1C76-F2E2-50DCB7A27ECC}"/>
              </a:ext>
            </a:extLst>
          </p:cNvPr>
          <p:cNvSpPr/>
          <p:nvPr/>
        </p:nvSpPr>
        <p:spPr>
          <a:xfrm>
            <a:off x="1024822" y="293384"/>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maladies professionnelles</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Espace réservé du contenu 2">
            <a:extLst>
              <a:ext uri="{FF2B5EF4-FFF2-40B4-BE49-F238E27FC236}">
                <a16:creationId xmlns:a16="http://schemas.microsoft.com/office/drawing/2014/main" id="{531D2BB5-4976-ACD2-1F0E-99A2B5E6D14E}"/>
              </a:ext>
            </a:extLst>
          </p:cNvPr>
          <p:cNvSpPr txBox="1">
            <a:spLocks/>
          </p:cNvSpPr>
          <p:nvPr/>
        </p:nvSpPr>
        <p:spPr>
          <a:xfrm>
            <a:off x="0" y="1278108"/>
            <a:ext cx="10263282" cy="71029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Les maladies professionnelles des salariés en Occitanie (2023/évolution)</a:t>
            </a:r>
            <a:endParaRPr lang="fr-FR" sz="1600" b="1" dirty="0">
              <a:ea typeface="ＭＳ Ｐゴシック" charset="0"/>
              <a:cs typeface="ＭＳ Ｐゴシック" charset="0"/>
            </a:endParaRPr>
          </a:p>
        </p:txBody>
      </p:sp>
      <p:pic>
        <p:nvPicPr>
          <p:cNvPr id="6" name="Image 5">
            <a:extLst>
              <a:ext uri="{FF2B5EF4-FFF2-40B4-BE49-F238E27FC236}">
                <a16:creationId xmlns:a16="http://schemas.microsoft.com/office/drawing/2014/main" id="{34A51976-8E89-CF21-6683-86A1E2E92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47" y="3429000"/>
            <a:ext cx="420393" cy="370590"/>
          </a:xfrm>
          <a:prstGeom prst="rect">
            <a:avLst/>
          </a:prstGeom>
        </p:spPr>
      </p:pic>
      <p:pic>
        <p:nvPicPr>
          <p:cNvPr id="8" name="Image 7">
            <a:extLst>
              <a:ext uri="{FF2B5EF4-FFF2-40B4-BE49-F238E27FC236}">
                <a16:creationId xmlns:a16="http://schemas.microsoft.com/office/drawing/2014/main" id="{F12272DE-97AC-06FE-179D-EFC73A42A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47" y="2867675"/>
            <a:ext cx="425492" cy="370590"/>
          </a:xfrm>
          <a:prstGeom prst="rect">
            <a:avLst/>
          </a:prstGeom>
        </p:spPr>
      </p:pic>
      <p:sp>
        <p:nvSpPr>
          <p:cNvPr id="9" name="ZoneTexte 8">
            <a:extLst>
              <a:ext uri="{FF2B5EF4-FFF2-40B4-BE49-F238E27FC236}">
                <a16:creationId xmlns:a16="http://schemas.microsoft.com/office/drawing/2014/main" id="{42C92656-2543-68BB-D6CA-401785CB5F72}"/>
              </a:ext>
            </a:extLst>
          </p:cNvPr>
          <p:cNvSpPr txBox="1"/>
          <p:nvPr/>
        </p:nvSpPr>
        <p:spPr>
          <a:xfrm>
            <a:off x="106413" y="6530984"/>
            <a:ext cx="4609022" cy="276999"/>
          </a:xfrm>
          <a:prstGeom prst="rect">
            <a:avLst/>
          </a:prstGeom>
          <a:noFill/>
        </p:spPr>
        <p:txBody>
          <a:bodyPr wrap="square" rtlCol="0">
            <a:spAutoFit/>
          </a:bodyPr>
          <a:lstStyle/>
          <a:p>
            <a:r>
              <a:rPr lang="fr-FR" sz="1200" dirty="0"/>
              <a:t>Source : Chiffres clé DREETS Occitanie (Carsat LR et MP / MSA)</a:t>
            </a:r>
          </a:p>
        </p:txBody>
      </p:sp>
      <p:pic>
        <p:nvPicPr>
          <p:cNvPr id="13" name="Image 12">
            <a:extLst>
              <a:ext uri="{FF2B5EF4-FFF2-40B4-BE49-F238E27FC236}">
                <a16:creationId xmlns:a16="http://schemas.microsoft.com/office/drawing/2014/main" id="{168981A0-C39F-C461-AF19-6DD2E679A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39" y="1821691"/>
            <a:ext cx="9587943" cy="2486163"/>
          </a:xfrm>
          <a:prstGeom prst="rect">
            <a:avLst/>
          </a:prstGeom>
        </p:spPr>
      </p:pic>
      <p:pic>
        <p:nvPicPr>
          <p:cNvPr id="15" name="Image 14">
            <a:extLst>
              <a:ext uri="{FF2B5EF4-FFF2-40B4-BE49-F238E27FC236}">
                <a16:creationId xmlns:a16="http://schemas.microsoft.com/office/drawing/2014/main" id="{DDD67113-5F5F-9C92-A409-79E32A7C2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3240" y="4268580"/>
            <a:ext cx="6242348" cy="2400903"/>
          </a:xfrm>
          <a:prstGeom prst="rect">
            <a:avLst/>
          </a:prstGeom>
        </p:spPr>
      </p:pic>
    </p:spTree>
    <p:extLst>
      <p:ext uri="{BB962C8B-B14F-4D97-AF65-F5344CB8AC3E}">
        <p14:creationId xmlns:p14="http://schemas.microsoft.com/office/powerpoint/2010/main" val="1877706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B0840-83D4-072D-A31A-95A6D66C390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EF468C-109A-7695-5D6D-048F0A58E170}"/>
              </a:ext>
            </a:extLst>
          </p:cNvPr>
          <p:cNvSpPr>
            <a:spLocks noGrp="1"/>
          </p:cNvSpPr>
          <p:nvPr>
            <p:ph idx="1"/>
          </p:nvPr>
        </p:nvSpPr>
        <p:spPr>
          <a:xfrm>
            <a:off x="0" y="837940"/>
            <a:ext cx="9614981" cy="1161682"/>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Les taux de fréquence des maladies professionnelles (2023)</a:t>
            </a:r>
            <a:endParaRPr lang="fr-FR" sz="1600" b="1" dirty="0">
              <a:ea typeface="ＭＳ Ｐゴシック" charset="0"/>
              <a:cs typeface="ＭＳ Ｐゴシック" charset="0"/>
            </a:endParaRPr>
          </a:p>
        </p:txBody>
      </p:sp>
      <p:sp>
        <p:nvSpPr>
          <p:cNvPr id="7" name="Google Shape;175;p25">
            <a:extLst>
              <a:ext uri="{FF2B5EF4-FFF2-40B4-BE49-F238E27FC236}">
                <a16:creationId xmlns:a16="http://schemas.microsoft.com/office/drawing/2014/main" id="{FADF274E-D814-A8D2-2B10-022D4B95D95B}"/>
              </a:ext>
            </a:extLst>
          </p:cNvPr>
          <p:cNvSpPr/>
          <p:nvPr/>
        </p:nvSpPr>
        <p:spPr>
          <a:xfrm>
            <a:off x="909618" y="238016"/>
            <a:ext cx="9920672" cy="854100"/>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maladies professionnelles</a:t>
            </a:r>
          </a:p>
        </p:txBody>
      </p:sp>
      <p:sp>
        <p:nvSpPr>
          <p:cNvPr id="6" name="ZoneTexte 5">
            <a:extLst>
              <a:ext uri="{FF2B5EF4-FFF2-40B4-BE49-F238E27FC236}">
                <a16:creationId xmlns:a16="http://schemas.microsoft.com/office/drawing/2014/main" id="{087E51C4-71EF-CCBE-866A-8738B4E2BB13}"/>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			Traitement SESE DREETS Occitanie</a:t>
            </a:r>
          </a:p>
        </p:txBody>
      </p:sp>
      <p:pic>
        <p:nvPicPr>
          <p:cNvPr id="5" name="Image 4">
            <a:extLst>
              <a:ext uri="{FF2B5EF4-FFF2-40B4-BE49-F238E27FC236}">
                <a16:creationId xmlns:a16="http://schemas.microsoft.com/office/drawing/2014/main" id="{13677D2C-5FA0-829B-09D2-BA1029C0C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0488" y="4146486"/>
            <a:ext cx="5451512" cy="2413736"/>
          </a:xfrm>
          <a:prstGeom prst="rect">
            <a:avLst/>
          </a:prstGeom>
        </p:spPr>
      </p:pic>
      <p:pic>
        <p:nvPicPr>
          <p:cNvPr id="14" name="Image 13">
            <a:extLst>
              <a:ext uri="{FF2B5EF4-FFF2-40B4-BE49-F238E27FC236}">
                <a16:creationId xmlns:a16="http://schemas.microsoft.com/office/drawing/2014/main" id="{580B3A9C-8664-D622-59BA-5A256EEF7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4" y="1273880"/>
            <a:ext cx="6659044" cy="4922240"/>
          </a:xfrm>
          <a:prstGeom prst="rect">
            <a:avLst/>
          </a:prstGeom>
        </p:spPr>
      </p:pic>
    </p:spTree>
    <p:extLst>
      <p:ext uri="{BB962C8B-B14F-4D97-AF65-F5344CB8AC3E}">
        <p14:creationId xmlns:p14="http://schemas.microsoft.com/office/powerpoint/2010/main" val="3796245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FCE8B-144A-E24C-7AFB-E942014819E9}"/>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425B593-B2AD-7AC3-BFB4-57CD287D6B72}"/>
              </a:ext>
            </a:extLst>
          </p:cNvPr>
          <p:cNvSpPr>
            <a:spLocks noGrp="1"/>
          </p:cNvSpPr>
          <p:nvPr>
            <p:ph idx="1"/>
          </p:nvPr>
        </p:nvSpPr>
        <p:spPr>
          <a:xfrm>
            <a:off x="0" y="887003"/>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Les taux de gravité des maladies professionnelles (2023)</a:t>
            </a:r>
            <a:endParaRPr lang="fr-FR" sz="1600" b="1" dirty="0">
              <a:ea typeface="ＭＳ Ｐゴシック" charset="0"/>
              <a:cs typeface="ＭＳ Ｐゴシック" charset="0"/>
            </a:endParaRPr>
          </a:p>
        </p:txBody>
      </p:sp>
      <p:sp>
        <p:nvSpPr>
          <p:cNvPr id="7" name="Google Shape;175;p25">
            <a:extLst>
              <a:ext uri="{FF2B5EF4-FFF2-40B4-BE49-F238E27FC236}">
                <a16:creationId xmlns:a16="http://schemas.microsoft.com/office/drawing/2014/main" id="{4EBB0F63-937D-EE4C-5A4B-43637EAF4DE4}"/>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maladies professionnelles</a:t>
            </a:r>
          </a:p>
        </p:txBody>
      </p:sp>
      <p:sp>
        <p:nvSpPr>
          <p:cNvPr id="6" name="ZoneTexte 5">
            <a:extLst>
              <a:ext uri="{FF2B5EF4-FFF2-40B4-BE49-F238E27FC236}">
                <a16:creationId xmlns:a16="http://schemas.microsoft.com/office/drawing/2014/main" id="{21213599-29AD-87BE-7EBE-3D9F4E8443BA}"/>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5" name="Image 4">
            <a:extLst>
              <a:ext uri="{FF2B5EF4-FFF2-40B4-BE49-F238E27FC236}">
                <a16:creationId xmlns:a16="http://schemas.microsoft.com/office/drawing/2014/main" id="{3A8F766A-B839-48C2-36F4-C0A498E9D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392517"/>
            <a:ext cx="7330888" cy="4984357"/>
          </a:xfrm>
          <a:prstGeom prst="rect">
            <a:avLst/>
          </a:prstGeom>
        </p:spPr>
      </p:pic>
    </p:spTree>
    <p:extLst>
      <p:ext uri="{BB962C8B-B14F-4D97-AF65-F5344CB8AC3E}">
        <p14:creationId xmlns:p14="http://schemas.microsoft.com/office/powerpoint/2010/main" val="1689049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79504-6E51-C3F5-9EA4-FAA7D0ED92A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5E7344D-BA77-8DD7-176F-9D9E5678AA8A}"/>
              </a:ext>
            </a:extLst>
          </p:cNvPr>
          <p:cNvSpPr>
            <a:spLocks noGrp="1"/>
          </p:cNvSpPr>
          <p:nvPr>
            <p:ph idx="1"/>
          </p:nvPr>
        </p:nvSpPr>
        <p:spPr>
          <a:xfrm>
            <a:off x="0" y="887003"/>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Les maladies professionnelles de cause biomécanique (2023)</a:t>
            </a:r>
            <a:endParaRPr lang="fr-FR" sz="1600" b="1" dirty="0">
              <a:ea typeface="ＭＳ Ｐゴシック" charset="0"/>
              <a:cs typeface="ＭＳ Ｐゴシック" charset="0"/>
            </a:endParaRPr>
          </a:p>
        </p:txBody>
      </p:sp>
      <p:sp>
        <p:nvSpPr>
          <p:cNvPr id="7" name="Google Shape;175;p25">
            <a:extLst>
              <a:ext uri="{FF2B5EF4-FFF2-40B4-BE49-F238E27FC236}">
                <a16:creationId xmlns:a16="http://schemas.microsoft.com/office/drawing/2014/main" id="{741455C6-E467-A766-6422-FB8FC4AD5B7C}"/>
              </a:ext>
            </a:extLst>
          </p:cNvPr>
          <p:cNvSpPr/>
          <p:nvPr/>
        </p:nvSpPr>
        <p:spPr>
          <a:xfrm>
            <a:off x="990005" y="221075"/>
            <a:ext cx="9920672" cy="854100"/>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maladies professionnelles</a:t>
            </a:r>
          </a:p>
        </p:txBody>
      </p:sp>
      <p:sp>
        <p:nvSpPr>
          <p:cNvPr id="6" name="ZoneTexte 5">
            <a:extLst>
              <a:ext uri="{FF2B5EF4-FFF2-40B4-BE49-F238E27FC236}">
                <a16:creationId xmlns:a16="http://schemas.microsoft.com/office/drawing/2014/main" id="{5B795CBD-B0DA-179E-9C8E-891AA06D2241}"/>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4" name="Image 3">
            <a:extLst>
              <a:ext uri="{FF2B5EF4-FFF2-40B4-BE49-F238E27FC236}">
                <a16:creationId xmlns:a16="http://schemas.microsoft.com/office/drawing/2014/main" id="{D223922F-E9EC-988B-8495-C2AC8A956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34" y="1437340"/>
            <a:ext cx="7300154" cy="4963460"/>
          </a:xfrm>
          <a:prstGeom prst="rect">
            <a:avLst/>
          </a:prstGeom>
        </p:spPr>
      </p:pic>
      <p:pic>
        <p:nvPicPr>
          <p:cNvPr id="9" name="Image 8">
            <a:extLst>
              <a:ext uri="{FF2B5EF4-FFF2-40B4-BE49-F238E27FC236}">
                <a16:creationId xmlns:a16="http://schemas.microsoft.com/office/drawing/2014/main" id="{AE9022DF-215E-FBC5-5F84-3C6CA94C1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011" y="2596046"/>
            <a:ext cx="4182020" cy="2240998"/>
          </a:xfrm>
          <a:prstGeom prst="rect">
            <a:avLst/>
          </a:prstGeom>
        </p:spPr>
      </p:pic>
      <p:sp>
        <p:nvSpPr>
          <p:cNvPr id="12" name="Rectangle 11">
            <a:extLst>
              <a:ext uri="{FF2B5EF4-FFF2-40B4-BE49-F238E27FC236}">
                <a16:creationId xmlns:a16="http://schemas.microsoft.com/office/drawing/2014/main" id="{14CF7120-E7CD-4121-6A20-259FB6F9F2FB}"/>
              </a:ext>
            </a:extLst>
          </p:cNvPr>
          <p:cNvSpPr/>
          <p:nvPr/>
        </p:nvSpPr>
        <p:spPr>
          <a:xfrm>
            <a:off x="9356035" y="3193774"/>
            <a:ext cx="503582" cy="119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66F4C3F-D0DD-98F5-9B3A-262EC06703A3}"/>
              </a:ext>
            </a:extLst>
          </p:cNvPr>
          <p:cNvSpPr/>
          <p:nvPr/>
        </p:nvSpPr>
        <p:spPr>
          <a:xfrm>
            <a:off x="10321485" y="3193774"/>
            <a:ext cx="503582" cy="119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9302C9C-9A27-BFCC-8B4B-DB59D83A7A76}"/>
              </a:ext>
            </a:extLst>
          </p:cNvPr>
          <p:cNvSpPr/>
          <p:nvPr/>
        </p:nvSpPr>
        <p:spPr>
          <a:xfrm>
            <a:off x="11354484" y="3233530"/>
            <a:ext cx="503582" cy="119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9961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29A78-4006-15F3-A2A7-193AA7CB760F}"/>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23DFFABE-AB17-9724-90F0-FEFF5284512B}"/>
              </a:ext>
            </a:extLst>
          </p:cNvPr>
          <p:cNvSpPr/>
          <p:nvPr/>
        </p:nvSpPr>
        <p:spPr>
          <a:xfrm>
            <a:off x="1135664" y="244328"/>
            <a:ext cx="9920672" cy="556151"/>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maladies à caractère professionnel</a:t>
            </a:r>
          </a:p>
        </p:txBody>
      </p:sp>
      <p:sp>
        <p:nvSpPr>
          <p:cNvPr id="8" name="ZoneTexte 7">
            <a:extLst>
              <a:ext uri="{FF2B5EF4-FFF2-40B4-BE49-F238E27FC236}">
                <a16:creationId xmlns:a16="http://schemas.microsoft.com/office/drawing/2014/main" id="{29504DD8-5D20-1B06-B002-A3FA7ABAA604}"/>
              </a:ext>
            </a:extLst>
          </p:cNvPr>
          <p:cNvSpPr txBox="1"/>
          <p:nvPr/>
        </p:nvSpPr>
        <p:spPr>
          <a:xfrm>
            <a:off x="0" y="6529606"/>
            <a:ext cx="8077200" cy="276999"/>
          </a:xfrm>
          <a:prstGeom prst="rect">
            <a:avLst/>
          </a:prstGeom>
          <a:noFill/>
        </p:spPr>
        <p:txBody>
          <a:bodyPr wrap="square" rtlCol="0">
            <a:spAutoFit/>
          </a:bodyPr>
          <a:lstStyle/>
          <a:p>
            <a:r>
              <a:rPr lang="fr-FR" sz="1200" dirty="0"/>
              <a:t>Source : Quinzaines MCP 2024 Occitanie – Santé Publique France, CREAI ORS Occitanie</a:t>
            </a:r>
          </a:p>
        </p:txBody>
      </p:sp>
      <p:graphicFrame>
        <p:nvGraphicFramePr>
          <p:cNvPr id="6" name="Graphique 5">
            <a:extLst>
              <a:ext uri="{FF2B5EF4-FFF2-40B4-BE49-F238E27FC236}">
                <a16:creationId xmlns:a16="http://schemas.microsoft.com/office/drawing/2014/main" id="{CB083784-E93B-02BE-E475-59852158775D}"/>
              </a:ext>
            </a:extLst>
          </p:cNvPr>
          <p:cNvGraphicFramePr>
            <a:graphicFrameLocks/>
          </p:cNvGraphicFramePr>
          <p:nvPr>
            <p:extLst>
              <p:ext uri="{D42A27DB-BD31-4B8C-83A1-F6EECF244321}">
                <p14:modId xmlns:p14="http://schemas.microsoft.com/office/powerpoint/2010/main" val="2666318229"/>
              </p:ext>
            </p:extLst>
          </p:nvPr>
        </p:nvGraphicFramePr>
        <p:xfrm>
          <a:off x="777187" y="2455922"/>
          <a:ext cx="4917440" cy="2418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B4A40469-3E96-DC8B-BECA-7FD4CFD82720}"/>
              </a:ext>
            </a:extLst>
          </p:cNvPr>
          <p:cNvGraphicFramePr>
            <a:graphicFrameLocks/>
          </p:cNvGraphicFramePr>
          <p:nvPr>
            <p:extLst>
              <p:ext uri="{D42A27DB-BD31-4B8C-83A1-F6EECF244321}">
                <p14:modId xmlns:p14="http://schemas.microsoft.com/office/powerpoint/2010/main" val="1140761279"/>
              </p:ext>
            </p:extLst>
          </p:nvPr>
        </p:nvGraphicFramePr>
        <p:xfrm>
          <a:off x="6878320" y="1219911"/>
          <a:ext cx="5313680" cy="28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phique 9">
            <a:extLst>
              <a:ext uri="{FF2B5EF4-FFF2-40B4-BE49-F238E27FC236}">
                <a16:creationId xmlns:a16="http://schemas.microsoft.com/office/drawing/2014/main" id="{46678A8E-6A63-C3BB-1146-C8579EE5DD53}"/>
              </a:ext>
            </a:extLst>
          </p:cNvPr>
          <p:cNvGraphicFramePr>
            <a:graphicFrameLocks/>
          </p:cNvGraphicFramePr>
          <p:nvPr>
            <p:extLst>
              <p:ext uri="{D42A27DB-BD31-4B8C-83A1-F6EECF244321}">
                <p14:modId xmlns:p14="http://schemas.microsoft.com/office/powerpoint/2010/main" val="4026329453"/>
              </p:ext>
            </p:extLst>
          </p:nvPr>
        </p:nvGraphicFramePr>
        <p:xfrm>
          <a:off x="6878320" y="4021672"/>
          <a:ext cx="5313680" cy="2592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57285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D7948D-0EBE-A876-8E56-5B2C24AFD0CB}"/>
              </a:ext>
            </a:extLst>
          </p:cNvPr>
          <p:cNvSpPr>
            <a:spLocks noGrp="1"/>
          </p:cNvSpPr>
          <p:nvPr>
            <p:ph type="title"/>
          </p:nvPr>
        </p:nvSpPr>
        <p:spPr/>
        <p:txBody>
          <a:bodyPr>
            <a:normAutofit/>
          </a:bodyPr>
          <a:lstStyle/>
          <a:p>
            <a:pPr algn="ctr"/>
            <a:r>
              <a:rPr lang="fr-FR" sz="2800" b="1" dirty="0">
                <a:solidFill>
                  <a:prstClr val="white"/>
                </a:solidFill>
                <a:latin typeface="Marianne" panose="02000000000000000000" pitchFamily="2" charset="0"/>
                <a:sym typeface="Raleway"/>
              </a:rPr>
              <a:t>Les maladies à caractère professionnel</a:t>
            </a:r>
            <a:br>
              <a:rPr lang="fr-FR" sz="2800" b="1" dirty="0">
                <a:solidFill>
                  <a:prstClr val="white"/>
                </a:solidFill>
                <a:latin typeface="Marianne" panose="02000000000000000000" pitchFamily="2" charset="0"/>
                <a:sym typeface="Raleway"/>
              </a:rPr>
            </a:br>
            <a:endParaRPr lang="fr-FR" sz="2800" dirty="0"/>
          </a:p>
        </p:txBody>
      </p:sp>
      <p:graphicFrame>
        <p:nvGraphicFramePr>
          <p:cNvPr id="12" name="Graphique 11">
            <a:extLst>
              <a:ext uri="{FF2B5EF4-FFF2-40B4-BE49-F238E27FC236}">
                <a16:creationId xmlns:a16="http://schemas.microsoft.com/office/drawing/2014/main" id="{DD7E6064-BD70-C7CD-DE1B-B24AA7915EAD}"/>
              </a:ext>
            </a:extLst>
          </p:cNvPr>
          <p:cNvGraphicFramePr>
            <a:graphicFrameLocks/>
          </p:cNvGraphicFramePr>
          <p:nvPr>
            <p:extLst>
              <p:ext uri="{D42A27DB-BD31-4B8C-83A1-F6EECF244321}">
                <p14:modId xmlns:p14="http://schemas.microsoft.com/office/powerpoint/2010/main" val="54847845"/>
              </p:ext>
            </p:extLst>
          </p:nvPr>
        </p:nvGraphicFramePr>
        <p:xfrm>
          <a:off x="154968" y="1622499"/>
          <a:ext cx="7767263" cy="4990668"/>
        </p:xfrm>
        <a:graphic>
          <a:graphicData uri="http://schemas.openxmlformats.org/drawingml/2006/chart">
            <c:chart xmlns:c="http://schemas.openxmlformats.org/drawingml/2006/chart" xmlns:r="http://schemas.openxmlformats.org/officeDocument/2006/relationships" r:id="rId3"/>
          </a:graphicData>
        </a:graphic>
      </p:graphicFrame>
      <p:sp>
        <p:nvSpPr>
          <p:cNvPr id="13" name="ZoneTexte 12">
            <a:extLst>
              <a:ext uri="{FF2B5EF4-FFF2-40B4-BE49-F238E27FC236}">
                <a16:creationId xmlns:a16="http://schemas.microsoft.com/office/drawing/2014/main" id="{F8CF688B-AB6C-B738-A271-1C8F5F468110}"/>
              </a:ext>
            </a:extLst>
          </p:cNvPr>
          <p:cNvSpPr txBox="1"/>
          <p:nvPr/>
        </p:nvSpPr>
        <p:spPr>
          <a:xfrm>
            <a:off x="8301519" y="2476630"/>
            <a:ext cx="3890481" cy="3739485"/>
          </a:xfrm>
          <a:prstGeom prst="rect">
            <a:avLst/>
          </a:prstGeom>
          <a:noFill/>
        </p:spPr>
        <p:txBody>
          <a:bodyPr wrap="square" rtlCol="0">
            <a:spAutoFit/>
          </a:bodyPr>
          <a:lstStyle/>
          <a:p>
            <a:r>
              <a:rPr lang="fr-FR" b="1" dirty="0">
                <a:solidFill>
                  <a:schemeClr val="accent1"/>
                </a:solidFill>
              </a:rPr>
              <a:t>Principaux secteurs concernés par les ALM (TMS + arthrose) : </a:t>
            </a:r>
            <a:br>
              <a:rPr lang="fr-FR" dirty="0"/>
            </a:br>
            <a:r>
              <a:rPr lang="fr-FR" dirty="0"/>
              <a:t>Autres activités de services</a:t>
            </a:r>
          </a:p>
          <a:p>
            <a:r>
              <a:rPr lang="fr-FR" dirty="0"/>
              <a:t>Hébergement et restauration</a:t>
            </a:r>
            <a:br>
              <a:rPr lang="fr-FR" dirty="0"/>
            </a:br>
            <a:r>
              <a:rPr lang="fr-FR" dirty="0"/>
              <a:t>Santé humaine et action sociale</a:t>
            </a:r>
            <a:br>
              <a:rPr lang="fr-FR" dirty="0"/>
            </a:br>
            <a:r>
              <a:rPr lang="fr-FR" dirty="0"/>
              <a:t>Construction</a:t>
            </a:r>
          </a:p>
          <a:p>
            <a:endParaRPr lang="fr-FR" dirty="0"/>
          </a:p>
          <a:p>
            <a:r>
              <a:rPr lang="fr-FR" b="1" dirty="0">
                <a:solidFill>
                  <a:schemeClr val="accent1"/>
                </a:solidFill>
              </a:rPr>
              <a:t>Principaux secteurs concernés par la souffrance psychique :</a:t>
            </a:r>
            <a:br>
              <a:rPr lang="fr-FR" dirty="0"/>
            </a:br>
            <a:r>
              <a:rPr lang="fr-FR" dirty="0"/>
              <a:t>Adminis­tration publique</a:t>
            </a:r>
          </a:p>
          <a:p>
            <a:r>
              <a:rPr lang="fr-FR" dirty="0"/>
              <a:t>Autres activités de services </a:t>
            </a:r>
            <a:br>
              <a:rPr lang="fr-FR" dirty="0"/>
            </a:br>
            <a:r>
              <a:rPr lang="fr-FR" sz="1400" dirty="0"/>
              <a:t>(dont : art/spectacle, activités récréatives, coiffure,  activité des ménages en tant qu’employeur)</a:t>
            </a:r>
            <a:endParaRPr lang="fr-FR" dirty="0"/>
          </a:p>
        </p:txBody>
      </p:sp>
      <p:sp>
        <p:nvSpPr>
          <p:cNvPr id="14" name="ZoneTexte 13">
            <a:extLst>
              <a:ext uri="{FF2B5EF4-FFF2-40B4-BE49-F238E27FC236}">
                <a16:creationId xmlns:a16="http://schemas.microsoft.com/office/drawing/2014/main" id="{C04348C6-5F19-6CDD-E225-B16822C99291}"/>
              </a:ext>
            </a:extLst>
          </p:cNvPr>
          <p:cNvSpPr txBox="1"/>
          <p:nvPr/>
        </p:nvSpPr>
        <p:spPr>
          <a:xfrm>
            <a:off x="0" y="6571170"/>
            <a:ext cx="8077200" cy="276999"/>
          </a:xfrm>
          <a:prstGeom prst="rect">
            <a:avLst/>
          </a:prstGeom>
          <a:noFill/>
        </p:spPr>
        <p:txBody>
          <a:bodyPr wrap="square" rtlCol="0">
            <a:spAutoFit/>
          </a:bodyPr>
          <a:lstStyle/>
          <a:p>
            <a:r>
              <a:rPr lang="fr-FR" sz="1200" dirty="0"/>
              <a:t>Source : Quinzaines MCP 2024 Occitanie – Santé Publique France, CREAI ORS Occitanie</a:t>
            </a:r>
          </a:p>
        </p:txBody>
      </p:sp>
    </p:spTree>
    <p:extLst>
      <p:ext uri="{BB962C8B-B14F-4D97-AF65-F5344CB8AC3E}">
        <p14:creationId xmlns:p14="http://schemas.microsoft.com/office/powerpoint/2010/main" val="2114153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F872C21B-F313-4379-ACED-01C95DBEB199}"/>
            </a:ext>
          </a:extLst>
        </p:cNvPr>
        <p:cNvGrpSpPr/>
        <p:nvPr/>
      </p:nvGrpSpPr>
      <p:grpSpPr>
        <a:xfrm>
          <a:off x="0" y="0"/>
          <a:ext cx="0" cy="0"/>
          <a:chOff x="0" y="0"/>
          <a:chExt cx="0" cy="0"/>
        </a:xfrm>
      </p:grpSpPr>
      <p:pic>
        <p:nvPicPr>
          <p:cNvPr id="7" name="Google Shape;65;p14">
            <a:extLst>
              <a:ext uri="{FF2B5EF4-FFF2-40B4-BE49-F238E27FC236}">
                <a16:creationId xmlns:a16="http://schemas.microsoft.com/office/drawing/2014/main" id="{A195FA03-D7C9-3495-52E6-224EA4FCA8B8}"/>
              </a:ext>
            </a:extLst>
          </p:cNvPr>
          <p:cNvPicPr preferRelativeResize="0"/>
          <p:nvPr/>
        </p:nvPicPr>
        <p:blipFill>
          <a:blip r:embed="rId3">
            <a:alphaModFix/>
          </a:blip>
          <a:stretch>
            <a:fillRect/>
          </a:stretch>
        </p:blipFill>
        <p:spPr>
          <a:xfrm>
            <a:off x="4771441" y="2987068"/>
            <a:ext cx="1238867" cy="950667"/>
          </a:xfrm>
          <a:prstGeom prst="rect">
            <a:avLst/>
          </a:prstGeom>
          <a:noFill/>
          <a:ln>
            <a:noFill/>
          </a:ln>
        </p:spPr>
      </p:pic>
      <p:pic>
        <p:nvPicPr>
          <p:cNvPr id="65" name="Google Shape;65;p14">
            <a:extLst>
              <a:ext uri="{FF2B5EF4-FFF2-40B4-BE49-F238E27FC236}">
                <a16:creationId xmlns:a16="http://schemas.microsoft.com/office/drawing/2014/main" id="{0FABF885-2219-3435-BBE7-B288A897AB92}"/>
              </a:ext>
            </a:extLst>
          </p:cNvPr>
          <p:cNvPicPr preferRelativeResize="0"/>
          <p:nvPr/>
        </p:nvPicPr>
        <p:blipFill>
          <a:blip r:embed="rId3">
            <a:alphaModFix/>
          </a:blip>
          <a:stretch>
            <a:fillRect/>
          </a:stretch>
        </p:blipFill>
        <p:spPr>
          <a:xfrm rot="-9900000">
            <a:off x="4873360" y="4045067"/>
            <a:ext cx="1238867" cy="950667"/>
          </a:xfrm>
          <a:prstGeom prst="rect">
            <a:avLst/>
          </a:prstGeom>
          <a:noFill/>
          <a:ln>
            <a:noFill/>
          </a:ln>
        </p:spPr>
      </p:pic>
      <p:pic>
        <p:nvPicPr>
          <p:cNvPr id="66" name="Google Shape;66;p14">
            <a:extLst>
              <a:ext uri="{FF2B5EF4-FFF2-40B4-BE49-F238E27FC236}">
                <a16:creationId xmlns:a16="http://schemas.microsoft.com/office/drawing/2014/main" id="{BB7205D2-FF35-4246-6AE0-331CD01316AB}"/>
              </a:ext>
            </a:extLst>
          </p:cNvPr>
          <p:cNvPicPr preferRelativeResize="0"/>
          <p:nvPr/>
        </p:nvPicPr>
        <p:blipFill>
          <a:blip r:embed="rId4">
            <a:alphaModFix/>
          </a:blip>
          <a:stretch>
            <a:fillRect/>
          </a:stretch>
        </p:blipFill>
        <p:spPr>
          <a:xfrm>
            <a:off x="4689900" y="911512"/>
            <a:ext cx="1263633" cy="969600"/>
          </a:xfrm>
          <a:prstGeom prst="rect">
            <a:avLst/>
          </a:prstGeom>
          <a:solidFill>
            <a:schemeClr val="lt1"/>
          </a:solidFill>
          <a:ln>
            <a:noFill/>
          </a:ln>
        </p:spPr>
      </p:pic>
      <p:pic>
        <p:nvPicPr>
          <p:cNvPr id="67" name="Google Shape;67;p14">
            <a:extLst>
              <a:ext uri="{FF2B5EF4-FFF2-40B4-BE49-F238E27FC236}">
                <a16:creationId xmlns:a16="http://schemas.microsoft.com/office/drawing/2014/main" id="{8AA9190B-6F53-4A38-DD9A-1D5E1EAB4E5B}"/>
              </a:ext>
            </a:extLst>
          </p:cNvPr>
          <p:cNvPicPr preferRelativeResize="0"/>
          <p:nvPr/>
        </p:nvPicPr>
        <p:blipFill>
          <a:blip r:embed="rId5">
            <a:alphaModFix/>
          </a:blip>
          <a:stretch>
            <a:fillRect/>
          </a:stretch>
        </p:blipFill>
        <p:spPr>
          <a:xfrm rot="21072468">
            <a:off x="4708062" y="1955900"/>
            <a:ext cx="1312833" cy="1007333"/>
          </a:xfrm>
          <a:prstGeom prst="rect">
            <a:avLst/>
          </a:prstGeom>
          <a:solidFill>
            <a:schemeClr val="lt1"/>
          </a:solidFill>
          <a:ln>
            <a:noFill/>
          </a:ln>
        </p:spPr>
      </p:pic>
      <p:sp>
        <p:nvSpPr>
          <p:cNvPr id="68" name="Google Shape;68;p14">
            <a:extLst>
              <a:ext uri="{FF2B5EF4-FFF2-40B4-BE49-F238E27FC236}">
                <a16:creationId xmlns:a16="http://schemas.microsoft.com/office/drawing/2014/main" id="{54BDA727-B92F-09D1-922B-2761A0C43211}"/>
              </a:ext>
            </a:extLst>
          </p:cNvPr>
          <p:cNvSpPr/>
          <p:nvPr/>
        </p:nvSpPr>
        <p:spPr>
          <a:xfrm flipH="1">
            <a:off x="-7698" y="-6692"/>
            <a:ext cx="4495292" cy="6858000"/>
          </a:xfrm>
          <a:prstGeom prst="rect">
            <a:avLst/>
          </a:prstGeom>
          <a:solidFill>
            <a:srgbClr val="7BC3E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69" name="Google Shape;69;p14">
            <a:extLst>
              <a:ext uri="{FF2B5EF4-FFF2-40B4-BE49-F238E27FC236}">
                <a16:creationId xmlns:a16="http://schemas.microsoft.com/office/drawing/2014/main" id="{260643E7-735A-0B7B-FEDB-8F24562D3F4E}"/>
              </a:ext>
            </a:extLst>
          </p:cNvPr>
          <p:cNvSpPr txBox="1"/>
          <p:nvPr/>
        </p:nvSpPr>
        <p:spPr>
          <a:xfrm>
            <a:off x="6654625" y="2579598"/>
            <a:ext cx="4974158" cy="1457649"/>
          </a:xfrm>
          <a:prstGeom prst="rect">
            <a:avLst/>
          </a:prstGeom>
          <a:noFill/>
          <a:ln>
            <a:noFill/>
          </a:ln>
        </p:spPr>
        <p:txBody>
          <a:bodyPr spcFirstLastPara="1" wrap="square" lIns="121900" tIns="121900" rIns="121900" bIns="121900" anchor="ctr" anchorCtr="0">
            <a:noAutofit/>
          </a:bodyPr>
          <a:lstStyle/>
          <a:p>
            <a:pPr defTabSz="1219170">
              <a:buClr>
                <a:srgbClr val="000000"/>
              </a:buClr>
              <a:defRPr/>
            </a:pPr>
            <a:r>
              <a:rPr lang="fr" sz="6667" kern="0" dirty="0">
                <a:solidFill>
                  <a:srgbClr val="7BC3E0"/>
                </a:solidFill>
                <a:latin typeface="League Gothic"/>
                <a:ea typeface="League Gothic"/>
                <a:cs typeface="League Gothic"/>
                <a:sym typeface="League Gothic"/>
              </a:rPr>
              <a:t>Les accidents de trajet</a:t>
            </a:r>
            <a:endParaRPr sz="6667" kern="0" dirty="0">
              <a:solidFill>
                <a:srgbClr val="7BC3E0"/>
              </a:solidFill>
              <a:latin typeface="League Gothic"/>
              <a:ea typeface="League Gothic"/>
              <a:cs typeface="League Gothic"/>
              <a:sym typeface="League Gothic"/>
            </a:endParaRPr>
          </a:p>
        </p:txBody>
      </p:sp>
      <p:pic>
        <p:nvPicPr>
          <p:cNvPr id="6" name="Espace réservé pour une image  5" descr="Design sans titre - 1920 px × 1080 px">
            <a:extLst>
              <a:ext uri="{FF2B5EF4-FFF2-40B4-BE49-F238E27FC236}">
                <a16:creationId xmlns:a16="http://schemas.microsoft.com/office/drawing/2014/main" id="{D213050A-3C1E-6324-0BA5-45AEF863F4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164628" y="97080"/>
            <a:ext cx="727377" cy="869024"/>
          </a:xfrm>
          <a:prstGeom prst="rect">
            <a:avLst/>
          </a:prstGeom>
        </p:spPr>
      </p:pic>
      <p:pic>
        <p:nvPicPr>
          <p:cNvPr id="2" name="Image 1" descr="Une image contenant texte, Police, logo, Graphique&#10;&#10;Description générée automatiquement">
            <a:extLst>
              <a:ext uri="{FF2B5EF4-FFF2-40B4-BE49-F238E27FC236}">
                <a16:creationId xmlns:a16="http://schemas.microsoft.com/office/drawing/2014/main" id="{2F060712-3EC4-1066-0BBF-FCE2B0B3720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98431" y="6192751"/>
            <a:ext cx="629001" cy="577929"/>
          </a:xfrm>
          <a:prstGeom prst="rect">
            <a:avLst/>
          </a:prstGeom>
        </p:spPr>
      </p:pic>
      <p:pic>
        <p:nvPicPr>
          <p:cNvPr id="5" name="Google Shape;74;p14">
            <a:extLst>
              <a:ext uri="{FF2B5EF4-FFF2-40B4-BE49-F238E27FC236}">
                <a16:creationId xmlns:a16="http://schemas.microsoft.com/office/drawing/2014/main" id="{4F27D584-4CCD-F93D-6381-46BA6AEC1FBD}"/>
              </a:ext>
            </a:extLst>
          </p:cNvPr>
          <p:cNvPicPr preferRelativeResize="0"/>
          <p:nvPr/>
        </p:nvPicPr>
        <p:blipFill>
          <a:blip r:embed="rId8">
            <a:alphaModFix/>
          </a:blip>
          <a:stretch>
            <a:fillRect/>
          </a:stretch>
        </p:blipFill>
        <p:spPr>
          <a:xfrm rot="1949389">
            <a:off x="4832774" y="5117573"/>
            <a:ext cx="1116201" cy="846667"/>
          </a:xfrm>
          <a:prstGeom prst="rect">
            <a:avLst/>
          </a:prstGeom>
          <a:noFill/>
          <a:ln>
            <a:noFill/>
          </a:ln>
        </p:spPr>
      </p:pic>
    </p:spTree>
    <p:extLst>
      <p:ext uri="{BB962C8B-B14F-4D97-AF65-F5344CB8AC3E}">
        <p14:creationId xmlns:p14="http://schemas.microsoft.com/office/powerpoint/2010/main" val="1731167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2BD04-5FBB-9BF1-CE16-B29412C1962D}"/>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2A0ED2A2-327C-9830-A2A5-576DDC131D55}"/>
              </a:ext>
            </a:extLst>
          </p:cNvPr>
          <p:cNvSpPr/>
          <p:nvPr/>
        </p:nvSpPr>
        <p:spPr>
          <a:xfrm>
            <a:off x="1024822" y="298127"/>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accidents de trajet</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Espace réservé du contenu 2">
            <a:extLst>
              <a:ext uri="{FF2B5EF4-FFF2-40B4-BE49-F238E27FC236}">
                <a16:creationId xmlns:a16="http://schemas.microsoft.com/office/drawing/2014/main" id="{1E6228EB-DD6C-13AF-0219-709EA01A139B}"/>
              </a:ext>
            </a:extLst>
          </p:cNvPr>
          <p:cNvSpPr txBox="1">
            <a:spLocks/>
          </p:cNvSpPr>
          <p:nvPr/>
        </p:nvSpPr>
        <p:spPr>
          <a:xfrm>
            <a:off x="0" y="1019615"/>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 nombre d’accidents de trajet - 2023</a:t>
            </a: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E39E4BCE-D5F7-C42F-B3F2-C610C9C146E0}"/>
              </a:ext>
            </a:extLst>
          </p:cNvPr>
          <p:cNvSpPr txBox="1"/>
          <p:nvPr/>
        </p:nvSpPr>
        <p:spPr>
          <a:xfrm>
            <a:off x="0" y="6559873"/>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pic>
        <p:nvPicPr>
          <p:cNvPr id="5" name="Espace réservé du contenu 4">
            <a:extLst>
              <a:ext uri="{FF2B5EF4-FFF2-40B4-BE49-F238E27FC236}">
                <a16:creationId xmlns:a16="http://schemas.microsoft.com/office/drawing/2014/main" id="{18C85685-32F5-3C75-876F-0BF4964FC0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572" y="1563318"/>
            <a:ext cx="9323581" cy="4778488"/>
          </a:xfrm>
          <a:solidFill>
            <a:schemeClr val="bg1"/>
          </a:solidFill>
        </p:spPr>
      </p:pic>
    </p:spTree>
    <p:extLst>
      <p:ext uri="{BB962C8B-B14F-4D97-AF65-F5344CB8AC3E}">
        <p14:creationId xmlns:p14="http://schemas.microsoft.com/office/powerpoint/2010/main" val="832776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25A3-BA80-A753-FB56-D3FA09A9A4ED}"/>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D855A006-E363-83B0-F5A3-5EE9896CD0FB}"/>
              </a:ext>
            </a:extLst>
          </p:cNvPr>
          <p:cNvSpPr/>
          <p:nvPr/>
        </p:nvSpPr>
        <p:spPr>
          <a:xfrm>
            <a:off x="969403" y="182196"/>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Emploi</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99E796C8-C3BD-CC65-ADF2-6EA590F3A3F1}"/>
              </a:ext>
            </a:extLst>
          </p:cNvPr>
          <p:cNvSpPr txBox="1"/>
          <p:nvPr/>
        </p:nvSpPr>
        <p:spPr>
          <a:xfrm>
            <a:off x="91643" y="6581001"/>
            <a:ext cx="11434762" cy="276999"/>
          </a:xfrm>
          <a:prstGeom prst="rect">
            <a:avLst/>
          </a:prstGeom>
          <a:noFill/>
        </p:spPr>
        <p:txBody>
          <a:bodyPr wrap="square" rtlCol="0">
            <a:spAutoFit/>
          </a:bodyPr>
          <a:lstStyle/>
          <a:p>
            <a:r>
              <a:rPr lang="fr-FR" sz="1200" dirty="0"/>
              <a:t>Source : Chiffres clé 2025 DREETS Occitanie (Insee)</a:t>
            </a:r>
          </a:p>
        </p:txBody>
      </p:sp>
      <p:sp>
        <p:nvSpPr>
          <p:cNvPr id="6" name="Espace réservé du contenu 2">
            <a:extLst>
              <a:ext uri="{FF2B5EF4-FFF2-40B4-BE49-F238E27FC236}">
                <a16:creationId xmlns:a16="http://schemas.microsoft.com/office/drawing/2014/main" id="{82867961-87DB-E9E5-7482-3FCF2C27EEC4}"/>
              </a:ext>
            </a:extLst>
          </p:cNvPr>
          <p:cNvSpPr>
            <a:spLocks noGrp="1"/>
          </p:cNvSpPr>
          <p:nvPr>
            <p:ph idx="1"/>
          </p:nvPr>
        </p:nvSpPr>
        <p:spPr>
          <a:xfrm>
            <a:off x="0" y="1036296"/>
            <a:ext cx="10071100"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Répartition des établissements employeurs par secteur - 2022</a:t>
            </a:r>
            <a:endParaRPr lang="fr-FR" sz="1600" b="1" dirty="0">
              <a:ea typeface="ＭＳ Ｐゴシック" charset="0"/>
              <a:cs typeface="ＭＳ Ｐゴシック" charset="0"/>
            </a:endParaRPr>
          </a:p>
        </p:txBody>
      </p:sp>
      <p:pic>
        <p:nvPicPr>
          <p:cNvPr id="4" name="Image 3">
            <a:extLst>
              <a:ext uri="{FF2B5EF4-FFF2-40B4-BE49-F238E27FC236}">
                <a16:creationId xmlns:a16="http://schemas.microsoft.com/office/drawing/2014/main" id="{F78E429A-9D68-7B92-F228-631508DE6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58" y="1581216"/>
            <a:ext cx="9452251" cy="4254197"/>
          </a:xfrm>
          <a:prstGeom prst="rect">
            <a:avLst/>
          </a:prstGeom>
        </p:spPr>
      </p:pic>
      <p:pic>
        <p:nvPicPr>
          <p:cNvPr id="11" name="Image 10">
            <a:extLst>
              <a:ext uri="{FF2B5EF4-FFF2-40B4-BE49-F238E27FC236}">
                <a16:creationId xmlns:a16="http://schemas.microsoft.com/office/drawing/2014/main" id="{EF7F5738-F6F5-EB80-2EDF-F2E2D3C29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6831" y="4799354"/>
            <a:ext cx="2730500" cy="2044700"/>
          </a:xfrm>
          <a:prstGeom prst="rect">
            <a:avLst/>
          </a:prstGeom>
          <a:ln>
            <a:solidFill>
              <a:srgbClr val="60C9B6"/>
            </a:solidFill>
          </a:ln>
        </p:spPr>
      </p:pic>
    </p:spTree>
    <p:extLst>
      <p:ext uri="{BB962C8B-B14F-4D97-AF65-F5344CB8AC3E}">
        <p14:creationId xmlns:p14="http://schemas.microsoft.com/office/powerpoint/2010/main" val="293828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092D5-3A0B-5E1D-E165-917475E83B8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99A176-EBF4-29A3-B777-CA85EE17D7EA}"/>
              </a:ext>
            </a:extLst>
          </p:cNvPr>
          <p:cNvSpPr>
            <a:spLocks noGrp="1"/>
          </p:cNvSpPr>
          <p:nvPr>
            <p:ph type="title"/>
          </p:nvPr>
        </p:nvSpPr>
        <p:spPr>
          <a:xfrm>
            <a:off x="975986" y="3443396"/>
            <a:ext cx="10515600" cy="1325563"/>
          </a:xfrm>
        </p:spPr>
        <p:txBody>
          <a:bodyPr>
            <a:normAutofit/>
          </a:bodyPr>
          <a:lstStyle/>
          <a:p>
            <a:pPr algn="ctr"/>
            <a:r>
              <a:rPr lang="fr-FR" dirty="0">
                <a:solidFill>
                  <a:schemeClr val="bg1"/>
                </a:solidFill>
                <a:latin typeface="Marianne" panose="02000000000000000000" pitchFamily="2" charset="0"/>
              </a:rPr>
              <a:t>Les données de désinsertion professionnelle</a:t>
            </a:r>
          </a:p>
        </p:txBody>
      </p:sp>
    </p:spTree>
    <p:extLst>
      <p:ext uri="{BB962C8B-B14F-4D97-AF65-F5344CB8AC3E}">
        <p14:creationId xmlns:p14="http://schemas.microsoft.com/office/powerpoint/2010/main" val="1070211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156EC-DA13-2490-9168-F49FF22C60DB}"/>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CC6F6560-F927-36A6-3A4E-B49364A123F4}"/>
              </a:ext>
            </a:extLst>
          </p:cNvPr>
          <p:cNvSpPr/>
          <p:nvPr/>
        </p:nvSpPr>
        <p:spPr>
          <a:xfrm>
            <a:off x="935175" y="144878"/>
            <a:ext cx="9920672" cy="556151"/>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La désinsertion professionnelle</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9" name="Espace réservé du contenu 2">
            <a:extLst>
              <a:ext uri="{FF2B5EF4-FFF2-40B4-BE49-F238E27FC236}">
                <a16:creationId xmlns:a16="http://schemas.microsoft.com/office/drawing/2014/main" id="{A6080514-585A-EE4D-3130-445D385232CF}"/>
              </a:ext>
            </a:extLst>
          </p:cNvPr>
          <p:cNvSpPr txBox="1">
            <a:spLocks/>
          </p:cNvSpPr>
          <p:nvPr/>
        </p:nvSpPr>
        <p:spPr>
          <a:xfrm>
            <a:off x="-1" y="869645"/>
            <a:ext cx="9157855" cy="81572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Evolution du nombre de salariés déclarés inaptes et ayant fait l’objet d’un aménagement (2022/2024)</a:t>
            </a:r>
          </a:p>
          <a:p>
            <a:pPr marL="0" indent="0" algn="just">
              <a:buNone/>
              <a:tabLst>
                <a:tab pos="457200" algn="l"/>
              </a:tabLst>
            </a:pPr>
            <a:endParaRPr lang="fr-FR" sz="1600" b="1" dirty="0">
              <a:ea typeface="ＭＳ Ｐゴシック" charset="0"/>
              <a:cs typeface="ＭＳ Ｐゴシック" charset="0"/>
            </a:endParaRPr>
          </a:p>
        </p:txBody>
      </p:sp>
      <p:sp>
        <p:nvSpPr>
          <p:cNvPr id="8" name="ZoneTexte 7">
            <a:extLst>
              <a:ext uri="{FF2B5EF4-FFF2-40B4-BE49-F238E27FC236}">
                <a16:creationId xmlns:a16="http://schemas.microsoft.com/office/drawing/2014/main" id="{FC15B977-3E15-9895-1BE1-C8EDD9C47EAD}"/>
              </a:ext>
            </a:extLst>
          </p:cNvPr>
          <p:cNvSpPr txBox="1"/>
          <p:nvPr/>
        </p:nvSpPr>
        <p:spPr>
          <a:xfrm>
            <a:off x="4578927" y="3390096"/>
            <a:ext cx="4239492" cy="276999"/>
          </a:xfrm>
          <a:prstGeom prst="rect">
            <a:avLst/>
          </a:prstGeom>
          <a:noFill/>
        </p:spPr>
        <p:txBody>
          <a:bodyPr wrap="square" rtlCol="0">
            <a:spAutoFit/>
          </a:bodyPr>
          <a:lstStyle/>
          <a:p>
            <a:r>
              <a:rPr lang="fr-FR" sz="1200" dirty="0"/>
              <a:t>Source : Rapport sur l’activité des SPST (</a:t>
            </a:r>
            <a:r>
              <a:rPr lang="fr-FR" sz="1200" dirty="0" err="1"/>
              <a:t>Présanse</a:t>
            </a:r>
            <a:r>
              <a:rPr lang="fr-FR" sz="1200" dirty="0"/>
              <a:t>/DGT)</a:t>
            </a:r>
          </a:p>
        </p:txBody>
      </p:sp>
      <p:graphicFrame>
        <p:nvGraphicFramePr>
          <p:cNvPr id="2" name="Tableau 1">
            <a:extLst>
              <a:ext uri="{FF2B5EF4-FFF2-40B4-BE49-F238E27FC236}">
                <a16:creationId xmlns:a16="http://schemas.microsoft.com/office/drawing/2014/main" id="{7B64CB6F-658A-F4EF-CEED-64BED46D7A1A}"/>
              </a:ext>
            </a:extLst>
          </p:cNvPr>
          <p:cNvGraphicFramePr>
            <a:graphicFrameLocks noGrp="1"/>
          </p:cNvGraphicFramePr>
          <p:nvPr>
            <p:extLst>
              <p:ext uri="{D42A27DB-BD31-4B8C-83A1-F6EECF244321}">
                <p14:modId xmlns:p14="http://schemas.microsoft.com/office/powerpoint/2010/main" val="2996239263"/>
              </p:ext>
            </p:extLst>
          </p:nvPr>
        </p:nvGraphicFramePr>
        <p:xfrm>
          <a:off x="387926" y="1933751"/>
          <a:ext cx="7748957" cy="1422554"/>
        </p:xfrm>
        <a:graphic>
          <a:graphicData uri="http://schemas.openxmlformats.org/drawingml/2006/table">
            <a:tbl>
              <a:tblPr firstRow="1" bandRow="1">
                <a:tableStyleId>{5C22544A-7EE6-4342-B048-85BDC9FD1C3A}</a:tableStyleId>
              </a:tblPr>
              <a:tblGrid>
                <a:gridCol w="4381684">
                  <a:extLst>
                    <a:ext uri="{9D8B030D-6E8A-4147-A177-3AD203B41FA5}">
                      <a16:colId xmlns:a16="http://schemas.microsoft.com/office/drawing/2014/main" val="193518993"/>
                    </a:ext>
                  </a:extLst>
                </a:gridCol>
                <a:gridCol w="1690681">
                  <a:extLst>
                    <a:ext uri="{9D8B030D-6E8A-4147-A177-3AD203B41FA5}">
                      <a16:colId xmlns:a16="http://schemas.microsoft.com/office/drawing/2014/main" val="3902477073"/>
                    </a:ext>
                  </a:extLst>
                </a:gridCol>
                <a:gridCol w="1676592">
                  <a:extLst>
                    <a:ext uri="{9D8B030D-6E8A-4147-A177-3AD203B41FA5}">
                      <a16:colId xmlns:a16="http://schemas.microsoft.com/office/drawing/2014/main" val="588471324"/>
                    </a:ext>
                  </a:extLst>
                </a:gridCol>
              </a:tblGrid>
              <a:tr h="411634">
                <a:tc>
                  <a:txBody>
                    <a:bodyPr/>
                    <a:lstStyle/>
                    <a:p>
                      <a:endParaRPr lang="fr-FR" dirty="0"/>
                    </a:p>
                  </a:txBody>
                  <a:tcPr/>
                </a:tc>
                <a:tc>
                  <a:txBody>
                    <a:bodyPr/>
                    <a:lstStyle/>
                    <a:p>
                      <a:pPr algn="ctr"/>
                      <a:r>
                        <a:rPr lang="fr-FR" dirty="0"/>
                        <a:t>2022</a:t>
                      </a:r>
                    </a:p>
                  </a:txBody>
                  <a:tcPr/>
                </a:tc>
                <a:tc>
                  <a:txBody>
                    <a:bodyPr/>
                    <a:lstStyle/>
                    <a:p>
                      <a:pPr algn="ctr"/>
                      <a:r>
                        <a:rPr lang="fr-FR" dirty="0"/>
                        <a:t>2023</a:t>
                      </a:r>
                    </a:p>
                  </a:txBody>
                  <a:tcPr/>
                </a:tc>
                <a:extLst>
                  <a:ext uri="{0D108BD9-81ED-4DB2-BD59-A6C34878D82A}">
                    <a16:rowId xmlns:a16="http://schemas.microsoft.com/office/drawing/2014/main" val="2903948637"/>
                  </a:ext>
                </a:extLst>
              </a:tr>
              <a:tr h="370840">
                <a:tc>
                  <a:txBody>
                    <a:bodyPr/>
                    <a:lstStyle/>
                    <a:p>
                      <a:r>
                        <a:rPr lang="fr-FR" dirty="0"/>
                        <a:t>Nombre de salariés déclarés inaptes</a:t>
                      </a:r>
                    </a:p>
                  </a:txBody>
                  <a:tcPr/>
                </a:tc>
                <a:tc>
                  <a:txBody>
                    <a:bodyPr/>
                    <a:lstStyle/>
                    <a:p>
                      <a:pPr algn="ctr"/>
                      <a:r>
                        <a:rPr lang="fr-FR" dirty="0"/>
                        <a:t>13 992</a:t>
                      </a:r>
                    </a:p>
                  </a:txBody>
                  <a:tcPr/>
                </a:tc>
                <a:tc>
                  <a:txBody>
                    <a:bodyPr/>
                    <a:lstStyle/>
                    <a:p>
                      <a:pPr algn="ctr"/>
                      <a:r>
                        <a:rPr lang="fr-FR" dirty="0"/>
                        <a:t>14 371</a:t>
                      </a:r>
                    </a:p>
                  </a:txBody>
                  <a:tcPr/>
                </a:tc>
                <a:extLst>
                  <a:ext uri="{0D108BD9-81ED-4DB2-BD59-A6C34878D82A}">
                    <a16:rowId xmlns:a16="http://schemas.microsoft.com/office/drawing/2014/main" val="611289160"/>
                  </a:ext>
                </a:extLst>
              </a:tr>
              <a:tr h="370840">
                <a:tc>
                  <a:txBody>
                    <a:bodyPr/>
                    <a:lstStyle/>
                    <a:p>
                      <a:r>
                        <a:rPr lang="fr-FR" dirty="0"/>
                        <a:t>Nombre de salariés ayant fait l’objet d’une recommandation d’aménagement de poste</a:t>
                      </a:r>
                    </a:p>
                  </a:txBody>
                  <a:tcPr/>
                </a:tc>
                <a:tc>
                  <a:txBody>
                    <a:bodyPr/>
                    <a:lstStyle/>
                    <a:p>
                      <a:pPr algn="ctr"/>
                      <a:r>
                        <a:rPr lang="fr-FR" dirty="0"/>
                        <a:t>46 606</a:t>
                      </a:r>
                    </a:p>
                  </a:txBody>
                  <a:tcPr/>
                </a:tc>
                <a:tc>
                  <a:txBody>
                    <a:bodyPr/>
                    <a:lstStyle/>
                    <a:p>
                      <a:pPr algn="ctr"/>
                      <a:r>
                        <a:rPr lang="fr-FR" dirty="0"/>
                        <a:t>55 619</a:t>
                      </a:r>
                    </a:p>
                  </a:txBody>
                  <a:tcPr/>
                </a:tc>
                <a:extLst>
                  <a:ext uri="{0D108BD9-81ED-4DB2-BD59-A6C34878D82A}">
                    <a16:rowId xmlns:a16="http://schemas.microsoft.com/office/drawing/2014/main" val="1256971869"/>
                  </a:ext>
                </a:extLst>
              </a:tr>
            </a:tbl>
          </a:graphicData>
        </a:graphic>
      </p:graphicFrame>
      <p:sp>
        <p:nvSpPr>
          <p:cNvPr id="4" name="Rectangle : coins arrondis 3">
            <a:extLst>
              <a:ext uri="{FF2B5EF4-FFF2-40B4-BE49-F238E27FC236}">
                <a16:creationId xmlns:a16="http://schemas.microsoft.com/office/drawing/2014/main" id="{EFBACD0F-23E2-3CD2-6160-5A40D97ABEF3}"/>
              </a:ext>
            </a:extLst>
          </p:cNvPr>
          <p:cNvSpPr/>
          <p:nvPr/>
        </p:nvSpPr>
        <p:spPr>
          <a:xfrm>
            <a:off x="7848599" y="4049432"/>
            <a:ext cx="2618509" cy="16585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Nombre de travailleurs handicapés employés en 2022 en Occitanie : 45 371 (+4,6%)</a:t>
            </a:r>
          </a:p>
          <a:p>
            <a:pPr algn="ctr"/>
            <a:r>
              <a:rPr lang="fr-FR" sz="900" dirty="0"/>
              <a:t>Source : DARES</a:t>
            </a:r>
          </a:p>
        </p:txBody>
      </p:sp>
      <p:sp>
        <p:nvSpPr>
          <p:cNvPr id="5" name="Rectangle : coins arrondis 4">
            <a:extLst>
              <a:ext uri="{FF2B5EF4-FFF2-40B4-BE49-F238E27FC236}">
                <a16:creationId xmlns:a16="http://schemas.microsoft.com/office/drawing/2014/main" id="{57A7126A-6CAF-FCCD-51B5-B591B41859C9}"/>
              </a:ext>
            </a:extLst>
          </p:cNvPr>
          <p:cNvSpPr/>
          <p:nvPr/>
        </p:nvSpPr>
        <p:spPr>
          <a:xfrm>
            <a:off x="4080164" y="3983957"/>
            <a:ext cx="2618509" cy="17240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Nombre d’entreprises assujetties à l’OETH* en 2022 en Occitanie : </a:t>
            </a:r>
          </a:p>
          <a:p>
            <a:pPr algn="ctr"/>
            <a:r>
              <a:rPr lang="fr-FR" dirty="0"/>
              <a:t>8 455 (+1,7%)</a:t>
            </a:r>
          </a:p>
          <a:p>
            <a:pPr algn="ctr"/>
            <a:r>
              <a:rPr lang="fr-FR" sz="900" dirty="0"/>
              <a:t>Source : DARES</a:t>
            </a:r>
          </a:p>
        </p:txBody>
      </p:sp>
      <p:sp>
        <p:nvSpPr>
          <p:cNvPr id="6" name="ZoneTexte 5">
            <a:extLst>
              <a:ext uri="{FF2B5EF4-FFF2-40B4-BE49-F238E27FC236}">
                <a16:creationId xmlns:a16="http://schemas.microsoft.com/office/drawing/2014/main" id="{9F8F3F2A-00D4-DA8A-3624-98F86112F41D}"/>
              </a:ext>
            </a:extLst>
          </p:cNvPr>
          <p:cNvSpPr txBox="1"/>
          <p:nvPr/>
        </p:nvSpPr>
        <p:spPr>
          <a:xfrm>
            <a:off x="157343" y="6251457"/>
            <a:ext cx="5686865" cy="461665"/>
          </a:xfrm>
          <a:prstGeom prst="rect">
            <a:avLst/>
          </a:prstGeom>
          <a:noFill/>
        </p:spPr>
        <p:txBody>
          <a:bodyPr wrap="square" rtlCol="0">
            <a:spAutoFit/>
          </a:bodyPr>
          <a:lstStyle/>
          <a:p>
            <a:r>
              <a:rPr lang="fr-FR" sz="1200" dirty="0"/>
              <a:t>OETH : obligation d’emploi de travailleurs handicapés</a:t>
            </a:r>
          </a:p>
          <a:p>
            <a:r>
              <a:rPr lang="fr-FR" sz="1200" dirty="0"/>
              <a:t>Source : Tableau de bord du PRITH 2024, Agefiph – Traitement </a:t>
            </a:r>
            <a:r>
              <a:rPr lang="fr-FR" sz="1200" dirty="0" err="1"/>
              <a:t>Carif-Oref</a:t>
            </a:r>
            <a:r>
              <a:rPr lang="fr-FR" sz="1200" dirty="0"/>
              <a:t> Occitanie</a:t>
            </a:r>
          </a:p>
        </p:txBody>
      </p:sp>
    </p:spTree>
    <p:extLst>
      <p:ext uri="{BB962C8B-B14F-4D97-AF65-F5344CB8AC3E}">
        <p14:creationId xmlns:p14="http://schemas.microsoft.com/office/powerpoint/2010/main" val="3394553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E557E-9218-EC5E-E923-FBEE2FE1A5C1}"/>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18F0834C-AD8B-2230-3B22-A95F24282C69}"/>
              </a:ext>
            </a:extLst>
          </p:cNvPr>
          <p:cNvSpPr/>
          <p:nvPr/>
        </p:nvSpPr>
        <p:spPr>
          <a:xfrm>
            <a:off x="935175" y="144878"/>
            <a:ext cx="9920672" cy="556151"/>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La désinsertion professionnelle</a:t>
            </a:r>
          </a:p>
        </p:txBody>
      </p:sp>
      <p:sp>
        <p:nvSpPr>
          <p:cNvPr id="9" name="Espace réservé du contenu 2">
            <a:extLst>
              <a:ext uri="{FF2B5EF4-FFF2-40B4-BE49-F238E27FC236}">
                <a16:creationId xmlns:a16="http://schemas.microsoft.com/office/drawing/2014/main" id="{CA206FEC-C07F-0176-E18D-4550DF06C4F6}"/>
              </a:ext>
            </a:extLst>
          </p:cNvPr>
          <p:cNvSpPr txBox="1">
            <a:spLocks/>
          </p:cNvSpPr>
          <p:nvPr/>
        </p:nvSpPr>
        <p:spPr>
          <a:xfrm>
            <a:off x="0" y="894841"/>
            <a:ext cx="11080376" cy="81572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 maintien dans l’emploi des travailleurs ayant une problématique de santé (2023)</a:t>
            </a:r>
          </a:p>
          <a:p>
            <a:pPr marL="0" indent="0" algn="just">
              <a:buNone/>
              <a:tabLst>
                <a:tab pos="457200" algn="l"/>
              </a:tabLst>
            </a:pPr>
            <a:endParaRPr lang="fr-FR" sz="1600" b="1" dirty="0">
              <a:ea typeface="ＭＳ Ｐゴシック" charset="0"/>
              <a:cs typeface="ＭＳ Ｐゴシック" charset="0"/>
            </a:endParaRPr>
          </a:p>
        </p:txBody>
      </p:sp>
      <p:sp>
        <p:nvSpPr>
          <p:cNvPr id="6" name="ZoneTexte 5">
            <a:extLst>
              <a:ext uri="{FF2B5EF4-FFF2-40B4-BE49-F238E27FC236}">
                <a16:creationId xmlns:a16="http://schemas.microsoft.com/office/drawing/2014/main" id="{4021EB9A-48AD-AC6D-014C-95AB7E6357A6}"/>
              </a:ext>
            </a:extLst>
          </p:cNvPr>
          <p:cNvSpPr txBox="1"/>
          <p:nvPr/>
        </p:nvSpPr>
        <p:spPr>
          <a:xfrm>
            <a:off x="208646" y="6436123"/>
            <a:ext cx="5686865" cy="276999"/>
          </a:xfrm>
          <a:prstGeom prst="rect">
            <a:avLst/>
          </a:prstGeom>
          <a:noFill/>
        </p:spPr>
        <p:txBody>
          <a:bodyPr wrap="square" rtlCol="0">
            <a:spAutoFit/>
          </a:bodyPr>
          <a:lstStyle/>
          <a:p>
            <a:r>
              <a:rPr lang="fr-FR" sz="1200" dirty="0"/>
              <a:t>Source : Tableau de bord du PRITH 2024, Agefiph – Traitement </a:t>
            </a:r>
            <a:r>
              <a:rPr lang="fr-FR" sz="1200" dirty="0" err="1"/>
              <a:t>Carif-Oref</a:t>
            </a:r>
            <a:r>
              <a:rPr lang="fr-FR" sz="1200" dirty="0"/>
              <a:t> Occitanie</a:t>
            </a:r>
          </a:p>
        </p:txBody>
      </p:sp>
      <p:graphicFrame>
        <p:nvGraphicFramePr>
          <p:cNvPr id="10" name="Tableau 9">
            <a:extLst>
              <a:ext uri="{FF2B5EF4-FFF2-40B4-BE49-F238E27FC236}">
                <a16:creationId xmlns:a16="http://schemas.microsoft.com/office/drawing/2014/main" id="{4184D1DF-C5CB-9931-32F6-F6D808E5966F}"/>
              </a:ext>
            </a:extLst>
          </p:cNvPr>
          <p:cNvGraphicFramePr>
            <a:graphicFrameLocks noGrp="1"/>
          </p:cNvGraphicFramePr>
          <p:nvPr>
            <p:extLst>
              <p:ext uri="{D42A27DB-BD31-4B8C-83A1-F6EECF244321}">
                <p14:modId xmlns:p14="http://schemas.microsoft.com/office/powerpoint/2010/main" val="2696444908"/>
              </p:ext>
            </p:extLst>
          </p:nvPr>
        </p:nvGraphicFramePr>
        <p:xfrm>
          <a:off x="935175" y="2636298"/>
          <a:ext cx="4064000" cy="2301240"/>
        </p:xfrm>
        <a:graphic>
          <a:graphicData uri="http://schemas.openxmlformats.org/drawingml/2006/table">
            <a:tbl>
              <a:tblPr firstRow="1" bandRow="1">
                <a:tableStyleId>{5C22544A-7EE6-4342-B048-85BDC9FD1C3A}</a:tableStyleId>
              </a:tblPr>
              <a:tblGrid>
                <a:gridCol w="2464459">
                  <a:extLst>
                    <a:ext uri="{9D8B030D-6E8A-4147-A177-3AD203B41FA5}">
                      <a16:colId xmlns:a16="http://schemas.microsoft.com/office/drawing/2014/main" val="2167262764"/>
                    </a:ext>
                  </a:extLst>
                </a:gridCol>
                <a:gridCol w="1599541">
                  <a:extLst>
                    <a:ext uri="{9D8B030D-6E8A-4147-A177-3AD203B41FA5}">
                      <a16:colId xmlns:a16="http://schemas.microsoft.com/office/drawing/2014/main" val="592043706"/>
                    </a:ext>
                  </a:extLst>
                </a:gridCol>
              </a:tblGrid>
              <a:tr h="370840">
                <a:tc gridSpan="2">
                  <a:txBody>
                    <a:bodyPr/>
                    <a:lstStyle/>
                    <a:p>
                      <a:pPr algn="ctr"/>
                      <a:r>
                        <a:rPr lang="fr-FR" dirty="0"/>
                        <a:t>Caractéristiques des travailleurs handicapés accompagnés par les Cap Emploi dans le cadre d’un maintien dans l’emploi (2023)</a:t>
                      </a:r>
                    </a:p>
                  </a:txBody>
                  <a:tcPr/>
                </a:tc>
                <a:tc hMerge="1">
                  <a:txBody>
                    <a:bodyPr/>
                    <a:lstStyle/>
                    <a:p>
                      <a:endParaRPr lang="fr-FR" dirty="0"/>
                    </a:p>
                  </a:txBody>
                  <a:tcPr/>
                </a:tc>
                <a:extLst>
                  <a:ext uri="{0D108BD9-81ED-4DB2-BD59-A6C34878D82A}">
                    <a16:rowId xmlns:a16="http://schemas.microsoft.com/office/drawing/2014/main" val="2079660265"/>
                  </a:ext>
                </a:extLst>
              </a:tr>
              <a:tr h="370840">
                <a:tc>
                  <a:txBody>
                    <a:bodyPr/>
                    <a:lstStyle/>
                    <a:p>
                      <a:r>
                        <a:rPr lang="fr-FR" dirty="0"/>
                        <a:t>% des femmes</a:t>
                      </a:r>
                    </a:p>
                  </a:txBody>
                  <a:tcPr/>
                </a:tc>
                <a:tc>
                  <a:txBody>
                    <a:bodyPr/>
                    <a:lstStyle/>
                    <a:p>
                      <a:pPr algn="ctr"/>
                      <a:r>
                        <a:rPr lang="fr-FR" dirty="0"/>
                        <a:t>60%</a:t>
                      </a:r>
                    </a:p>
                  </a:txBody>
                  <a:tcPr/>
                </a:tc>
                <a:extLst>
                  <a:ext uri="{0D108BD9-81ED-4DB2-BD59-A6C34878D82A}">
                    <a16:rowId xmlns:a16="http://schemas.microsoft.com/office/drawing/2014/main" val="1139377322"/>
                  </a:ext>
                </a:extLst>
              </a:tr>
              <a:tr h="370840">
                <a:tc>
                  <a:txBody>
                    <a:bodyPr/>
                    <a:lstStyle/>
                    <a:p>
                      <a:r>
                        <a:rPr lang="fr-FR" dirty="0"/>
                        <a:t>% des 50 ans et plus</a:t>
                      </a:r>
                    </a:p>
                  </a:txBody>
                  <a:tcPr/>
                </a:tc>
                <a:tc>
                  <a:txBody>
                    <a:bodyPr/>
                    <a:lstStyle/>
                    <a:p>
                      <a:pPr algn="ctr"/>
                      <a:r>
                        <a:rPr lang="fr-FR" dirty="0"/>
                        <a:t>48%</a:t>
                      </a:r>
                    </a:p>
                  </a:txBody>
                  <a:tcPr/>
                </a:tc>
                <a:extLst>
                  <a:ext uri="{0D108BD9-81ED-4DB2-BD59-A6C34878D82A}">
                    <a16:rowId xmlns:a16="http://schemas.microsoft.com/office/drawing/2014/main" val="3690634533"/>
                  </a:ext>
                </a:extLst>
              </a:tr>
              <a:tr h="370840">
                <a:tc>
                  <a:txBody>
                    <a:bodyPr/>
                    <a:lstStyle/>
                    <a:p>
                      <a:r>
                        <a:rPr lang="fr-FR" dirty="0"/>
                        <a:t>% des employés</a:t>
                      </a:r>
                    </a:p>
                  </a:txBody>
                  <a:tcPr/>
                </a:tc>
                <a:tc>
                  <a:txBody>
                    <a:bodyPr/>
                    <a:lstStyle/>
                    <a:p>
                      <a:pPr algn="ctr"/>
                      <a:r>
                        <a:rPr lang="fr-FR" dirty="0"/>
                        <a:t>66%</a:t>
                      </a:r>
                    </a:p>
                  </a:txBody>
                  <a:tcPr/>
                </a:tc>
                <a:extLst>
                  <a:ext uri="{0D108BD9-81ED-4DB2-BD59-A6C34878D82A}">
                    <a16:rowId xmlns:a16="http://schemas.microsoft.com/office/drawing/2014/main" val="1764398585"/>
                  </a:ext>
                </a:extLst>
              </a:tr>
            </a:tbl>
          </a:graphicData>
        </a:graphic>
      </p:graphicFrame>
      <p:pic>
        <p:nvPicPr>
          <p:cNvPr id="11" name="Image 10">
            <a:extLst>
              <a:ext uri="{FF2B5EF4-FFF2-40B4-BE49-F238E27FC236}">
                <a16:creationId xmlns:a16="http://schemas.microsoft.com/office/drawing/2014/main" id="{08A76151-2D34-1763-39CA-470456DAF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146" y="1710561"/>
            <a:ext cx="4684880" cy="4786175"/>
          </a:xfrm>
          <a:prstGeom prst="rect">
            <a:avLst/>
          </a:prstGeom>
        </p:spPr>
      </p:pic>
    </p:spTree>
    <p:extLst>
      <p:ext uri="{BB962C8B-B14F-4D97-AF65-F5344CB8AC3E}">
        <p14:creationId xmlns:p14="http://schemas.microsoft.com/office/powerpoint/2010/main" val="1806551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EF280-948E-67A8-97B1-9A79698C7D5D}"/>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F6012A66-FF1E-998A-A638-456FDAD41FD3}"/>
              </a:ext>
            </a:extLst>
          </p:cNvPr>
          <p:cNvSpPr/>
          <p:nvPr/>
        </p:nvSpPr>
        <p:spPr>
          <a:xfrm>
            <a:off x="935175" y="144878"/>
            <a:ext cx="9920672" cy="556151"/>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inaptitudes</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pic>
        <p:nvPicPr>
          <p:cNvPr id="4" name="Espace réservé du contenu 3">
            <a:extLst>
              <a:ext uri="{FF2B5EF4-FFF2-40B4-BE49-F238E27FC236}">
                <a16:creationId xmlns:a16="http://schemas.microsoft.com/office/drawing/2014/main" id="{5BF8D52C-CBA7-107A-779F-1C5D2032B1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97" y="1540988"/>
            <a:ext cx="7345280" cy="5015500"/>
          </a:xfrm>
          <a:solidFill>
            <a:schemeClr val="bg1"/>
          </a:solidFill>
        </p:spPr>
      </p:pic>
      <p:sp>
        <p:nvSpPr>
          <p:cNvPr id="9" name="Espace réservé du contenu 2">
            <a:extLst>
              <a:ext uri="{FF2B5EF4-FFF2-40B4-BE49-F238E27FC236}">
                <a16:creationId xmlns:a16="http://schemas.microsoft.com/office/drawing/2014/main" id="{B7E01280-C578-3AF9-49D1-B1DFB662FCBA}"/>
              </a:ext>
            </a:extLst>
          </p:cNvPr>
          <p:cNvSpPr txBox="1">
            <a:spLocks/>
          </p:cNvSpPr>
          <p:nvPr/>
        </p:nvSpPr>
        <p:spPr>
          <a:xfrm>
            <a:off x="0" y="984837"/>
            <a:ext cx="11026588" cy="55615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Taux d’incidence des déclarations d’inaptitude (pour 1000 salariés/années) (2024)</a:t>
            </a:r>
            <a:endParaRPr lang="fr-FR" sz="1600" b="1" dirty="0">
              <a:ea typeface="ＭＳ Ｐゴシック" charset="0"/>
              <a:cs typeface="ＭＳ Ｐゴシック" charset="0"/>
            </a:endParaRPr>
          </a:p>
        </p:txBody>
      </p:sp>
      <p:pic>
        <p:nvPicPr>
          <p:cNvPr id="6" name="Image 5">
            <a:extLst>
              <a:ext uri="{FF2B5EF4-FFF2-40B4-BE49-F238E27FC236}">
                <a16:creationId xmlns:a16="http://schemas.microsoft.com/office/drawing/2014/main" id="{E960EA98-BCFE-6131-C3CC-F8633BB4E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088" y="1824796"/>
            <a:ext cx="4462458" cy="4494912"/>
          </a:xfrm>
          <a:prstGeom prst="rect">
            <a:avLst/>
          </a:prstGeom>
        </p:spPr>
      </p:pic>
      <p:sp>
        <p:nvSpPr>
          <p:cNvPr id="8" name="ZoneTexte 7">
            <a:extLst>
              <a:ext uri="{FF2B5EF4-FFF2-40B4-BE49-F238E27FC236}">
                <a16:creationId xmlns:a16="http://schemas.microsoft.com/office/drawing/2014/main" id="{BB6008D1-4DE6-2B88-8580-980EB9BCDF45}"/>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IODA, CREAI-ORS Occitanie)</a:t>
            </a:r>
          </a:p>
        </p:txBody>
      </p:sp>
    </p:spTree>
    <p:extLst>
      <p:ext uri="{BB962C8B-B14F-4D97-AF65-F5344CB8AC3E}">
        <p14:creationId xmlns:p14="http://schemas.microsoft.com/office/powerpoint/2010/main" val="1545872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E6D24-5A7F-5FB7-4BAD-C0CA522A0140}"/>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E085598B-0F28-DD82-8FA2-329212D55C5C}"/>
              </a:ext>
            </a:extLst>
          </p:cNvPr>
          <p:cNvSpPr/>
          <p:nvPr/>
        </p:nvSpPr>
        <p:spPr>
          <a:xfrm>
            <a:off x="935175" y="144878"/>
            <a:ext cx="9920672" cy="556151"/>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inaptitudes</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9" name="Espace réservé du contenu 2">
            <a:extLst>
              <a:ext uri="{FF2B5EF4-FFF2-40B4-BE49-F238E27FC236}">
                <a16:creationId xmlns:a16="http://schemas.microsoft.com/office/drawing/2014/main" id="{CDBACDBF-3383-641E-05FC-45F9C6219164}"/>
              </a:ext>
            </a:extLst>
          </p:cNvPr>
          <p:cNvSpPr txBox="1">
            <a:spLocks/>
          </p:cNvSpPr>
          <p:nvPr/>
        </p:nvSpPr>
        <p:spPr>
          <a:xfrm>
            <a:off x="0" y="840577"/>
            <a:ext cx="10101431" cy="83320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Taux d’incidence des déclarations d’inaptitude par secteur d’activité (2024)</a:t>
            </a:r>
            <a:endParaRPr lang="fr-FR" sz="1600" b="1" dirty="0">
              <a:ea typeface="ＭＳ Ｐゴシック" charset="0"/>
              <a:cs typeface="ＭＳ Ｐゴシック" charset="0"/>
            </a:endParaRPr>
          </a:p>
        </p:txBody>
      </p:sp>
      <p:sp>
        <p:nvSpPr>
          <p:cNvPr id="8" name="ZoneTexte 7">
            <a:extLst>
              <a:ext uri="{FF2B5EF4-FFF2-40B4-BE49-F238E27FC236}">
                <a16:creationId xmlns:a16="http://schemas.microsoft.com/office/drawing/2014/main" id="{120F758C-3490-6653-0D64-61F6AB0F19DA}"/>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IODA, CREAI-ORS Occitanie)</a:t>
            </a:r>
          </a:p>
        </p:txBody>
      </p:sp>
      <p:grpSp>
        <p:nvGrpSpPr>
          <p:cNvPr id="3" name="Groupe 2">
            <a:extLst>
              <a:ext uri="{FF2B5EF4-FFF2-40B4-BE49-F238E27FC236}">
                <a16:creationId xmlns:a16="http://schemas.microsoft.com/office/drawing/2014/main" id="{2CC476E3-0BB9-2761-89AB-00D33604BC72}"/>
              </a:ext>
            </a:extLst>
          </p:cNvPr>
          <p:cNvGrpSpPr/>
          <p:nvPr/>
        </p:nvGrpSpPr>
        <p:grpSpPr>
          <a:xfrm>
            <a:off x="3015343" y="1338943"/>
            <a:ext cx="6165755" cy="4987767"/>
            <a:chOff x="9525" y="1540988"/>
            <a:chExt cx="5546246" cy="4659787"/>
          </a:xfrm>
        </p:grpSpPr>
        <p:pic>
          <p:nvPicPr>
            <p:cNvPr id="10" name="Image 9">
              <a:extLst>
                <a:ext uri="{FF2B5EF4-FFF2-40B4-BE49-F238E27FC236}">
                  <a16:creationId xmlns:a16="http://schemas.microsoft.com/office/drawing/2014/main" id="{885205A3-C8F2-DB4C-A4C3-6B8C4EE6B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1540988"/>
              <a:ext cx="5536721" cy="4659787"/>
            </a:xfrm>
            <a:prstGeom prst="rect">
              <a:avLst/>
            </a:prstGeom>
          </p:spPr>
        </p:pic>
        <p:sp>
          <p:nvSpPr>
            <p:cNvPr id="2" name="Rectangle 1">
              <a:extLst>
                <a:ext uri="{FF2B5EF4-FFF2-40B4-BE49-F238E27FC236}">
                  <a16:creationId xmlns:a16="http://schemas.microsoft.com/office/drawing/2014/main" id="{F7700397-E0DC-8AF5-7588-09EF9A293756}"/>
                </a:ext>
              </a:extLst>
            </p:cNvPr>
            <p:cNvSpPr/>
            <p:nvPr/>
          </p:nvSpPr>
          <p:spPr>
            <a:xfrm>
              <a:off x="4656829" y="2097139"/>
              <a:ext cx="898942" cy="3485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715130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5819A-2187-4D13-C979-1CDC7200BB44}"/>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FF3B5087-DF1E-B2BE-668A-63B60E0579E9}"/>
              </a:ext>
            </a:extLst>
          </p:cNvPr>
          <p:cNvSpPr/>
          <p:nvPr/>
        </p:nvSpPr>
        <p:spPr>
          <a:xfrm>
            <a:off x="903899" y="133842"/>
            <a:ext cx="9920672" cy="854100"/>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inaptitudes</a:t>
            </a:r>
          </a:p>
        </p:txBody>
      </p:sp>
      <p:sp>
        <p:nvSpPr>
          <p:cNvPr id="6" name="ZoneTexte 5">
            <a:extLst>
              <a:ext uri="{FF2B5EF4-FFF2-40B4-BE49-F238E27FC236}">
                <a16:creationId xmlns:a16="http://schemas.microsoft.com/office/drawing/2014/main" id="{9F731FAE-20DB-6A1C-6BF6-3FB374566FC8}"/>
              </a:ext>
            </a:extLst>
          </p:cNvPr>
          <p:cNvSpPr txBox="1"/>
          <p:nvPr/>
        </p:nvSpPr>
        <p:spPr>
          <a:xfrm>
            <a:off x="0" y="6636925"/>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8" name="Espace réservé du contenu 2">
            <a:extLst>
              <a:ext uri="{FF2B5EF4-FFF2-40B4-BE49-F238E27FC236}">
                <a16:creationId xmlns:a16="http://schemas.microsoft.com/office/drawing/2014/main" id="{A18323F1-BB53-6664-E59C-51F6E6E5DEC8}"/>
              </a:ext>
            </a:extLst>
          </p:cNvPr>
          <p:cNvSpPr txBox="1">
            <a:spLocks/>
          </p:cNvSpPr>
          <p:nvPr/>
        </p:nvSpPr>
        <p:spPr>
          <a:xfrm>
            <a:off x="0" y="810174"/>
            <a:ext cx="11026588" cy="102231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Proportion des salariés présentant un profil à risque d’inaptitude pour </a:t>
            </a:r>
            <a:r>
              <a:rPr lang="fr-FR" sz="2400" b="1" u="sng" dirty="0">
                <a:ea typeface="ＭＳ Ｐゴシック" charset="0"/>
                <a:cs typeface="ＭＳ Ｐゴシック" charset="0"/>
              </a:rPr>
              <a:t>troubles musculosquelettiques</a:t>
            </a:r>
            <a:r>
              <a:rPr lang="fr-FR" sz="2400" b="1" dirty="0">
                <a:ea typeface="ＭＳ Ｐゴシック" charset="0"/>
                <a:cs typeface="ＭＳ Ｐゴシック" charset="0"/>
              </a:rPr>
              <a:t> (2024)</a:t>
            </a:r>
            <a:endParaRPr lang="fr-FR" sz="1600" b="1" dirty="0">
              <a:ea typeface="ＭＳ Ｐゴシック" charset="0"/>
              <a:cs typeface="ＭＳ Ｐゴシック" charset="0"/>
            </a:endParaRPr>
          </a:p>
        </p:txBody>
      </p:sp>
      <p:pic>
        <p:nvPicPr>
          <p:cNvPr id="11" name="Image 10">
            <a:extLst>
              <a:ext uri="{FF2B5EF4-FFF2-40B4-BE49-F238E27FC236}">
                <a16:creationId xmlns:a16="http://schemas.microsoft.com/office/drawing/2014/main" id="{4895E955-B74A-FEFC-5624-A628816CB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502" y="1567492"/>
            <a:ext cx="3471108" cy="4689041"/>
          </a:xfrm>
          <a:prstGeom prst="rect">
            <a:avLst/>
          </a:prstGeom>
        </p:spPr>
      </p:pic>
      <p:sp>
        <p:nvSpPr>
          <p:cNvPr id="15" name="ZoneTexte 14">
            <a:extLst>
              <a:ext uri="{FF2B5EF4-FFF2-40B4-BE49-F238E27FC236}">
                <a16:creationId xmlns:a16="http://schemas.microsoft.com/office/drawing/2014/main" id="{60E3CBAF-DE5D-6A03-6E63-D3885BC72BAA}"/>
              </a:ext>
            </a:extLst>
          </p:cNvPr>
          <p:cNvSpPr txBox="1"/>
          <p:nvPr/>
        </p:nvSpPr>
        <p:spPr>
          <a:xfrm>
            <a:off x="6799189" y="2078038"/>
            <a:ext cx="1069524" cy="384721"/>
          </a:xfrm>
          <a:prstGeom prst="rect">
            <a:avLst/>
          </a:prstGeom>
          <a:solidFill>
            <a:schemeClr val="accent1"/>
          </a:solidFill>
        </p:spPr>
        <p:txBody>
          <a:bodyPr wrap="none" rtlCol="0">
            <a:spAutoFit/>
          </a:bodyPr>
          <a:lstStyle/>
          <a:p>
            <a:r>
              <a:rPr lang="fr-FR" dirty="0">
                <a:solidFill>
                  <a:schemeClr val="bg1"/>
                </a:solidFill>
              </a:rPr>
              <a:t>Hommes</a:t>
            </a:r>
          </a:p>
        </p:txBody>
      </p:sp>
      <p:pic>
        <p:nvPicPr>
          <p:cNvPr id="13" name="Image 12">
            <a:extLst>
              <a:ext uri="{FF2B5EF4-FFF2-40B4-BE49-F238E27FC236}">
                <a16:creationId xmlns:a16="http://schemas.microsoft.com/office/drawing/2014/main" id="{B7E66802-4E93-E4C7-D4D3-2DFF8FA93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3016" y="5573021"/>
            <a:ext cx="2634735" cy="1137096"/>
          </a:xfrm>
          <a:prstGeom prst="rect">
            <a:avLst/>
          </a:prstGeom>
        </p:spPr>
      </p:pic>
      <p:pic>
        <p:nvPicPr>
          <p:cNvPr id="19" name="Image 18">
            <a:extLst>
              <a:ext uri="{FF2B5EF4-FFF2-40B4-BE49-F238E27FC236}">
                <a16:creationId xmlns:a16="http://schemas.microsoft.com/office/drawing/2014/main" id="{46B9C6A5-A10F-8AD3-9DF8-247FBD542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61" y="1582624"/>
            <a:ext cx="3546556" cy="4749301"/>
          </a:xfrm>
          <a:prstGeom prst="rect">
            <a:avLst/>
          </a:prstGeom>
        </p:spPr>
      </p:pic>
      <p:pic>
        <p:nvPicPr>
          <p:cNvPr id="17" name="Image 16">
            <a:extLst>
              <a:ext uri="{FF2B5EF4-FFF2-40B4-BE49-F238E27FC236}">
                <a16:creationId xmlns:a16="http://schemas.microsoft.com/office/drawing/2014/main" id="{F87CF9B3-19B7-D06A-A76C-2739499A02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444" y="5612321"/>
            <a:ext cx="2535881" cy="1022319"/>
          </a:xfrm>
          <a:prstGeom prst="rect">
            <a:avLst/>
          </a:prstGeom>
        </p:spPr>
      </p:pic>
      <p:sp>
        <p:nvSpPr>
          <p:cNvPr id="20" name="ZoneTexte 19">
            <a:extLst>
              <a:ext uri="{FF2B5EF4-FFF2-40B4-BE49-F238E27FC236}">
                <a16:creationId xmlns:a16="http://schemas.microsoft.com/office/drawing/2014/main" id="{1D4B1AA8-E48D-A6C8-CCCE-BD2446583F9F}"/>
              </a:ext>
            </a:extLst>
          </p:cNvPr>
          <p:cNvSpPr txBox="1"/>
          <p:nvPr/>
        </p:nvSpPr>
        <p:spPr>
          <a:xfrm>
            <a:off x="376948" y="2078037"/>
            <a:ext cx="1019446" cy="384721"/>
          </a:xfrm>
          <a:prstGeom prst="rect">
            <a:avLst/>
          </a:prstGeom>
          <a:solidFill>
            <a:schemeClr val="accent1"/>
          </a:solidFill>
        </p:spPr>
        <p:txBody>
          <a:bodyPr wrap="none" rtlCol="0">
            <a:spAutoFit/>
          </a:bodyPr>
          <a:lstStyle/>
          <a:p>
            <a:r>
              <a:rPr lang="fr-FR" dirty="0">
                <a:solidFill>
                  <a:schemeClr val="bg1"/>
                </a:solidFill>
              </a:rPr>
              <a:t>Femmes</a:t>
            </a:r>
          </a:p>
        </p:txBody>
      </p:sp>
      <p:sp>
        <p:nvSpPr>
          <p:cNvPr id="23" name="ZoneTexte 22">
            <a:extLst>
              <a:ext uri="{FF2B5EF4-FFF2-40B4-BE49-F238E27FC236}">
                <a16:creationId xmlns:a16="http://schemas.microsoft.com/office/drawing/2014/main" id="{31DF1443-B546-1E5D-6451-C10C5E0E9991}"/>
              </a:ext>
            </a:extLst>
          </p:cNvPr>
          <p:cNvSpPr txBox="1"/>
          <p:nvPr/>
        </p:nvSpPr>
        <p:spPr>
          <a:xfrm>
            <a:off x="9631392" y="293690"/>
            <a:ext cx="2386359" cy="307777"/>
          </a:xfrm>
          <a:prstGeom prst="rect">
            <a:avLst/>
          </a:prstGeom>
          <a:solidFill>
            <a:schemeClr val="accent2"/>
          </a:solidFill>
        </p:spPr>
        <p:txBody>
          <a:bodyPr wrap="none" rtlCol="0">
            <a:spAutoFit/>
          </a:bodyPr>
          <a:lstStyle/>
          <a:p>
            <a:r>
              <a:rPr lang="fr-FR" sz="1400" dirty="0"/>
              <a:t>Plus concernés : 45 ans et plus</a:t>
            </a:r>
          </a:p>
        </p:txBody>
      </p:sp>
      <p:sp>
        <p:nvSpPr>
          <p:cNvPr id="25" name="ZoneTexte 24">
            <a:extLst>
              <a:ext uri="{FF2B5EF4-FFF2-40B4-BE49-F238E27FC236}">
                <a16:creationId xmlns:a16="http://schemas.microsoft.com/office/drawing/2014/main" id="{BFC49C5B-BD84-74C5-C6F4-8227A4A41223}"/>
              </a:ext>
            </a:extLst>
          </p:cNvPr>
          <p:cNvSpPr txBox="1"/>
          <p:nvPr/>
        </p:nvSpPr>
        <p:spPr>
          <a:xfrm>
            <a:off x="9939097" y="2486395"/>
            <a:ext cx="2174981" cy="2708434"/>
          </a:xfrm>
          <a:prstGeom prst="rect">
            <a:avLst/>
          </a:prstGeom>
          <a:noFill/>
        </p:spPr>
        <p:txBody>
          <a:bodyPr wrap="square">
            <a:spAutoFit/>
          </a:bodyPr>
          <a:lstStyle/>
          <a:p>
            <a:r>
              <a:rPr lang="fr-FR" sz="1000" b="1" dirty="0"/>
              <a:t>Liste des métiers sélectionnés pour les hommes : </a:t>
            </a:r>
          </a:p>
          <a:p>
            <a:pPr marL="285750" indent="-285750">
              <a:buFontTx/>
              <a:buChar char="-"/>
            </a:pPr>
            <a:r>
              <a:rPr lang="fr-FR" sz="1000" dirty="0"/>
              <a:t>Conducteur d'engin</a:t>
            </a:r>
          </a:p>
          <a:p>
            <a:pPr marL="285750" indent="-285750">
              <a:buFontTx/>
              <a:buChar char="-"/>
            </a:pPr>
            <a:r>
              <a:rPr lang="fr-FR" sz="1000" dirty="0"/>
              <a:t>Employé/ouvrier traitement déchet et assainissement</a:t>
            </a:r>
          </a:p>
          <a:p>
            <a:pPr marL="285750" indent="-285750">
              <a:buFontTx/>
              <a:buChar char="-"/>
            </a:pPr>
            <a:r>
              <a:rPr lang="fr-FR" sz="1000" dirty="0"/>
              <a:t>Ouvrier et artisan du second œuvre du bâtiment</a:t>
            </a:r>
          </a:p>
          <a:p>
            <a:pPr marL="285750" indent="-285750">
              <a:buFontTx/>
              <a:buChar char="-"/>
            </a:pPr>
            <a:r>
              <a:rPr lang="fr-FR" sz="1000" dirty="0"/>
              <a:t>Ouvrier et artisan gros-œuvre, travaux publics, béton</a:t>
            </a:r>
          </a:p>
          <a:p>
            <a:pPr marL="285750" indent="-285750">
              <a:buFontTx/>
              <a:buChar char="-"/>
            </a:pPr>
            <a:r>
              <a:rPr lang="fr-FR" sz="1000" dirty="0"/>
              <a:t>Ouvrier de production matériaux de construction</a:t>
            </a:r>
          </a:p>
          <a:p>
            <a:pPr marL="285750" indent="-285750">
              <a:buFontTx/>
              <a:buChar char="-"/>
            </a:pPr>
            <a:r>
              <a:rPr lang="fr-FR" sz="1000" dirty="0"/>
              <a:t>Ouvrier/opérateur production agro-alimentaire</a:t>
            </a:r>
          </a:p>
          <a:p>
            <a:pPr marL="285750" indent="-285750">
              <a:buFontTx/>
              <a:buChar char="-"/>
            </a:pPr>
            <a:r>
              <a:rPr lang="fr-FR" sz="1000" dirty="0"/>
              <a:t>Conducteur salarié de taxi et de voiture particulière, coursier et livreur salarié</a:t>
            </a:r>
          </a:p>
          <a:p>
            <a:pPr marL="285750" indent="-285750">
              <a:buFontTx/>
              <a:buChar char="-"/>
            </a:pPr>
            <a:r>
              <a:rPr lang="fr-FR" sz="1000" dirty="0"/>
              <a:t>Agents hospitaliers</a:t>
            </a:r>
          </a:p>
        </p:txBody>
      </p:sp>
      <p:sp>
        <p:nvSpPr>
          <p:cNvPr id="27" name="ZoneTexte 26">
            <a:extLst>
              <a:ext uri="{FF2B5EF4-FFF2-40B4-BE49-F238E27FC236}">
                <a16:creationId xmlns:a16="http://schemas.microsoft.com/office/drawing/2014/main" id="{28F06991-18CE-F448-85F1-B508851F34F8}"/>
              </a:ext>
            </a:extLst>
          </p:cNvPr>
          <p:cNvSpPr txBox="1"/>
          <p:nvPr/>
        </p:nvSpPr>
        <p:spPr>
          <a:xfrm>
            <a:off x="3978277" y="1431717"/>
            <a:ext cx="2332739" cy="4247317"/>
          </a:xfrm>
          <a:prstGeom prst="rect">
            <a:avLst/>
          </a:prstGeom>
          <a:noFill/>
        </p:spPr>
        <p:txBody>
          <a:bodyPr wrap="square">
            <a:spAutoFit/>
          </a:bodyPr>
          <a:lstStyle/>
          <a:p>
            <a:r>
              <a:rPr lang="fr-FR" sz="1000" b="1" dirty="0"/>
              <a:t>Liste des métiers sélectionnés pour les femmes : </a:t>
            </a:r>
          </a:p>
          <a:p>
            <a:pPr marL="285750" indent="-285750">
              <a:buFontTx/>
              <a:buChar char="-"/>
            </a:pPr>
            <a:r>
              <a:rPr lang="fr-FR" sz="1000" dirty="0"/>
              <a:t>Chauffeur routier (y.c. artisane) </a:t>
            </a:r>
          </a:p>
          <a:p>
            <a:pPr marL="285750" indent="-285750">
              <a:buFontTx/>
              <a:buChar char="-"/>
            </a:pPr>
            <a:r>
              <a:rPr lang="fr-FR" sz="1000" dirty="0"/>
              <a:t>Conductrice d'engin </a:t>
            </a:r>
          </a:p>
          <a:p>
            <a:pPr marL="285750" indent="-285750">
              <a:buFontTx/>
              <a:buChar char="-"/>
            </a:pPr>
            <a:r>
              <a:rPr lang="fr-FR" sz="1000" dirty="0"/>
              <a:t>Ouvrière de l’artisanat et artisane non alimentaire et non bâtiment </a:t>
            </a:r>
          </a:p>
          <a:p>
            <a:pPr marL="285750" indent="-285750">
              <a:buFontTx/>
              <a:buChar char="-"/>
            </a:pPr>
            <a:r>
              <a:rPr lang="fr-FR" sz="1000" dirty="0"/>
              <a:t>Employée/ouvrière traitement déchet et assainissement </a:t>
            </a:r>
          </a:p>
          <a:p>
            <a:pPr marL="285750" indent="-285750">
              <a:buFontTx/>
              <a:buChar char="-"/>
            </a:pPr>
            <a:r>
              <a:rPr lang="fr-FR" sz="1000" dirty="0"/>
              <a:t>Ouvrière et artisane du second œuvre du bâtiment</a:t>
            </a:r>
          </a:p>
          <a:p>
            <a:pPr marL="285750" indent="-285750">
              <a:buFontTx/>
              <a:buChar char="-"/>
            </a:pPr>
            <a:r>
              <a:rPr lang="fr-FR" sz="1000" dirty="0"/>
              <a:t>Ouvrière et artisane de la manutention, magasinières, type industriel NP </a:t>
            </a:r>
          </a:p>
          <a:p>
            <a:pPr marL="285750" indent="-285750">
              <a:buFontTx/>
              <a:buChar char="-"/>
            </a:pPr>
            <a:r>
              <a:rPr lang="fr-FR" sz="1000" dirty="0"/>
              <a:t>Ouvrière/opératrice production agro-alimentaire </a:t>
            </a:r>
          </a:p>
          <a:p>
            <a:pPr marL="285750" indent="-285750">
              <a:buFontTx/>
              <a:buChar char="-"/>
            </a:pPr>
            <a:r>
              <a:rPr lang="fr-FR" sz="1000" dirty="0"/>
              <a:t>Conductrice salariée de taxi et de voiture particulière, coursière et livreuse salariée </a:t>
            </a:r>
          </a:p>
          <a:p>
            <a:pPr marL="285750" indent="-285750">
              <a:buFontTx/>
              <a:buChar char="-"/>
            </a:pPr>
            <a:r>
              <a:rPr lang="fr-FR" sz="1000" dirty="0"/>
              <a:t>Ouvrière et artisane de l'alimentation non industrielle </a:t>
            </a:r>
          </a:p>
          <a:p>
            <a:pPr marL="285750" indent="-285750">
              <a:buFontTx/>
              <a:buChar char="-"/>
            </a:pPr>
            <a:r>
              <a:rPr lang="fr-FR" sz="1000" dirty="0"/>
              <a:t>Autre ouvrière </a:t>
            </a:r>
          </a:p>
          <a:p>
            <a:pPr marL="285750" indent="-285750">
              <a:buFontTx/>
              <a:buChar char="-"/>
            </a:pPr>
            <a:r>
              <a:rPr lang="fr-FR" sz="1000" dirty="0"/>
              <a:t>Employée de commerce </a:t>
            </a:r>
          </a:p>
          <a:p>
            <a:pPr marL="285750" indent="-285750">
              <a:buFontTx/>
              <a:buChar char="-"/>
            </a:pPr>
            <a:r>
              <a:rPr lang="fr-FR" sz="1000" dirty="0"/>
              <a:t>Services aux particuliers </a:t>
            </a:r>
          </a:p>
          <a:p>
            <a:pPr marL="285750" indent="-285750">
              <a:buFontTx/>
              <a:buChar char="-"/>
            </a:pPr>
            <a:r>
              <a:rPr lang="fr-FR" sz="1000" dirty="0"/>
              <a:t>Aide à domicile et aide-ménagère </a:t>
            </a:r>
          </a:p>
          <a:p>
            <a:pPr marL="285750" indent="-285750">
              <a:buFontTx/>
              <a:buChar char="-"/>
            </a:pPr>
            <a:r>
              <a:rPr lang="fr-FR" sz="1000" dirty="0"/>
              <a:t>Agent hospitalier </a:t>
            </a:r>
          </a:p>
          <a:p>
            <a:pPr marL="285750" indent="-285750">
              <a:buFontTx/>
              <a:buChar char="-"/>
            </a:pPr>
            <a:r>
              <a:rPr lang="fr-FR" sz="1000" dirty="0"/>
              <a:t>Cuisinière</a:t>
            </a:r>
          </a:p>
          <a:p>
            <a:pPr marL="285750" indent="-285750">
              <a:buFontTx/>
              <a:buChar char="-"/>
            </a:pPr>
            <a:r>
              <a:rPr lang="fr-FR" sz="1000" dirty="0"/>
              <a:t>Employée de l'hôtellerie</a:t>
            </a:r>
          </a:p>
        </p:txBody>
      </p:sp>
    </p:spTree>
    <p:extLst>
      <p:ext uri="{BB962C8B-B14F-4D97-AF65-F5344CB8AC3E}">
        <p14:creationId xmlns:p14="http://schemas.microsoft.com/office/powerpoint/2010/main" val="1510420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1179-8327-D2FC-6583-E7CDB26D569B}"/>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15C9C5F9-0A7C-D335-0479-8C723B40BC38}"/>
              </a:ext>
            </a:extLst>
          </p:cNvPr>
          <p:cNvSpPr/>
          <p:nvPr/>
        </p:nvSpPr>
        <p:spPr>
          <a:xfrm>
            <a:off x="980480" y="107018"/>
            <a:ext cx="9920672" cy="854100"/>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inaptitudes</a:t>
            </a:r>
          </a:p>
        </p:txBody>
      </p:sp>
      <p:sp>
        <p:nvSpPr>
          <p:cNvPr id="6" name="ZoneTexte 5">
            <a:extLst>
              <a:ext uri="{FF2B5EF4-FFF2-40B4-BE49-F238E27FC236}">
                <a16:creationId xmlns:a16="http://schemas.microsoft.com/office/drawing/2014/main" id="{33D1573A-AB24-CD94-05AF-F8DE91A82BF0}"/>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8" name="Espace réservé du contenu 2">
            <a:extLst>
              <a:ext uri="{FF2B5EF4-FFF2-40B4-BE49-F238E27FC236}">
                <a16:creationId xmlns:a16="http://schemas.microsoft.com/office/drawing/2014/main" id="{7293AD84-F4A4-9241-9BFD-5822C534688F}"/>
              </a:ext>
            </a:extLst>
          </p:cNvPr>
          <p:cNvSpPr txBox="1">
            <a:spLocks/>
          </p:cNvSpPr>
          <p:nvPr/>
        </p:nvSpPr>
        <p:spPr>
          <a:xfrm>
            <a:off x="0" y="705397"/>
            <a:ext cx="9294641" cy="132213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Proportion des salariés présentant un profil à risque d’inaptitude </a:t>
            </a:r>
          </a:p>
          <a:p>
            <a:pPr marL="0" indent="0" algn="just">
              <a:buNone/>
              <a:tabLst>
                <a:tab pos="457200" algn="l"/>
              </a:tabLst>
            </a:pPr>
            <a:r>
              <a:rPr lang="fr-FR" sz="2400" b="1" dirty="0">
                <a:ea typeface="ＭＳ Ｐゴシック" charset="0"/>
                <a:cs typeface="ＭＳ Ｐゴシック" charset="0"/>
              </a:rPr>
              <a:t>pour </a:t>
            </a:r>
            <a:r>
              <a:rPr lang="fr-FR" sz="2400" b="1" u="sng" dirty="0">
                <a:ea typeface="ＭＳ Ｐゴシック" charset="0"/>
                <a:cs typeface="ＭＳ Ｐゴシック" charset="0"/>
              </a:rPr>
              <a:t>troubles mentaux et du comportement</a:t>
            </a:r>
            <a:r>
              <a:rPr lang="fr-FR" sz="2400" b="1" dirty="0">
                <a:ea typeface="ＭＳ Ｐゴシック" charset="0"/>
                <a:cs typeface="ＭＳ Ｐゴシック" charset="0"/>
              </a:rPr>
              <a:t> (2024)</a:t>
            </a:r>
          </a:p>
          <a:p>
            <a:pPr marL="0" indent="0" algn="just">
              <a:buNone/>
              <a:tabLst>
                <a:tab pos="457200" algn="l"/>
              </a:tabLst>
            </a:pPr>
            <a:r>
              <a:rPr lang="fr-FR" sz="2400" b="1" dirty="0">
                <a:ea typeface="ＭＳ Ｐゴシック" charset="0"/>
                <a:cs typeface="ＭＳ Ｐゴシック" charset="0"/>
              </a:rPr>
              <a:t>  </a:t>
            </a:r>
          </a:p>
          <a:p>
            <a:pPr algn="just">
              <a:tabLst>
                <a:tab pos="457200" algn="l"/>
              </a:tabLst>
            </a:pPr>
            <a:endParaRPr lang="fr-FR" sz="2400" b="1" dirty="0">
              <a:ea typeface="ＭＳ Ｐゴシック" charset="0"/>
              <a:cs typeface="ＭＳ Ｐゴシック" charset="0"/>
            </a:endParaRPr>
          </a:p>
          <a:p>
            <a:pPr marL="342900" indent="-342900" algn="just">
              <a:buFont typeface="Times New Roman" panose="02020603050405020304" pitchFamily="18" charset="0"/>
              <a:buChar char="•"/>
              <a:tabLst>
                <a:tab pos="457200" algn="l"/>
              </a:tabLst>
            </a:pPr>
            <a:endParaRPr lang="fr-FR" sz="1600" b="1" dirty="0">
              <a:ea typeface="ＭＳ Ｐゴシック" charset="0"/>
              <a:cs typeface="ＭＳ Ｐゴシック" charset="0"/>
            </a:endParaRPr>
          </a:p>
        </p:txBody>
      </p:sp>
      <p:pic>
        <p:nvPicPr>
          <p:cNvPr id="3" name="Image 2">
            <a:extLst>
              <a:ext uri="{FF2B5EF4-FFF2-40B4-BE49-F238E27FC236}">
                <a16:creationId xmlns:a16="http://schemas.microsoft.com/office/drawing/2014/main" id="{186AE08C-1EC4-E423-1715-B8CDAA7D8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754" y="1559497"/>
            <a:ext cx="3424687" cy="5211480"/>
          </a:xfrm>
          <a:prstGeom prst="rect">
            <a:avLst/>
          </a:prstGeom>
        </p:spPr>
      </p:pic>
      <p:pic>
        <p:nvPicPr>
          <p:cNvPr id="10" name="Image 9">
            <a:extLst>
              <a:ext uri="{FF2B5EF4-FFF2-40B4-BE49-F238E27FC236}">
                <a16:creationId xmlns:a16="http://schemas.microsoft.com/office/drawing/2014/main" id="{5A911397-2ADC-3C87-F581-1CFC56513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87" y="1509767"/>
            <a:ext cx="3335112" cy="5099338"/>
          </a:xfrm>
          <a:prstGeom prst="rect">
            <a:avLst/>
          </a:prstGeom>
        </p:spPr>
      </p:pic>
      <p:sp>
        <p:nvSpPr>
          <p:cNvPr id="15" name="ZoneTexte 14">
            <a:extLst>
              <a:ext uri="{FF2B5EF4-FFF2-40B4-BE49-F238E27FC236}">
                <a16:creationId xmlns:a16="http://schemas.microsoft.com/office/drawing/2014/main" id="{349782AC-7F7A-20F6-298A-718334A0F323}"/>
              </a:ext>
            </a:extLst>
          </p:cNvPr>
          <p:cNvSpPr txBox="1"/>
          <p:nvPr/>
        </p:nvSpPr>
        <p:spPr>
          <a:xfrm>
            <a:off x="6474840" y="2129784"/>
            <a:ext cx="1069524" cy="384721"/>
          </a:xfrm>
          <a:prstGeom prst="rect">
            <a:avLst/>
          </a:prstGeom>
          <a:solidFill>
            <a:schemeClr val="accent1"/>
          </a:solidFill>
        </p:spPr>
        <p:txBody>
          <a:bodyPr wrap="none" rtlCol="0">
            <a:spAutoFit/>
          </a:bodyPr>
          <a:lstStyle/>
          <a:p>
            <a:r>
              <a:rPr lang="fr-FR" dirty="0">
                <a:solidFill>
                  <a:schemeClr val="bg1"/>
                </a:solidFill>
              </a:rPr>
              <a:t>Hommes</a:t>
            </a:r>
          </a:p>
        </p:txBody>
      </p:sp>
      <p:sp>
        <p:nvSpPr>
          <p:cNvPr id="20" name="ZoneTexte 19">
            <a:extLst>
              <a:ext uri="{FF2B5EF4-FFF2-40B4-BE49-F238E27FC236}">
                <a16:creationId xmlns:a16="http://schemas.microsoft.com/office/drawing/2014/main" id="{9393F901-FDE4-C439-2162-B97ED02EA2AA}"/>
              </a:ext>
            </a:extLst>
          </p:cNvPr>
          <p:cNvSpPr txBox="1"/>
          <p:nvPr/>
        </p:nvSpPr>
        <p:spPr>
          <a:xfrm>
            <a:off x="576973" y="2028987"/>
            <a:ext cx="1019446" cy="384721"/>
          </a:xfrm>
          <a:prstGeom prst="rect">
            <a:avLst/>
          </a:prstGeom>
          <a:solidFill>
            <a:schemeClr val="accent1"/>
          </a:solidFill>
        </p:spPr>
        <p:txBody>
          <a:bodyPr wrap="none" rtlCol="0">
            <a:spAutoFit/>
          </a:bodyPr>
          <a:lstStyle/>
          <a:p>
            <a:r>
              <a:rPr lang="fr-FR" dirty="0">
                <a:solidFill>
                  <a:schemeClr val="bg1"/>
                </a:solidFill>
              </a:rPr>
              <a:t>Femmes</a:t>
            </a:r>
          </a:p>
        </p:txBody>
      </p:sp>
      <p:pic>
        <p:nvPicPr>
          <p:cNvPr id="5" name="Image 4">
            <a:extLst>
              <a:ext uri="{FF2B5EF4-FFF2-40B4-BE49-F238E27FC236}">
                <a16:creationId xmlns:a16="http://schemas.microsoft.com/office/drawing/2014/main" id="{3ECB9561-85A5-780C-9366-46235757A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335" y="5050209"/>
            <a:ext cx="2921000" cy="1181100"/>
          </a:xfrm>
          <a:prstGeom prst="rect">
            <a:avLst/>
          </a:prstGeom>
        </p:spPr>
      </p:pic>
      <p:pic>
        <p:nvPicPr>
          <p:cNvPr id="14" name="Image 13">
            <a:extLst>
              <a:ext uri="{FF2B5EF4-FFF2-40B4-BE49-F238E27FC236}">
                <a16:creationId xmlns:a16="http://schemas.microsoft.com/office/drawing/2014/main" id="{EBC531F2-6385-07A7-1548-37A8E89EE4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735" y="5006835"/>
            <a:ext cx="3001935" cy="1224474"/>
          </a:xfrm>
          <a:prstGeom prst="rect">
            <a:avLst/>
          </a:prstGeom>
        </p:spPr>
      </p:pic>
      <p:sp>
        <p:nvSpPr>
          <p:cNvPr id="16" name="ZoneTexte 15">
            <a:extLst>
              <a:ext uri="{FF2B5EF4-FFF2-40B4-BE49-F238E27FC236}">
                <a16:creationId xmlns:a16="http://schemas.microsoft.com/office/drawing/2014/main" id="{8064B602-C031-CDBA-126A-8B89807D6D4B}"/>
              </a:ext>
            </a:extLst>
          </p:cNvPr>
          <p:cNvSpPr txBox="1"/>
          <p:nvPr/>
        </p:nvSpPr>
        <p:spPr>
          <a:xfrm>
            <a:off x="10035032" y="2604751"/>
            <a:ext cx="1983112" cy="1869743"/>
          </a:xfrm>
          <a:prstGeom prst="rect">
            <a:avLst/>
          </a:prstGeom>
          <a:noFill/>
        </p:spPr>
        <p:txBody>
          <a:bodyPr wrap="square" rtlCol="0">
            <a:spAutoFit/>
          </a:bodyPr>
          <a:lstStyle/>
          <a:p>
            <a:pPr algn="just"/>
            <a:r>
              <a:rPr lang="fr-FR" sz="1050" b="1" dirty="0"/>
              <a:t>Liste des métiers sélectionnés pour les hommes : </a:t>
            </a:r>
          </a:p>
          <a:p>
            <a:pPr marL="342900" indent="-342900" algn="just">
              <a:buFontTx/>
              <a:buChar char="-"/>
            </a:pPr>
            <a:r>
              <a:rPr lang="fr-FR" sz="1050" dirty="0"/>
              <a:t>Services aux particuliers </a:t>
            </a:r>
          </a:p>
          <a:p>
            <a:pPr marL="342900" indent="-342900" algn="just">
              <a:buFontTx/>
              <a:buChar char="-"/>
            </a:pPr>
            <a:r>
              <a:rPr lang="fr-FR" sz="1050" dirty="0"/>
              <a:t>Aide à domicile et aide ménagère </a:t>
            </a:r>
          </a:p>
          <a:p>
            <a:pPr marL="342900" indent="-342900" algn="just">
              <a:buFontTx/>
              <a:buChar char="-"/>
            </a:pPr>
            <a:r>
              <a:rPr lang="fr-FR" sz="1050" dirty="0"/>
              <a:t>Employé médical </a:t>
            </a:r>
          </a:p>
          <a:p>
            <a:pPr marL="342900" indent="-342900" algn="just">
              <a:buFontTx/>
              <a:buChar char="-"/>
            </a:pPr>
            <a:r>
              <a:rPr lang="fr-FR" sz="1050" dirty="0"/>
              <a:t>Agent de sécurité </a:t>
            </a:r>
          </a:p>
          <a:p>
            <a:pPr marL="342900" indent="-342900" algn="just">
              <a:buFontTx/>
              <a:buChar char="-"/>
            </a:pPr>
            <a:r>
              <a:rPr lang="fr-FR" sz="1050" dirty="0"/>
              <a:t>Ouvrier de l'électricité/électronique </a:t>
            </a:r>
          </a:p>
          <a:p>
            <a:pPr marL="342900" indent="-342900" algn="just">
              <a:buFontTx/>
              <a:buChar char="-"/>
            </a:pPr>
            <a:r>
              <a:rPr lang="fr-FR" sz="1050" dirty="0"/>
              <a:t>Employé d'accueil </a:t>
            </a:r>
          </a:p>
          <a:p>
            <a:pPr marL="342900" indent="-342900" algn="just">
              <a:buFontTx/>
              <a:buChar char="-"/>
            </a:pPr>
            <a:endParaRPr lang="fr-FR" sz="1050" dirty="0"/>
          </a:p>
        </p:txBody>
      </p:sp>
      <p:sp>
        <p:nvSpPr>
          <p:cNvPr id="18" name="ZoneTexte 17">
            <a:extLst>
              <a:ext uri="{FF2B5EF4-FFF2-40B4-BE49-F238E27FC236}">
                <a16:creationId xmlns:a16="http://schemas.microsoft.com/office/drawing/2014/main" id="{1BFE8A7B-59FA-7252-EA7E-AF753CC2AF6A}"/>
              </a:ext>
            </a:extLst>
          </p:cNvPr>
          <p:cNvSpPr txBox="1"/>
          <p:nvPr/>
        </p:nvSpPr>
        <p:spPr>
          <a:xfrm>
            <a:off x="3742546" y="1509767"/>
            <a:ext cx="2353454" cy="3323987"/>
          </a:xfrm>
          <a:prstGeom prst="rect">
            <a:avLst/>
          </a:prstGeom>
          <a:noFill/>
        </p:spPr>
        <p:txBody>
          <a:bodyPr wrap="square" rtlCol="0">
            <a:spAutoFit/>
          </a:bodyPr>
          <a:lstStyle/>
          <a:p>
            <a:pPr algn="just"/>
            <a:endParaRPr lang="fr-FR" sz="1050" dirty="0"/>
          </a:p>
          <a:p>
            <a:pPr algn="just"/>
            <a:r>
              <a:rPr lang="fr-FR" sz="1050" b="1" dirty="0"/>
              <a:t>Liste des métiers sélectionnés pour les femmes : </a:t>
            </a:r>
          </a:p>
          <a:p>
            <a:pPr marL="342900" indent="-342900" algn="just">
              <a:buFontTx/>
              <a:buChar char="-"/>
            </a:pPr>
            <a:r>
              <a:rPr lang="fr-FR" sz="1050" dirty="0"/>
              <a:t>Standardiste </a:t>
            </a:r>
          </a:p>
          <a:p>
            <a:pPr marL="342900" indent="-342900" algn="just">
              <a:buFontTx/>
              <a:buChar char="-"/>
            </a:pPr>
            <a:r>
              <a:rPr lang="fr-FR" sz="1050" dirty="0"/>
              <a:t>Cadre infirmière </a:t>
            </a:r>
          </a:p>
          <a:p>
            <a:pPr marL="342900" indent="-342900" algn="just">
              <a:buFontTx/>
              <a:buChar char="-"/>
            </a:pPr>
            <a:r>
              <a:rPr lang="fr-FR" sz="1050" dirty="0"/>
              <a:t>Agent de sécurité </a:t>
            </a:r>
          </a:p>
          <a:p>
            <a:pPr marL="342900" indent="-342900" algn="just">
              <a:buFontTx/>
              <a:buChar char="-"/>
            </a:pPr>
            <a:r>
              <a:rPr lang="fr-FR" sz="1050" dirty="0"/>
              <a:t>Educatrice spécialisée</a:t>
            </a:r>
          </a:p>
          <a:p>
            <a:pPr marL="342900" indent="-342900" algn="just">
              <a:buFontTx/>
              <a:buChar char="-"/>
            </a:pPr>
            <a:r>
              <a:rPr lang="fr-FR" sz="1050" dirty="0"/>
              <a:t>Services aux particuliers </a:t>
            </a:r>
          </a:p>
          <a:p>
            <a:pPr marL="342900" indent="-342900" algn="just">
              <a:buFontTx/>
              <a:buChar char="-"/>
            </a:pPr>
            <a:r>
              <a:rPr lang="fr-FR" sz="1050" dirty="0"/>
              <a:t>Aide à domicile et aide-ménagère </a:t>
            </a:r>
          </a:p>
          <a:p>
            <a:pPr marL="285750" indent="-285750" algn="just">
              <a:buFontTx/>
              <a:buChar char="-"/>
            </a:pPr>
            <a:r>
              <a:rPr lang="fr-FR" sz="1050" dirty="0"/>
              <a:t>Ouvrière et artisane de l'alimentation non industrielle </a:t>
            </a:r>
          </a:p>
          <a:p>
            <a:pPr marL="285750" indent="-285750" algn="just">
              <a:buFontTx/>
              <a:buChar char="-"/>
            </a:pPr>
            <a:r>
              <a:rPr lang="fr-FR" sz="1050" dirty="0"/>
              <a:t>Responsable petits magasins, cadre de l'exploitation des magasins </a:t>
            </a:r>
          </a:p>
          <a:p>
            <a:pPr marL="285750" indent="-285750" algn="just">
              <a:buFontTx/>
              <a:buChar char="-"/>
            </a:pPr>
            <a:r>
              <a:rPr lang="fr-FR" sz="1050" dirty="0"/>
              <a:t>Employée de commerce </a:t>
            </a:r>
          </a:p>
          <a:p>
            <a:pPr marL="285750" indent="-285750" algn="just">
              <a:buFontTx/>
              <a:buChar char="-"/>
            </a:pPr>
            <a:r>
              <a:rPr lang="fr-FR" sz="1050" dirty="0"/>
              <a:t>Agent hospitalier </a:t>
            </a:r>
          </a:p>
          <a:p>
            <a:pPr marL="285750" indent="-285750" algn="just">
              <a:buFontTx/>
              <a:buChar char="-"/>
            </a:pPr>
            <a:r>
              <a:rPr lang="fr-FR" sz="1050" dirty="0"/>
              <a:t>Employée et artisane coiffure et esthétique </a:t>
            </a:r>
          </a:p>
          <a:p>
            <a:pPr marL="285750" indent="-285750" algn="just">
              <a:buFontTx/>
              <a:buChar char="-"/>
            </a:pPr>
            <a:r>
              <a:rPr lang="fr-FR" sz="1050" dirty="0"/>
              <a:t>Cuisinière </a:t>
            </a:r>
          </a:p>
          <a:p>
            <a:pPr marL="285750" indent="-285750" algn="just">
              <a:buFontTx/>
              <a:buChar char="-"/>
            </a:pPr>
            <a:r>
              <a:rPr lang="fr-FR" sz="1050" dirty="0"/>
              <a:t>Chauffeur routier (y.c. artisane)</a:t>
            </a:r>
          </a:p>
        </p:txBody>
      </p:sp>
      <p:sp>
        <p:nvSpPr>
          <p:cNvPr id="21" name="ZoneTexte 20">
            <a:extLst>
              <a:ext uri="{FF2B5EF4-FFF2-40B4-BE49-F238E27FC236}">
                <a16:creationId xmlns:a16="http://schemas.microsoft.com/office/drawing/2014/main" id="{FBA53177-CDC2-6128-8965-A897A99F52B3}"/>
              </a:ext>
            </a:extLst>
          </p:cNvPr>
          <p:cNvSpPr txBox="1"/>
          <p:nvPr/>
        </p:nvSpPr>
        <p:spPr>
          <a:xfrm>
            <a:off x="9592794" y="551508"/>
            <a:ext cx="2386359" cy="307777"/>
          </a:xfrm>
          <a:prstGeom prst="rect">
            <a:avLst/>
          </a:prstGeom>
          <a:solidFill>
            <a:schemeClr val="accent2"/>
          </a:solidFill>
        </p:spPr>
        <p:txBody>
          <a:bodyPr wrap="none" rtlCol="0">
            <a:spAutoFit/>
          </a:bodyPr>
          <a:lstStyle/>
          <a:p>
            <a:r>
              <a:rPr lang="fr-FR" sz="1400" dirty="0"/>
              <a:t>Plus concernés : 25 ans et plus</a:t>
            </a:r>
          </a:p>
        </p:txBody>
      </p:sp>
    </p:spTree>
    <p:extLst>
      <p:ext uri="{BB962C8B-B14F-4D97-AF65-F5344CB8AC3E}">
        <p14:creationId xmlns:p14="http://schemas.microsoft.com/office/powerpoint/2010/main" val="172857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75CD-A117-C501-A4E4-A46108738E4A}"/>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28B1C6D3-5469-89EB-F19C-B5C041F1B2B1}"/>
              </a:ext>
            </a:extLst>
          </p:cNvPr>
          <p:cNvSpPr/>
          <p:nvPr/>
        </p:nvSpPr>
        <p:spPr>
          <a:xfrm>
            <a:off x="980480" y="107018"/>
            <a:ext cx="9920672" cy="854100"/>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inaptitudes</a:t>
            </a:r>
          </a:p>
        </p:txBody>
      </p:sp>
      <p:sp>
        <p:nvSpPr>
          <p:cNvPr id="6" name="ZoneTexte 5">
            <a:extLst>
              <a:ext uri="{FF2B5EF4-FFF2-40B4-BE49-F238E27FC236}">
                <a16:creationId xmlns:a16="http://schemas.microsoft.com/office/drawing/2014/main" id="{EED97258-5769-E917-A5D9-4A989F9861C6}"/>
              </a:ext>
            </a:extLst>
          </p:cNvPr>
          <p:cNvSpPr txBox="1"/>
          <p:nvPr/>
        </p:nvSpPr>
        <p:spPr>
          <a:xfrm>
            <a:off x="152573" y="6560222"/>
            <a:ext cx="11434762" cy="276999"/>
          </a:xfrm>
          <a:prstGeom prst="rect">
            <a:avLst/>
          </a:prstGeom>
          <a:noFill/>
        </p:spPr>
        <p:txBody>
          <a:bodyPr wrap="square" rtlCol="0">
            <a:spAutoFit/>
          </a:bodyPr>
          <a:lstStyle/>
          <a:p>
            <a:r>
              <a:rPr lang="fr-FR" sz="1200" dirty="0"/>
              <a:t>Traitement : SESE, DREETS Occitanie</a:t>
            </a:r>
          </a:p>
        </p:txBody>
      </p:sp>
      <p:sp>
        <p:nvSpPr>
          <p:cNvPr id="8" name="Espace réservé du contenu 2">
            <a:extLst>
              <a:ext uri="{FF2B5EF4-FFF2-40B4-BE49-F238E27FC236}">
                <a16:creationId xmlns:a16="http://schemas.microsoft.com/office/drawing/2014/main" id="{AE1CA800-4A78-CFA2-0522-E10F1EB51AE2}"/>
              </a:ext>
            </a:extLst>
          </p:cNvPr>
          <p:cNvSpPr txBox="1">
            <a:spLocks/>
          </p:cNvSpPr>
          <p:nvPr/>
        </p:nvSpPr>
        <p:spPr>
          <a:xfrm>
            <a:off x="0" y="894083"/>
            <a:ext cx="9294641" cy="85410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Evolution des licenciements pour inaptitude – 2019/2024</a:t>
            </a:r>
          </a:p>
          <a:p>
            <a:pPr marL="0" indent="0" algn="just">
              <a:buNone/>
              <a:tabLst>
                <a:tab pos="457200" algn="l"/>
              </a:tabLst>
            </a:pPr>
            <a:r>
              <a:rPr lang="fr-FR" sz="2400" b="1" dirty="0">
                <a:ea typeface="ＭＳ Ｐゴシック" charset="0"/>
                <a:cs typeface="ＭＳ Ｐゴシック" charset="0"/>
              </a:rPr>
              <a:t>  </a:t>
            </a:r>
          </a:p>
          <a:p>
            <a:pPr algn="just">
              <a:tabLst>
                <a:tab pos="457200" algn="l"/>
              </a:tabLst>
            </a:pPr>
            <a:endParaRPr lang="fr-FR" sz="2400" b="1" dirty="0">
              <a:ea typeface="ＭＳ Ｐゴシック" charset="0"/>
              <a:cs typeface="ＭＳ Ｐゴシック" charset="0"/>
            </a:endParaRPr>
          </a:p>
          <a:p>
            <a:pPr marL="342900" indent="-342900" algn="just">
              <a:buFont typeface="Times New Roman" panose="02020603050405020304" pitchFamily="18" charset="0"/>
              <a:buChar char="•"/>
              <a:tabLst>
                <a:tab pos="457200" algn="l"/>
              </a:tabLst>
            </a:pPr>
            <a:endParaRPr lang="fr-FR" sz="1600" b="1" dirty="0">
              <a:ea typeface="ＭＳ Ｐゴシック" charset="0"/>
              <a:cs typeface="ＭＳ Ｐゴシック" charset="0"/>
            </a:endParaRPr>
          </a:p>
        </p:txBody>
      </p:sp>
      <p:pic>
        <p:nvPicPr>
          <p:cNvPr id="4" name="Image 3">
            <a:extLst>
              <a:ext uri="{FF2B5EF4-FFF2-40B4-BE49-F238E27FC236}">
                <a16:creationId xmlns:a16="http://schemas.microsoft.com/office/drawing/2014/main" id="{C7E85075-F379-CC96-D63D-EDAF83CEE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054" y="1889209"/>
            <a:ext cx="10703281" cy="3795930"/>
          </a:xfrm>
          <a:prstGeom prst="rect">
            <a:avLst/>
          </a:prstGeom>
        </p:spPr>
      </p:pic>
    </p:spTree>
    <p:extLst>
      <p:ext uri="{BB962C8B-B14F-4D97-AF65-F5344CB8AC3E}">
        <p14:creationId xmlns:p14="http://schemas.microsoft.com/office/powerpoint/2010/main" val="3255137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20B80-7FFB-6A07-8FBB-ACD11B5320FE}"/>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FB59FD3C-3295-B7BC-09D9-776DDF6D8A95}"/>
              </a:ext>
            </a:extLst>
          </p:cNvPr>
          <p:cNvSpPr/>
          <p:nvPr/>
        </p:nvSpPr>
        <p:spPr>
          <a:xfrm>
            <a:off x="935175" y="144878"/>
            <a:ext cx="9920672" cy="556151"/>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demandes d’aménagement de poste</a:t>
            </a:r>
          </a:p>
        </p:txBody>
      </p:sp>
      <p:sp>
        <p:nvSpPr>
          <p:cNvPr id="9" name="Espace réservé du contenu 2">
            <a:extLst>
              <a:ext uri="{FF2B5EF4-FFF2-40B4-BE49-F238E27FC236}">
                <a16:creationId xmlns:a16="http://schemas.microsoft.com/office/drawing/2014/main" id="{671C8652-B6C7-4DC7-C37D-937733F01C02}"/>
              </a:ext>
            </a:extLst>
          </p:cNvPr>
          <p:cNvSpPr txBox="1">
            <a:spLocks/>
          </p:cNvSpPr>
          <p:nvPr/>
        </p:nvSpPr>
        <p:spPr>
          <a:xfrm>
            <a:off x="0" y="701029"/>
            <a:ext cx="11026588" cy="109881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Taux d’incidence des demandes d’aménagement de poste </a:t>
            </a:r>
          </a:p>
          <a:p>
            <a:pPr marL="0" indent="0" algn="just">
              <a:buNone/>
              <a:tabLst>
                <a:tab pos="457200" algn="l"/>
              </a:tabLst>
            </a:pPr>
            <a:r>
              <a:rPr lang="fr-FR" sz="2400" b="1" dirty="0">
                <a:ea typeface="ＭＳ Ｐゴシック" charset="0"/>
                <a:cs typeface="ＭＳ Ｐゴシック" charset="0"/>
              </a:rPr>
              <a:t>(pour 1000 salariés/années) (2024)</a:t>
            </a:r>
            <a:endParaRPr lang="fr-FR" sz="1600" b="1" dirty="0">
              <a:ea typeface="ＭＳ Ｐゴシック" charset="0"/>
              <a:cs typeface="ＭＳ Ｐゴシック" charset="0"/>
            </a:endParaRPr>
          </a:p>
        </p:txBody>
      </p:sp>
      <p:sp>
        <p:nvSpPr>
          <p:cNvPr id="8" name="ZoneTexte 7">
            <a:extLst>
              <a:ext uri="{FF2B5EF4-FFF2-40B4-BE49-F238E27FC236}">
                <a16:creationId xmlns:a16="http://schemas.microsoft.com/office/drawing/2014/main" id="{802BFEAC-7F7D-F2A9-C246-68356C254CBB}"/>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IODA, CREAI-ORS Occitanie)</a:t>
            </a:r>
          </a:p>
        </p:txBody>
      </p:sp>
      <p:pic>
        <p:nvPicPr>
          <p:cNvPr id="10" name="Espace réservé du contenu 9">
            <a:extLst>
              <a:ext uri="{FF2B5EF4-FFF2-40B4-BE49-F238E27FC236}">
                <a16:creationId xmlns:a16="http://schemas.microsoft.com/office/drawing/2014/main" id="{F970E3BE-25DB-9C4C-02BE-E983D8B8DC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937" y="1540988"/>
            <a:ext cx="9158288" cy="4935852"/>
          </a:xfrm>
        </p:spPr>
      </p:pic>
    </p:spTree>
    <p:extLst>
      <p:ext uri="{BB962C8B-B14F-4D97-AF65-F5344CB8AC3E}">
        <p14:creationId xmlns:p14="http://schemas.microsoft.com/office/powerpoint/2010/main" val="2185418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0FE91-73B7-AF9C-AF9A-D625710BADA1}"/>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527DEB41-7D93-8C32-E86E-7247D9BC1AD2}"/>
              </a:ext>
            </a:extLst>
          </p:cNvPr>
          <p:cNvSpPr/>
          <p:nvPr/>
        </p:nvSpPr>
        <p:spPr>
          <a:xfrm>
            <a:off x="935175" y="144878"/>
            <a:ext cx="9920672" cy="556151"/>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demandes d’aménagement de poste</a:t>
            </a:r>
          </a:p>
        </p:txBody>
      </p:sp>
      <p:sp>
        <p:nvSpPr>
          <p:cNvPr id="9" name="Espace réservé du contenu 2">
            <a:extLst>
              <a:ext uri="{FF2B5EF4-FFF2-40B4-BE49-F238E27FC236}">
                <a16:creationId xmlns:a16="http://schemas.microsoft.com/office/drawing/2014/main" id="{CBD4C222-CE1F-72FF-150C-279FBF7F8913}"/>
              </a:ext>
            </a:extLst>
          </p:cNvPr>
          <p:cNvSpPr txBox="1">
            <a:spLocks/>
          </p:cNvSpPr>
          <p:nvPr/>
        </p:nvSpPr>
        <p:spPr>
          <a:xfrm>
            <a:off x="-1" y="921230"/>
            <a:ext cx="10504715" cy="82501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Taux d’incidence des inaptitudes/ demandes d’aménagement de poste (2024)</a:t>
            </a:r>
            <a:endParaRPr lang="fr-FR" sz="1600" b="1" dirty="0">
              <a:ea typeface="ＭＳ Ｐゴシック" charset="0"/>
              <a:cs typeface="ＭＳ Ｐゴシック" charset="0"/>
            </a:endParaRPr>
          </a:p>
        </p:txBody>
      </p:sp>
      <p:sp>
        <p:nvSpPr>
          <p:cNvPr id="8" name="ZoneTexte 7">
            <a:extLst>
              <a:ext uri="{FF2B5EF4-FFF2-40B4-BE49-F238E27FC236}">
                <a16:creationId xmlns:a16="http://schemas.microsoft.com/office/drawing/2014/main" id="{C69420A4-371C-E709-8BC0-3C93AF0BFFD1}"/>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IODA, CREAI-ORS Occitanie)</a:t>
            </a:r>
          </a:p>
        </p:txBody>
      </p:sp>
      <p:pic>
        <p:nvPicPr>
          <p:cNvPr id="16" name="Image 15">
            <a:extLst>
              <a:ext uri="{FF2B5EF4-FFF2-40B4-BE49-F238E27FC236}">
                <a16:creationId xmlns:a16="http://schemas.microsoft.com/office/drawing/2014/main" id="{F729C83E-9584-C996-23BB-49F926697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255" y="1360506"/>
            <a:ext cx="6230078" cy="4979515"/>
          </a:xfrm>
          <a:prstGeom prst="rect">
            <a:avLst/>
          </a:prstGeom>
        </p:spPr>
      </p:pic>
    </p:spTree>
    <p:extLst>
      <p:ext uri="{BB962C8B-B14F-4D97-AF65-F5344CB8AC3E}">
        <p14:creationId xmlns:p14="http://schemas.microsoft.com/office/powerpoint/2010/main" val="131984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E311E-0717-2FB6-690F-C15F731CA2A4}"/>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089A5462-D40C-9CF7-F65C-203FDFFDE269}"/>
              </a:ext>
            </a:extLst>
          </p:cNvPr>
          <p:cNvSpPr/>
          <p:nvPr/>
        </p:nvSpPr>
        <p:spPr>
          <a:xfrm>
            <a:off x="969403" y="182196"/>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Emploi</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CEA1DACE-0A65-699B-CDE6-97AAF0CD42E3}"/>
              </a:ext>
            </a:extLst>
          </p:cNvPr>
          <p:cNvSpPr txBox="1"/>
          <p:nvPr/>
        </p:nvSpPr>
        <p:spPr>
          <a:xfrm>
            <a:off x="91643" y="6581001"/>
            <a:ext cx="11434762" cy="276999"/>
          </a:xfrm>
          <a:prstGeom prst="rect">
            <a:avLst/>
          </a:prstGeom>
          <a:noFill/>
        </p:spPr>
        <p:txBody>
          <a:bodyPr wrap="square" rtlCol="0">
            <a:spAutoFit/>
          </a:bodyPr>
          <a:lstStyle/>
          <a:p>
            <a:r>
              <a:rPr lang="fr-FR" sz="1200" dirty="0"/>
              <a:t>Source : Chiffres clé 2025 DREETS Occitanie (Insee)</a:t>
            </a:r>
          </a:p>
        </p:txBody>
      </p:sp>
      <p:sp>
        <p:nvSpPr>
          <p:cNvPr id="6" name="Espace réservé du contenu 2">
            <a:extLst>
              <a:ext uri="{FF2B5EF4-FFF2-40B4-BE49-F238E27FC236}">
                <a16:creationId xmlns:a16="http://schemas.microsoft.com/office/drawing/2014/main" id="{869D1791-7C38-AC70-97A4-47F13B9033E1}"/>
              </a:ext>
            </a:extLst>
          </p:cNvPr>
          <p:cNvSpPr>
            <a:spLocks noGrp="1"/>
          </p:cNvSpPr>
          <p:nvPr>
            <p:ph idx="1"/>
          </p:nvPr>
        </p:nvSpPr>
        <p:spPr>
          <a:xfrm>
            <a:off x="6349" y="696161"/>
            <a:ext cx="7657194" cy="1190695"/>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Répartition de l’emploi par secteur selon le sexe - 2022</a:t>
            </a:r>
            <a:endParaRPr lang="fr-FR" sz="1600" b="1" dirty="0">
              <a:ea typeface="ＭＳ Ｐゴシック" charset="0"/>
              <a:cs typeface="ＭＳ Ｐゴシック" charset="0"/>
            </a:endParaRPr>
          </a:p>
        </p:txBody>
      </p:sp>
      <p:pic>
        <p:nvPicPr>
          <p:cNvPr id="8" name="Image 7">
            <a:extLst>
              <a:ext uri="{FF2B5EF4-FFF2-40B4-BE49-F238E27FC236}">
                <a16:creationId xmlns:a16="http://schemas.microsoft.com/office/drawing/2014/main" id="{2EB226BF-AE8C-1BE9-415C-F5B2925D2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6" y="1446842"/>
            <a:ext cx="9950555" cy="1962080"/>
          </a:xfrm>
          <a:prstGeom prst="rect">
            <a:avLst/>
          </a:prstGeom>
        </p:spPr>
      </p:pic>
      <p:sp>
        <p:nvSpPr>
          <p:cNvPr id="9" name="Espace réservé du contenu 2">
            <a:extLst>
              <a:ext uri="{FF2B5EF4-FFF2-40B4-BE49-F238E27FC236}">
                <a16:creationId xmlns:a16="http://schemas.microsoft.com/office/drawing/2014/main" id="{6941FFE4-D6FB-315A-6E0F-85B80E324F36}"/>
              </a:ext>
            </a:extLst>
          </p:cNvPr>
          <p:cNvSpPr txBox="1">
            <a:spLocks/>
          </p:cNvSpPr>
          <p:nvPr/>
        </p:nvSpPr>
        <p:spPr>
          <a:xfrm>
            <a:off x="2602944" y="5107095"/>
            <a:ext cx="4614884" cy="40444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57200" algn="l"/>
              </a:tabLst>
            </a:pPr>
            <a:r>
              <a:rPr lang="fr-FR" sz="2400" b="1" dirty="0">
                <a:ea typeface="ＭＳ Ｐゴシック" charset="0"/>
                <a:cs typeface="ＭＳ Ｐゴシック" charset="0"/>
              </a:rPr>
              <a:t>Répartition des emplois par sexe et par tranche d’âge - 2022</a:t>
            </a:r>
            <a:endParaRPr lang="fr-FR" sz="1600" b="1" dirty="0">
              <a:ea typeface="ＭＳ Ｐゴシック" charset="0"/>
              <a:cs typeface="ＭＳ Ｐゴシック" charset="0"/>
            </a:endParaRPr>
          </a:p>
        </p:txBody>
      </p:sp>
      <p:pic>
        <p:nvPicPr>
          <p:cNvPr id="12" name="Image 11">
            <a:extLst>
              <a:ext uri="{FF2B5EF4-FFF2-40B4-BE49-F238E27FC236}">
                <a16:creationId xmlns:a16="http://schemas.microsoft.com/office/drawing/2014/main" id="{8FB8FE39-006F-2811-916E-F08DBC8F9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1615" y="3449079"/>
            <a:ext cx="4746171" cy="3316033"/>
          </a:xfrm>
          <a:prstGeom prst="rect">
            <a:avLst/>
          </a:prstGeom>
        </p:spPr>
      </p:pic>
    </p:spTree>
    <p:extLst>
      <p:ext uri="{BB962C8B-B14F-4D97-AF65-F5344CB8AC3E}">
        <p14:creationId xmlns:p14="http://schemas.microsoft.com/office/powerpoint/2010/main" val="240838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E897E-CDEE-D9B4-5661-9EC1BCA8EF7B}"/>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A2DFF19B-3523-F5CC-BBD2-BDFCCA1207B8}"/>
              </a:ext>
            </a:extLst>
          </p:cNvPr>
          <p:cNvSpPr/>
          <p:nvPr/>
        </p:nvSpPr>
        <p:spPr>
          <a:xfrm>
            <a:off x="935175" y="144878"/>
            <a:ext cx="9920672" cy="556151"/>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demandes d’aménagement de poste</a:t>
            </a:r>
          </a:p>
        </p:txBody>
      </p:sp>
      <p:sp>
        <p:nvSpPr>
          <p:cNvPr id="9" name="Espace réservé du contenu 2">
            <a:extLst>
              <a:ext uri="{FF2B5EF4-FFF2-40B4-BE49-F238E27FC236}">
                <a16:creationId xmlns:a16="http://schemas.microsoft.com/office/drawing/2014/main" id="{26CDEAB6-3885-030B-3697-1C316685D807}"/>
              </a:ext>
            </a:extLst>
          </p:cNvPr>
          <p:cNvSpPr txBox="1">
            <a:spLocks/>
          </p:cNvSpPr>
          <p:nvPr/>
        </p:nvSpPr>
        <p:spPr>
          <a:xfrm>
            <a:off x="0" y="813381"/>
            <a:ext cx="9724913" cy="98684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Taux d’incidence des demandes d’aménagement de poste par secteur d’activité (2024)</a:t>
            </a:r>
            <a:endParaRPr lang="fr-FR" sz="1600" b="1" dirty="0">
              <a:ea typeface="ＭＳ Ｐゴシック" charset="0"/>
              <a:cs typeface="ＭＳ Ｐゴシック" charset="0"/>
            </a:endParaRPr>
          </a:p>
        </p:txBody>
      </p:sp>
      <p:sp>
        <p:nvSpPr>
          <p:cNvPr id="8" name="ZoneTexte 7">
            <a:extLst>
              <a:ext uri="{FF2B5EF4-FFF2-40B4-BE49-F238E27FC236}">
                <a16:creationId xmlns:a16="http://schemas.microsoft.com/office/drawing/2014/main" id="{33911C81-1146-7D3B-40AD-C8D92252C07F}"/>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IODA, CREAI-ORS Occitanie)</a:t>
            </a:r>
          </a:p>
        </p:txBody>
      </p:sp>
      <p:grpSp>
        <p:nvGrpSpPr>
          <p:cNvPr id="4" name="Groupe 3">
            <a:extLst>
              <a:ext uri="{FF2B5EF4-FFF2-40B4-BE49-F238E27FC236}">
                <a16:creationId xmlns:a16="http://schemas.microsoft.com/office/drawing/2014/main" id="{2328E4A4-774F-D6D2-4B9D-E5AA72242EF9}"/>
              </a:ext>
            </a:extLst>
          </p:cNvPr>
          <p:cNvGrpSpPr/>
          <p:nvPr/>
        </p:nvGrpSpPr>
        <p:grpSpPr>
          <a:xfrm>
            <a:off x="3209461" y="1292745"/>
            <a:ext cx="5372100" cy="5267477"/>
            <a:chOff x="723900" y="1292745"/>
            <a:chExt cx="5372100" cy="5267477"/>
          </a:xfrm>
        </p:grpSpPr>
        <p:pic>
          <p:nvPicPr>
            <p:cNvPr id="3" name="Image 2">
              <a:extLst>
                <a:ext uri="{FF2B5EF4-FFF2-40B4-BE49-F238E27FC236}">
                  <a16:creationId xmlns:a16="http://schemas.microsoft.com/office/drawing/2014/main" id="{78F6847D-8D5D-F025-E4FE-FD3BDDC0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292745"/>
              <a:ext cx="5105400" cy="5267477"/>
            </a:xfrm>
            <a:prstGeom prst="rect">
              <a:avLst/>
            </a:prstGeom>
          </p:spPr>
        </p:pic>
        <p:sp>
          <p:nvSpPr>
            <p:cNvPr id="2" name="Rectangle 1">
              <a:extLst>
                <a:ext uri="{FF2B5EF4-FFF2-40B4-BE49-F238E27FC236}">
                  <a16:creationId xmlns:a16="http://schemas.microsoft.com/office/drawing/2014/main" id="{24A79C31-B795-A3F2-B92D-E4AC5097B2AE}"/>
                </a:ext>
              </a:extLst>
            </p:cNvPr>
            <p:cNvSpPr/>
            <p:nvPr/>
          </p:nvSpPr>
          <p:spPr>
            <a:xfrm>
              <a:off x="5099125" y="2043953"/>
              <a:ext cx="996875" cy="4324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197796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427C-36E3-8648-FED0-627B9BD12913}"/>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B0138F03-8793-43F3-67BE-D276617E0369}"/>
              </a:ext>
            </a:extLst>
          </p:cNvPr>
          <p:cNvSpPr/>
          <p:nvPr/>
        </p:nvSpPr>
        <p:spPr>
          <a:xfrm>
            <a:off x="919573" y="120786"/>
            <a:ext cx="9920672" cy="854100"/>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demandes d’aménagement de poste</a:t>
            </a:r>
          </a:p>
        </p:txBody>
      </p:sp>
      <p:sp>
        <p:nvSpPr>
          <p:cNvPr id="6" name="ZoneTexte 5">
            <a:extLst>
              <a:ext uri="{FF2B5EF4-FFF2-40B4-BE49-F238E27FC236}">
                <a16:creationId xmlns:a16="http://schemas.microsoft.com/office/drawing/2014/main" id="{46313EB9-D7DF-A90B-07F0-D05C352D23C5}"/>
              </a:ext>
            </a:extLst>
          </p:cNvPr>
          <p:cNvSpPr txBox="1"/>
          <p:nvPr/>
        </p:nvSpPr>
        <p:spPr>
          <a:xfrm>
            <a:off x="0" y="6636925"/>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8" name="Espace réservé du contenu 2">
            <a:extLst>
              <a:ext uri="{FF2B5EF4-FFF2-40B4-BE49-F238E27FC236}">
                <a16:creationId xmlns:a16="http://schemas.microsoft.com/office/drawing/2014/main" id="{7BC77C57-6904-5F4C-C0AD-B70B49512C43}"/>
              </a:ext>
            </a:extLst>
          </p:cNvPr>
          <p:cNvSpPr txBox="1">
            <a:spLocks/>
          </p:cNvSpPr>
          <p:nvPr/>
        </p:nvSpPr>
        <p:spPr>
          <a:xfrm>
            <a:off x="0" y="679146"/>
            <a:ext cx="10241280" cy="111075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Proportion des salariés présentant un profil à risque d’aménagement de poste pour </a:t>
            </a:r>
            <a:r>
              <a:rPr lang="fr-FR" sz="2400" b="1" u="sng" dirty="0">
                <a:ea typeface="ＭＳ Ｐゴシック" charset="0"/>
                <a:cs typeface="ＭＳ Ｐゴシック" charset="0"/>
              </a:rPr>
              <a:t>troubles musculosquelettiques</a:t>
            </a:r>
            <a:r>
              <a:rPr lang="fr-FR" sz="2400" b="1" dirty="0">
                <a:ea typeface="ＭＳ Ｐゴシック" charset="0"/>
                <a:cs typeface="ＭＳ Ｐゴシック" charset="0"/>
              </a:rPr>
              <a:t> (2024)</a:t>
            </a:r>
          </a:p>
          <a:p>
            <a:pPr marL="0" indent="0" algn="just">
              <a:buNone/>
              <a:tabLst>
                <a:tab pos="457200" algn="l"/>
              </a:tabLst>
            </a:pPr>
            <a:r>
              <a:rPr lang="fr-FR" sz="2400" b="1" dirty="0">
                <a:ea typeface="ＭＳ Ｐゴシック" charset="0"/>
                <a:cs typeface="ＭＳ Ｐゴシック" charset="0"/>
              </a:rPr>
              <a:t>   </a:t>
            </a:r>
            <a:endParaRPr lang="fr-FR" sz="1600" b="1" dirty="0">
              <a:ea typeface="ＭＳ Ｐゴシック" charset="0"/>
              <a:cs typeface="ＭＳ Ｐゴシック" charset="0"/>
            </a:endParaRPr>
          </a:p>
        </p:txBody>
      </p:sp>
      <p:sp>
        <p:nvSpPr>
          <p:cNvPr id="23" name="ZoneTexte 22">
            <a:extLst>
              <a:ext uri="{FF2B5EF4-FFF2-40B4-BE49-F238E27FC236}">
                <a16:creationId xmlns:a16="http://schemas.microsoft.com/office/drawing/2014/main" id="{7DC36378-804C-3DE1-13D1-30FE23F7EAAA}"/>
              </a:ext>
            </a:extLst>
          </p:cNvPr>
          <p:cNvSpPr txBox="1"/>
          <p:nvPr/>
        </p:nvSpPr>
        <p:spPr>
          <a:xfrm>
            <a:off x="9647066" y="267976"/>
            <a:ext cx="2386359" cy="307777"/>
          </a:xfrm>
          <a:prstGeom prst="rect">
            <a:avLst/>
          </a:prstGeom>
          <a:solidFill>
            <a:schemeClr val="accent2"/>
          </a:solidFill>
        </p:spPr>
        <p:txBody>
          <a:bodyPr wrap="none" rtlCol="0">
            <a:spAutoFit/>
          </a:bodyPr>
          <a:lstStyle/>
          <a:p>
            <a:r>
              <a:rPr lang="fr-FR" sz="1400" dirty="0"/>
              <a:t>Plus concernés : 45 ans et plus</a:t>
            </a:r>
          </a:p>
        </p:txBody>
      </p:sp>
      <p:sp>
        <p:nvSpPr>
          <p:cNvPr id="25" name="ZoneTexte 24">
            <a:extLst>
              <a:ext uri="{FF2B5EF4-FFF2-40B4-BE49-F238E27FC236}">
                <a16:creationId xmlns:a16="http://schemas.microsoft.com/office/drawing/2014/main" id="{09483E61-E6CD-677F-0CEB-6A2A75038408}"/>
              </a:ext>
            </a:extLst>
          </p:cNvPr>
          <p:cNvSpPr txBox="1"/>
          <p:nvPr/>
        </p:nvSpPr>
        <p:spPr>
          <a:xfrm>
            <a:off x="9981961" y="2543547"/>
            <a:ext cx="2174981" cy="2400657"/>
          </a:xfrm>
          <a:prstGeom prst="rect">
            <a:avLst/>
          </a:prstGeom>
          <a:noFill/>
        </p:spPr>
        <p:txBody>
          <a:bodyPr wrap="square">
            <a:spAutoFit/>
          </a:bodyPr>
          <a:lstStyle/>
          <a:p>
            <a:r>
              <a:rPr lang="fr-FR" sz="1000" b="1" dirty="0"/>
              <a:t>Liste des métiers sélectionnés pour les hommes : </a:t>
            </a:r>
          </a:p>
          <a:p>
            <a:pPr marL="285750" indent="-285750">
              <a:buFontTx/>
              <a:buChar char="-"/>
            </a:pPr>
            <a:r>
              <a:rPr lang="fr-FR" sz="1000" dirty="0"/>
              <a:t>Ouvrier ou opérateur de production agro-alimentaire </a:t>
            </a:r>
          </a:p>
          <a:p>
            <a:pPr marL="285750" indent="-285750">
              <a:buFontTx/>
              <a:buChar char="-"/>
            </a:pPr>
            <a:r>
              <a:rPr lang="fr-FR" sz="1000" dirty="0"/>
              <a:t>Ouvrier de production matériaux de construction </a:t>
            </a:r>
          </a:p>
          <a:p>
            <a:pPr marL="285750" indent="-285750">
              <a:buFontTx/>
              <a:buChar char="-"/>
            </a:pPr>
            <a:r>
              <a:rPr lang="fr-FR" sz="1000" dirty="0"/>
              <a:t>Ouvrier et artisan gros œuvre, travaux publics, béton </a:t>
            </a:r>
          </a:p>
          <a:p>
            <a:pPr marL="285750" indent="-285750">
              <a:buFontTx/>
              <a:buChar char="-"/>
            </a:pPr>
            <a:r>
              <a:rPr lang="fr-FR" sz="1000" dirty="0"/>
              <a:t>Conducteur d'engin </a:t>
            </a:r>
          </a:p>
          <a:p>
            <a:pPr marL="285750" indent="-285750">
              <a:buFontTx/>
              <a:buChar char="-"/>
            </a:pPr>
            <a:r>
              <a:rPr lang="fr-FR" sz="1000" dirty="0"/>
              <a:t>Ouvrier et exploitant agricole, forestier et aquatique, employé forestier, jardinier, ouvrier du bois/carton/papier et de l'énergie </a:t>
            </a:r>
          </a:p>
          <a:p>
            <a:pPr marL="285750" indent="-285750">
              <a:buFontTx/>
              <a:buChar char="-"/>
            </a:pPr>
            <a:r>
              <a:rPr lang="fr-FR" sz="1000" dirty="0"/>
              <a:t>Ouvrier du travail du métal</a:t>
            </a:r>
          </a:p>
        </p:txBody>
      </p:sp>
      <p:sp>
        <p:nvSpPr>
          <p:cNvPr id="27" name="ZoneTexte 26">
            <a:extLst>
              <a:ext uri="{FF2B5EF4-FFF2-40B4-BE49-F238E27FC236}">
                <a16:creationId xmlns:a16="http://schemas.microsoft.com/office/drawing/2014/main" id="{F179422E-68A7-124D-7273-2B84FB12DB6D}"/>
              </a:ext>
            </a:extLst>
          </p:cNvPr>
          <p:cNvSpPr txBox="1"/>
          <p:nvPr/>
        </p:nvSpPr>
        <p:spPr>
          <a:xfrm>
            <a:off x="3934217" y="1703917"/>
            <a:ext cx="2332739" cy="3785652"/>
          </a:xfrm>
          <a:prstGeom prst="rect">
            <a:avLst/>
          </a:prstGeom>
          <a:noFill/>
        </p:spPr>
        <p:txBody>
          <a:bodyPr wrap="square">
            <a:spAutoFit/>
          </a:bodyPr>
          <a:lstStyle/>
          <a:p>
            <a:r>
              <a:rPr lang="fr-FR" sz="1000" b="1" dirty="0"/>
              <a:t>Liste des métiers sélectionnés pour les femmes : </a:t>
            </a:r>
          </a:p>
          <a:p>
            <a:pPr marL="285750" indent="-285750">
              <a:buFontTx/>
              <a:buChar char="-"/>
            </a:pPr>
            <a:r>
              <a:rPr lang="fr-FR" sz="1000" dirty="0"/>
              <a:t>Ouvrière ou opératrice de production agro-alimentaire </a:t>
            </a:r>
          </a:p>
          <a:p>
            <a:pPr marL="285750" indent="-285750">
              <a:buFontTx/>
              <a:buChar char="-"/>
            </a:pPr>
            <a:r>
              <a:rPr lang="fr-FR" sz="1000" dirty="0"/>
              <a:t>Ouvrière et artisane de la manutention, magasinier, type industriel NP </a:t>
            </a:r>
          </a:p>
          <a:p>
            <a:pPr marL="285750" indent="-285750">
              <a:buFontTx/>
              <a:buChar char="-"/>
            </a:pPr>
            <a:r>
              <a:rPr lang="fr-FR" sz="1000" dirty="0"/>
              <a:t>Ouvrière et exploitante agricole, forestier et aquatique, employée forestier, jardinier, ouvrière du bois/carton/papier et de l'énergie </a:t>
            </a:r>
          </a:p>
          <a:p>
            <a:pPr marL="285750" indent="-285750">
              <a:buFontTx/>
              <a:buChar char="-"/>
            </a:pPr>
            <a:r>
              <a:rPr lang="fr-FR" sz="1000" dirty="0"/>
              <a:t>Conductrice d'engin  </a:t>
            </a:r>
          </a:p>
          <a:p>
            <a:pPr marL="285750" indent="-285750">
              <a:buFontTx/>
              <a:buChar char="-"/>
            </a:pPr>
            <a:r>
              <a:rPr lang="fr-FR" sz="1000" dirty="0"/>
              <a:t>Ouvrière de la confection textile ou cuir </a:t>
            </a:r>
          </a:p>
          <a:p>
            <a:pPr marL="285750" indent="-285750">
              <a:buFontTx/>
              <a:buChar char="-"/>
            </a:pPr>
            <a:r>
              <a:rPr lang="fr-FR" sz="1000" dirty="0"/>
              <a:t>Ouvrière de l'imprimerie, chimie, pharmacie, plasturgie ou laboratoire </a:t>
            </a:r>
          </a:p>
          <a:p>
            <a:pPr marL="285750" indent="-285750">
              <a:buFontTx/>
              <a:buChar char="-"/>
            </a:pPr>
            <a:r>
              <a:rPr lang="fr-FR" sz="1000" dirty="0"/>
              <a:t>Services aux particuliers </a:t>
            </a:r>
          </a:p>
          <a:p>
            <a:pPr marL="285750" indent="-285750">
              <a:buFontTx/>
              <a:buChar char="-"/>
            </a:pPr>
            <a:r>
              <a:rPr lang="fr-FR" sz="1000" dirty="0"/>
              <a:t>Aide à domicile et aide-ménagère </a:t>
            </a:r>
          </a:p>
          <a:p>
            <a:pPr marL="285750" indent="-285750">
              <a:buFontTx/>
              <a:buChar char="-"/>
            </a:pPr>
            <a:r>
              <a:rPr lang="fr-FR" sz="1000" dirty="0"/>
              <a:t>Employée de service de la fonction publique </a:t>
            </a:r>
          </a:p>
          <a:p>
            <a:pPr marL="285750" indent="-285750">
              <a:buFontTx/>
              <a:buChar char="-"/>
            </a:pPr>
            <a:r>
              <a:rPr lang="fr-FR" sz="1000" dirty="0"/>
              <a:t>Ouvrière de l’artisanat et artisane non alimentaire et non bâtiment </a:t>
            </a:r>
          </a:p>
          <a:p>
            <a:pPr marL="285750" indent="-285750">
              <a:buFontTx/>
              <a:buChar char="-"/>
            </a:pPr>
            <a:r>
              <a:rPr lang="fr-FR" sz="1000" dirty="0"/>
              <a:t>Agent hospitalier</a:t>
            </a:r>
          </a:p>
        </p:txBody>
      </p:sp>
      <p:pic>
        <p:nvPicPr>
          <p:cNvPr id="3" name="Image 2">
            <a:extLst>
              <a:ext uri="{FF2B5EF4-FFF2-40B4-BE49-F238E27FC236}">
                <a16:creationId xmlns:a16="http://schemas.microsoft.com/office/drawing/2014/main" id="{4910A309-210E-7D71-5BAA-C84B80CF9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472" y="1670391"/>
            <a:ext cx="3659481" cy="4421220"/>
          </a:xfrm>
          <a:prstGeom prst="rect">
            <a:avLst/>
          </a:prstGeom>
        </p:spPr>
      </p:pic>
      <p:pic>
        <p:nvPicPr>
          <p:cNvPr id="10" name="Image 9">
            <a:extLst>
              <a:ext uri="{FF2B5EF4-FFF2-40B4-BE49-F238E27FC236}">
                <a16:creationId xmlns:a16="http://schemas.microsoft.com/office/drawing/2014/main" id="{96949FC6-F9E8-46C5-47A8-E995AB688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95" y="1533247"/>
            <a:ext cx="3789190" cy="4558364"/>
          </a:xfrm>
          <a:prstGeom prst="rect">
            <a:avLst/>
          </a:prstGeom>
        </p:spPr>
      </p:pic>
      <p:sp>
        <p:nvSpPr>
          <p:cNvPr id="20" name="ZoneTexte 19">
            <a:extLst>
              <a:ext uri="{FF2B5EF4-FFF2-40B4-BE49-F238E27FC236}">
                <a16:creationId xmlns:a16="http://schemas.microsoft.com/office/drawing/2014/main" id="{60E0E198-B619-B008-BDBD-28A1AABCB4C9}"/>
              </a:ext>
            </a:extLst>
          </p:cNvPr>
          <p:cNvSpPr txBox="1"/>
          <p:nvPr/>
        </p:nvSpPr>
        <p:spPr>
          <a:xfrm>
            <a:off x="256483" y="2199876"/>
            <a:ext cx="1019446" cy="384721"/>
          </a:xfrm>
          <a:prstGeom prst="rect">
            <a:avLst/>
          </a:prstGeom>
          <a:solidFill>
            <a:schemeClr val="accent1"/>
          </a:solidFill>
        </p:spPr>
        <p:txBody>
          <a:bodyPr wrap="none" rtlCol="0">
            <a:spAutoFit/>
          </a:bodyPr>
          <a:lstStyle/>
          <a:p>
            <a:r>
              <a:rPr lang="fr-FR" dirty="0">
                <a:solidFill>
                  <a:schemeClr val="bg1"/>
                </a:solidFill>
              </a:rPr>
              <a:t>Femmes</a:t>
            </a:r>
          </a:p>
        </p:txBody>
      </p:sp>
      <p:sp>
        <p:nvSpPr>
          <p:cNvPr id="15" name="ZoneTexte 14">
            <a:extLst>
              <a:ext uri="{FF2B5EF4-FFF2-40B4-BE49-F238E27FC236}">
                <a16:creationId xmlns:a16="http://schemas.microsoft.com/office/drawing/2014/main" id="{2858F8AB-0398-C6A1-9DD9-8C4FEDF7A018}"/>
              </a:ext>
            </a:extLst>
          </p:cNvPr>
          <p:cNvSpPr txBox="1"/>
          <p:nvPr/>
        </p:nvSpPr>
        <p:spPr>
          <a:xfrm>
            <a:off x="6563878" y="2122242"/>
            <a:ext cx="1069524" cy="384721"/>
          </a:xfrm>
          <a:prstGeom prst="rect">
            <a:avLst/>
          </a:prstGeom>
          <a:solidFill>
            <a:schemeClr val="accent1"/>
          </a:solidFill>
        </p:spPr>
        <p:txBody>
          <a:bodyPr wrap="none" rtlCol="0">
            <a:spAutoFit/>
          </a:bodyPr>
          <a:lstStyle/>
          <a:p>
            <a:r>
              <a:rPr lang="fr-FR" dirty="0">
                <a:solidFill>
                  <a:schemeClr val="bg1"/>
                </a:solidFill>
              </a:rPr>
              <a:t>Hommes</a:t>
            </a:r>
          </a:p>
        </p:txBody>
      </p:sp>
    </p:spTree>
    <p:extLst>
      <p:ext uri="{BB962C8B-B14F-4D97-AF65-F5344CB8AC3E}">
        <p14:creationId xmlns:p14="http://schemas.microsoft.com/office/powerpoint/2010/main" val="156026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A5937-11B2-92AF-7919-48245BB2673A}"/>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89EAC2DD-D461-9190-7D07-344C538EC136}"/>
              </a:ext>
            </a:extLst>
          </p:cNvPr>
          <p:cNvSpPr/>
          <p:nvPr/>
        </p:nvSpPr>
        <p:spPr>
          <a:xfrm>
            <a:off x="980480" y="107018"/>
            <a:ext cx="9920672" cy="854100"/>
          </a:xfrm>
          <a:prstGeom prst="rect">
            <a:avLst/>
          </a:prstGeom>
          <a:noFill/>
          <a:ln>
            <a:noFill/>
          </a:ln>
        </p:spPr>
        <p:txBody>
          <a:bodyPr spcFirstLastPara="1" wrap="square" lIns="68575" tIns="34275" rIns="68575" bIns="34275" anchor="t" anchorCtr="0">
            <a:noAutofit/>
          </a:bodyPr>
          <a:lstStyle/>
          <a:p>
            <a:pPr lvl="0" algn="ctr" defTabSz="914400">
              <a:lnSpc>
                <a:spcPct val="90000"/>
              </a:lnSpc>
              <a:buClr>
                <a:srgbClr val="000000"/>
              </a:buClr>
              <a:buSzPts val="3000"/>
              <a:defRPr/>
            </a:pPr>
            <a:r>
              <a:rPr lang="fr-FR" sz="2800" b="1" dirty="0">
                <a:solidFill>
                  <a:prstClr val="white"/>
                </a:solidFill>
                <a:latin typeface="Marianne" panose="02000000000000000000" pitchFamily="2" charset="0"/>
                <a:sym typeface="Raleway"/>
              </a:rPr>
              <a:t>Les demandes d’aménagement de poste</a:t>
            </a:r>
          </a:p>
        </p:txBody>
      </p:sp>
      <p:sp>
        <p:nvSpPr>
          <p:cNvPr id="6" name="ZoneTexte 5">
            <a:extLst>
              <a:ext uri="{FF2B5EF4-FFF2-40B4-BE49-F238E27FC236}">
                <a16:creationId xmlns:a16="http://schemas.microsoft.com/office/drawing/2014/main" id="{E0483E3E-E761-F98E-08D5-48F15069A0F1}"/>
              </a:ext>
            </a:extLst>
          </p:cNvPr>
          <p:cNvSpPr txBox="1"/>
          <p:nvPr/>
        </p:nvSpPr>
        <p:spPr>
          <a:xfrm>
            <a:off x="152573" y="6560222"/>
            <a:ext cx="11434762" cy="276999"/>
          </a:xfrm>
          <a:prstGeom prst="rect">
            <a:avLst/>
          </a:prstGeom>
          <a:noFill/>
        </p:spPr>
        <p:txBody>
          <a:bodyPr wrap="square" rtlCol="0">
            <a:spAutoFit/>
          </a:bodyPr>
          <a:lstStyle/>
          <a:p>
            <a:r>
              <a:rPr lang="fr-FR" sz="1200" dirty="0"/>
              <a:t>Source : Observatoire régional santé travail, données Régime Général, Carsat LR et MP)</a:t>
            </a:r>
          </a:p>
        </p:txBody>
      </p:sp>
      <p:sp>
        <p:nvSpPr>
          <p:cNvPr id="8" name="Espace réservé du contenu 2">
            <a:extLst>
              <a:ext uri="{FF2B5EF4-FFF2-40B4-BE49-F238E27FC236}">
                <a16:creationId xmlns:a16="http://schemas.microsoft.com/office/drawing/2014/main" id="{6FD68610-DD1B-DA06-EE9E-E8D7BDCCCB62}"/>
              </a:ext>
            </a:extLst>
          </p:cNvPr>
          <p:cNvSpPr txBox="1">
            <a:spLocks/>
          </p:cNvSpPr>
          <p:nvPr/>
        </p:nvSpPr>
        <p:spPr>
          <a:xfrm>
            <a:off x="0" y="705397"/>
            <a:ext cx="9294641" cy="132213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Proportion des salariés présentant un profil à risque d’aménagement de poste pour </a:t>
            </a:r>
            <a:r>
              <a:rPr lang="fr-FR" sz="2400" b="1" u="sng" dirty="0">
                <a:ea typeface="ＭＳ Ｐゴシック" charset="0"/>
                <a:cs typeface="ＭＳ Ｐゴシック" charset="0"/>
              </a:rPr>
              <a:t>troubles mentaux et du comportement</a:t>
            </a:r>
            <a:r>
              <a:rPr lang="fr-FR" sz="2400" b="1" dirty="0">
                <a:ea typeface="ＭＳ Ｐゴシック" charset="0"/>
                <a:cs typeface="ＭＳ Ｐゴシック" charset="0"/>
              </a:rPr>
              <a:t> (2024)</a:t>
            </a:r>
          </a:p>
          <a:p>
            <a:pPr marL="0" indent="0" algn="just">
              <a:buNone/>
              <a:tabLst>
                <a:tab pos="457200" algn="l"/>
              </a:tabLst>
            </a:pPr>
            <a:r>
              <a:rPr lang="fr-FR" sz="2400" b="1" dirty="0">
                <a:ea typeface="ＭＳ Ｐゴシック" charset="0"/>
                <a:cs typeface="ＭＳ Ｐゴシック" charset="0"/>
              </a:rPr>
              <a:t>  </a:t>
            </a:r>
          </a:p>
          <a:p>
            <a:pPr algn="just">
              <a:tabLst>
                <a:tab pos="457200" algn="l"/>
              </a:tabLst>
            </a:pPr>
            <a:endParaRPr lang="fr-FR" sz="2400" b="1" dirty="0">
              <a:ea typeface="ＭＳ Ｐゴシック" charset="0"/>
              <a:cs typeface="ＭＳ Ｐゴシック" charset="0"/>
            </a:endParaRPr>
          </a:p>
          <a:p>
            <a:pPr marL="342900" indent="-342900" algn="just">
              <a:buFont typeface="Times New Roman" panose="02020603050405020304" pitchFamily="18" charset="0"/>
              <a:buChar char="•"/>
              <a:tabLst>
                <a:tab pos="457200" algn="l"/>
              </a:tabLst>
            </a:pPr>
            <a:endParaRPr lang="fr-FR" sz="1600" b="1" dirty="0">
              <a:ea typeface="ＭＳ Ｐゴシック" charset="0"/>
              <a:cs typeface="ＭＳ Ｐゴシック" charset="0"/>
            </a:endParaRPr>
          </a:p>
        </p:txBody>
      </p:sp>
      <p:sp>
        <p:nvSpPr>
          <p:cNvPr id="16" name="ZoneTexte 15">
            <a:extLst>
              <a:ext uri="{FF2B5EF4-FFF2-40B4-BE49-F238E27FC236}">
                <a16:creationId xmlns:a16="http://schemas.microsoft.com/office/drawing/2014/main" id="{17004AA6-35E3-2ADC-5D16-EF3132F2BF51}"/>
              </a:ext>
            </a:extLst>
          </p:cNvPr>
          <p:cNvSpPr txBox="1"/>
          <p:nvPr/>
        </p:nvSpPr>
        <p:spPr>
          <a:xfrm>
            <a:off x="10295220" y="2604751"/>
            <a:ext cx="1896780" cy="2031325"/>
          </a:xfrm>
          <a:prstGeom prst="rect">
            <a:avLst/>
          </a:prstGeom>
          <a:noFill/>
        </p:spPr>
        <p:txBody>
          <a:bodyPr wrap="square" rtlCol="0">
            <a:spAutoFit/>
          </a:bodyPr>
          <a:lstStyle/>
          <a:p>
            <a:pPr algn="just"/>
            <a:r>
              <a:rPr lang="fr-FR" sz="1050" b="1" dirty="0"/>
              <a:t>Liste des métiers sélectionnés pour les hommes : </a:t>
            </a:r>
          </a:p>
          <a:p>
            <a:pPr marL="342900" indent="-342900" algn="just">
              <a:buFontTx/>
              <a:buChar char="-"/>
            </a:pPr>
            <a:r>
              <a:rPr lang="fr-FR" sz="1050" dirty="0"/>
              <a:t>Profession commerciale banque et assurances </a:t>
            </a:r>
          </a:p>
          <a:p>
            <a:pPr marL="342900" indent="-342900" algn="just">
              <a:buFontTx/>
              <a:buChar char="-"/>
            </a:pPr>
            <a:r>
              <a:rPr lang="fr-FR" sz="1050" dirty="0"/>
              <a:t>Services aux particuliers </a:t>
            </a:r>
          </a:p>
          <a:p>
            <a:pPr marL="342900" indent="-342900" algn="just">
              <a:buFontTx/>
              <a:buChar char="-"/>
            </a:pPr>
            <a:r>
              <a:rPr lang="fr-FR" sz="1050" dirty="0"/>
              <a:t>Aide à domicile et aide-ménagère </a:t>
            </a:r>
          </a:p>
          <a:p>
            <a:pPr marL="342900" indent="-342900" algn="just">
              <a:buFontTx/>
              <a:buChar char="-"/>
            </a:pPr>
            <a:r>
              <a:rPr lang="fr-FR" sz="1050" dirty="0"/>
              <a:t>Agent de maîtrise et technicien administratif</a:t>
            </a:r>
          </a:p>
          <a:p>
            <a:pPr marL="342900" indent="-342900" algn="just">
              <a:buFontTx/>
              <a:buChar char="-"/>
            </a:pPr>
            <a:r>
              <a:rPr lang="fr-FR" sz="1050" dirty="0"/>
              <a:t>Employé d'accueil </a:t>
            </a:r>
          </a:p>
          <a:p>
            <a:pPr marL="342900" indent="-342900" algn="just">
              <a:buFontTx/>
              <a:buChar char="-"/>
            </a:pPr>
            <a:r>
              <a:rPr lang="fr-FR" sz="1050" dirty="0"/>
              <a:t>Employé de service de la fonction publique</a:t>
            </a:r>
          </a:p>
        </p:txBody>
      </p:sp>
      <p:sp>
        <p:nvSpPr>
          <p:cNvPr id="18" name="ZoneTexte 17">
            <a:extLst>
              <a:ext uri="{FF2B5EF4-FFF2-40B4-BE49-F238E27FC236}">
                <a16:creationId xmlns:a16="http://schemas.microsoft.com/office/drawing/2014/main" id="{6041E2E2-E6BD-127B-79BE-2D09CACC3C77}"/>
              </a:ext>
            </a:extLst>
          </p:cNvPr>
          <p:cNvSpPr txBox="1"/>
          <p:nvPr/>
        </p:nvSpPr>
        <p:spPr>
          <a:xfrm>
            <a:off x="4130052" y="1509767"/>
            <a:ext cx="1965948" cy="2839239"/>
          </a:xfrm>
          <a:prstGeom prst="rect">
            <a:avLst/>
          </a:prstGeom>
          <a:noFill/>
        </p:spPr>
        <p:txBody>
          <a:bodyPr wrap="square" rtlCol="0">
            <a:spAutoFit/>
          </a:bodyPr>
          <a:lstStyle/>
          <a:p>
            <a:pPr algn="just"/>
            <a:endParaRPr lang="fr-FR" sz="1050" dirty="0"/>
          </a:p>
          <a:p>
            <a:pPr algn="just"/>
            <a:r>
              <a:rPr lang="fr-FR" sz="1050" b="1" dirty="0"/>
              <a:t>Liste des métiers sélectionnés pour les femmes : </a:t>
            </a:r>
          </a:p>
          <a:p>
            <a:pPr marL="342900" indent="-342900" algn="just">
              <a:buFontTx/>
              <a:buChar char="-"/>
            </a:pPr>
            <a:r>
              <a:rPr lang="fr-FR" sz="1050" dirty="0"/>
              <a:t>Standardiste </a:t>
            </a:r>
          </a:p>
          <a:p>
            <a:pPr marL="342900" indent="-342900" algn="just">
              <a:buFontTx/>
              <a:buChar char="-"/>
            </a:pPr>
            <a:r>
              <a:rPr lang="fr-FR" sz="1050" dirty="0"/>
              <a:t>Profession commerciale banque et assurances </a:t>
            </a:r>
          </a:p>
          <a:p>
            <a:pPr marL="342900" indent="-342900" algn="just">
              <a:buFontTx/>
              <a:buChar char="-"/>
            </a:pPr>
            <a:r>
              <a:rPr lang="fr-FR" sz="1050" dirty="0"/>
              <a:t>Cadre infirmière </a:t>
            </a:r>
          </a:p>
          <a:p>
            <a:pPr marL="342900" indent="-342900" algn="just">
              <a:buFontTx/>
              <a:buChar char="-"/>
            </a:pPr>
            <a:r>
              <a:rPr lang="fr-FR" sz="1050" dirty="0"/>
              <a:t>Profession technique des banques et assurances </a:t>
            </a:r>
          </a:p>
          <a:p>
            <a:pPr marL="342900" indent="-342900" algn="just">
              <a:buFontTx/>
              <a:buChar char="-"/>
            </a:pPr>
            <a:r>
              <a:rPr lang="fr-FR" sz="1050" dirty="0"/>
              <a:t>Educatrice spécialisée </a:t>
            </a:r>
          </a:p>
          <a:p>
            <a:pPr marL="342900" indent="-342900" algn="just">
              <a:buFontTx/>
              <a:buChar char="-"/>
            </a:pPr>
            <a:r>
              <a:rPr lang="fr-FR" sz="1050" dirty="0"/>
              <a:t>Formatrice, animatrice formation continue </a:t>
            </a:r>
          </a:p>
          <a:p>
            <a:pPr marL="342900" indent="-342900" algn="just">
              <a:buFontTx/>
              <a:buChar char="-"/>
            </a:pPr>
            <a:r>
              <a:rPr lang="fr-FR" sz="1050" dirty="0"/>
              <a:t>Autre technicienne, agent de maîtrise </a:t>
            </a:r>
          </a:p>
          <a:p>
            <a:pPr marL="342900" indent="-342900" algn="just">
              <a:buFontTx/>
              <a:buChar char="-"/>
            </a:pPr>
            <a:r>
              <a:rPr lang="fr-FR" sz="1050" dirty="0"/>
              <a:t>Ouvrière de l’artisanat et artisane non alimentaire et non bâtiment</a:t>
            </a:r>
          </a:p>
        </p:txBody>
      </p:sp>
      <p:sp>
        <p:nvSpPr>
          <p:cNvPr id="21" name="ZoneTexte 20">
            <a:extLst>
              <a:ext uri="{FF2B5EF4-FFF2-40B4-BE49-F238E27FC236}">
                <a16:creationId xmlns:a16="http://schemas.microsoft.com/office/drawing/2014/main" id="{5C8BC4B8-7D87-EA5F-EEC4-5EF1FF3EF77E}"/>
              </a:ext>
            </a:extLst>
          </p:cNvPr>
          <p:cNvSpPr txBox="1"/>
          <p:nvPr/>
        </p:nvSpPr>
        <p:spPr>
          <a:xfrm>
            <a:off x="9599441" y="798642"/>
            <a:ext cx="2386359" cy="307777"/>
          </a:xfrm>
          <a:prstGeom prst="rect">
            <a:avLst/>
          </a:prstGeom>
          <a:solidFill>
            <a:schemeClr val="accent2"/>
          </a:solidFill>
        </p:spPr>
        <p:txBody>
          <a:bodyPr wrap="none" rtlCol="0">
            <a:spAutoFit/>
          </a:bodyPr>
          <a:lstStyle/>
          <a:p>
            <a:r>
              <a:rPr lang="fr-FR" sz="1400" dirty="0"/>
              <a:t>Plus concernés : 35 ans et plus</a:t>
            </a:r>
          </a:p>
        </p:txBody>
      </p:sp>
      <p:pic>
        <p:nvPicPr>
          <p:cNvPr id="11" name="Image 10">
            <a:extLst>
              <a:ext uri="{FF2B5EF4-FFF2-40B4-BE49-F238E27FC236}">
                <a16:creationId xmlns:a16="http://schemas.microsoft.com/office/drawing/2014/main" id="{A2B36DCA-D5A8-9A62-7243-5F6E809F4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794" y="1497654"/>
            <a:ext cx="3944426" cy="4794518"/>
          </a:xfrm>
          <a:prstGeom prst="rect">
            <a:avLst/>
          </a:prstGeom>
        </p:spPr>
      </p:pic>
      <p:pic>
        <p:nvPicPr>
          <p:cNvPr id="19" name="Image 18">
            <a:extLst>
              <a:ext uri="{FF2B5EF4-FFF2-40B4-BE49-F238E27FC236}">
                <a16:creationId xmlns:a16="http://schemas.microsoft.com/office/drawing/2014/main" id="{993C553B-AF01-7CF1-FCE8-79154B42C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44" y="1509767"/>
            <a:ext cx="3944426" cy="4782405"/>
          </a:xfrm>
          <a:prstGeom prst="rect">
            <a:avLst/>
          </a:prstGeom>
        </p:spPr>
      </p:pic>
      <p:sp>
        <p:nvSpPr>
          <p:cNvPr id="20" name="ZoneTexte 19">
            <a:extLst>
              <a:ext uri="{FF2B5EF4-FFF2-40B4-BE49-F238E27FC236}">
                <a16:creationId xmlns:a16="http://schemas.microsoft.com/office/drawing/2014/main" id="{9DA71944-FAA4-3EEA-3134-E160DFE1CAF9}"/>
              </a:ext>
            </a:extLst>
          </p:cNvPr>
          <p:cNvSpPr txBox="1"/>
          <p:nvPr/>
        </p:nvSpPr>
        <p:spPr>
          <a:xfrm>
            <a:off x="576973" y="2028987"/>
            <a:ext cx="1019446" cy="384721"/>
          </a:xfrm>
          <a:prstGeom prst="rect">
            <a:avLst/>
          </a:prstGeom>
          <a:solidFill>
            <a:schemeClr val="accent1"/>
          </a:solidFill>
        </p:spPr>
        <p:txBody>
          <a:bodyPr wrap="none" rtlCol="0">
            <a:spAutoFit/>
          </a:bodyPr>
          <a:lstStyle/>
          <a:p>
            <a:r>
              <a:rPr lang="fr-FR" dirty="0">
                <a:solidFill>
                  <a:schemeClr val="bg1"/>
                </a:solidFill>
              </a:rPr>
              <a:t>Femmes</a:t>
            </a:r>
          </a:p>
        </p:txBody>
      </p:sp>
      <p:sp>
        <p:nvSpPr>
          <p:cNvPr id="15" name="ZoneTexte 14">
            <a:extLst>
              <a:ext uri="{FF2B5EF4-FFF2-40B4-BE49-F238E27FC236}">
                <a16:creationId xmlns:a16="http://schemas.microsoft.com/office/drawing/2014/main" id="{0890C274-1839-67EB-9B67-82D0AF93AD34}"/>
              </a:ext>
            </a:extLst>
          </p:cNvPr>
          <p:cNvSpPr txBox="1"/>
          <p:nvPr/>
        </p:nvSpPr>
        <p:spPr>
          <a:xfrm>
            <a:off x="6474840" y="2129784"/>
            <a:ext cx="1069524" cy="384721"/>
          </a:xfrm>
          <a:prstGeom prst="rect">
            <a:avLst/>
          </a:prstGeom>
          <a:solidFill>
            <a:schemeClr val="accent1"/>
          </a:solidFill>
        </p:spPr>
        <p:txBody>
          <a:bodyPr wrap="none" rtlCol="0">
            <a:spAutoFit/>
          </a:bodyPr>
          <a:lstStyle/>
          <a:p>
            <a:r>
              <a:rPr lang="fr-FR" dirty="0">
                <a:solidFill>
                  <a:schemeClr val="bg1"/>
                </a:solidFill>
              </a:rPr>
              <a:t>Hommes</a:t>
            </a:r>
          </a:p>
        </p:txBody>
      </p:sp>
    </p:spTree>
    <p:extLst>
      <p:ext uri="{BB962C8B-B14F-4D97-AF65-F5344CB8AC3E}">
        <p14:creationId xmlns:p14="http://schemas.microsoft.com/office/powerpoint/2010/main" val="537812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7E976-9778-4641-8F81-7AA0AC52114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5EBC883-0302-98B9-324F-7A145C7DE5F1}"/>
              </a:ext>
            </a:extLst>
          </p:cNvPr>
          <p:cNvSpPr>
            <a:spLocks noGrp="1"/>
          </p:cNvSpPr>
          <p:nvPr>
            <p:ph type="title"/>
          </p:nvPr>
        </p:nvSpPr>
        <p:spPr>
          <a:xfrm>
            <a:off x="975986" y="3443396"/>
            <a:ext cx="10515600" cy="1325563"/>
          </a:xfrm>
        </p:spPr>
        <p:txBody>
          <a:bodyPr>
            <a:normAutofit/>
          </a:bodyPr>
          <a:lstStyle/>
          <a:p>
            <a:pPr algn="ctr"/>
            <a:r>
              <a:rPr lang="fr-FR" dirty="0">
                <a:solidFill>
                  <a:schemeClr val="bg1"/>
                </a:solidFill>
                <a:latin typeface="Marianne" panose="02000000000000000000" pitchFamily="2" charset="0"/>
              </a:rPr>
              <a:t>Les données </a:t>
            </a:r>
            <a:br>
              <a:rPr lang="fr-FR" dirty="0">
                <a:solidFill>
                  <a:schemeClr val="bg1"/>
                </a:solidFill>
                <a:latin typeface="Marianne" panose="02000000000000000000" pitchFamily="2" charset="0"/>
              </a:rPr>
            </a:br>
            <a:r>
              <a:rPr lang="fr-FR" dirty="0">
                <a:solidFill>
                  <a:schemeClr val="bg1"/>
                </a:solidFill>
                <a:latin typeface="Marianne" panose="02000000000000000000" pitchFamily="2" charset="0"/>
              </a:rPr>
              <a:t>liées aux conditions de travail</a:t>
            </a:r>
          </a:p>
        </p:txBody>
      </p:sp>
    </p:spTree>
    <p:extLst>
      <p:ext uri="{BB962C8B-B14F-4D97-AF65-F5344CB8AC3E}">
        <p14:creationId xmlns:p14="http://schemas.microsoft.com/office/powerpoint/2010/main" val="2058163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1FE84-F36A-3B0E-AC14-BD513314913D}"/>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A0F369E4-A627-F5BB-8926-FB176484F67D}"/>
              </a:ext>
            </a:extLst>
          </p:cNvPr>
          <p:cNvSpPr/>
          <p:nvPr/>
        </p:nvSpPr>
        <p:spPr>
          <a:xfrm>
            <a:off x="1135664" y="254177"/>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lang="fr-FR" sz="2800" b="1" dirty="0">
                <a:solidFill>
                  <a:prstClr val="white"/>
                </a:solidFill>
                <a:latin typeface="Marianne" panose="02000000000000000000" pitchFamily="2" charset="0"/>
                <a:sym typeface="Raleway"/>
              </a:rPr>
              <a:t>Les conditions de travail</a:t>
            </a:r>
            <a:endPar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FFB69A41-8B98-5CA1-B177-516D4D0FCC80}"/>
              </a:ext>
            </a:extLst>
          </p:cNvPr>
          <p:cNvSpPr txBox="1"/>
          <p:nvPr/>
        </p:nvSpPr>
        <p:spPr>
          <a:xfrm>
            <a:off x="116199" y="6579310"/>
            <a:ext cx="6621896" cy="276999"/>
          </a:xfrm>
          <a:prstGeom prst="rect">
            <a:avLst/>
          </a:prstGeom>
          <a:noFill/>
        </p:spPr>
        <p:txBody>
          <a:bodyPr wrap="square" rtlCol="0">
            <a:spAutoFit/>
          </a:bodyPr>
          <a:lstStyle/>
          <a:p>
            <a:r>
              <a:rPr lang="fr-FR" sz="1200" dirty="0"/>
              <a:t>Source : Santé Publique France - </a:t>
            </a:r>
            <a:r>
              <a:rPr lang="fr-FR" sz="1200" dirty="0" err="1"/>
              <a:t>Odissé</a:t>
            </a:r>
            <a:endParaRPr lang="fr-FR" sz="1200" dirty="0"/>
          </a:p>
        </p:txBody>
      </p:sp>
      <p:sp>
        <p:nvSpPr>
          <p:cNvPr id="6" name="Espace réservé du contenu 2">
            <a:extLst>
              <a:ext uri="{FF2B5EF4-FFF2-40B4-BE49-F238E27FC236}">
                <a16:creationId xmlns:a16="http://schemas.microsoft.com/office/drawing/2014/main" id="{CD5F67DC-E2D3-6B4F-0141-D13F8DEC59B4}"/>
              </a:ext>
            </a:extLst>
          </p:cNvPr>
          <p:cNvSpPr txBox="1">
            <a:spLocks/>
          </p:cNvSpPr>
          <p:nvPr/>
        </p:nvSpPr>
        <p:spPr>
          <a:xfrm>
            <a:off x="9236" y="917312"/>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L’exposition au bruit (2019) - Occitanie</a:t>
            </a:r>
            <a:endParaRPr lang="fr-FR" sz="1600" b="1" dirty="0">
              <a:ea typeface="ＭＳ Ｐゴシック" charset="0"/>
              <a:cs typeface="ＭＳ Ｐゴシック" charset="0"/>
            </a:endParaRPr>
          </a:p>
        </p:txBody>
      </p:sp>
      <mc:AlternateContent xmlns:mc="http://schemas.openxmlformats.org/markup-compatibility/2006" xmlns:cx4="http://schemas.microsoft.com/office/drawing/2016/5/10/chartex">
        <mc:Choice Requires="cx4">
          <p:graphicFrame>
            <p:nvGraphicFramePr>
              <p:cNvPr id="14" name="Graphique 13">
                <a:extLst>
                  <a:ext uri="{FF2B5EF4-FFF2-40B4-BE49-F238E27FC236}">
                    <a16:creationId xmlns:a16="http://schemas.microsoft.com/office/drawing/2014/main" id="{EBA95F24-3346-4FE7-A88E-624126981D5A}"/>
                  </a:ext>
                </a:extLst>
              </p:cNvPr>
              <p:cNvGraphicFramePr/>
              <p:nvPr>
                <p:extLst>
                  <p:ext uri="{D42A27DB-BD31-4B8C-83A1-F6EECF244321}">
                    <p14:modId xmlns:p14="http://schemas.microsoft.com/office/powerpoint/2010/main" val="1601497356"/>
                  </p:ext>
                </p:extLst>
              </p:nvPr>
            </p:nvGraphicFramePr>
            <p:xfrm>
              <a:off x="116200" y="1432954"/>
              <a:ext cx="6460092" cy="423817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4" name="Graphique 13">
                <a:extLst>
                  <a:ext uri="{FF2B5EF4-FFF2-40B4-BE49-F238E27FC236}">
                    <a16:creationId xmlns:a16="http://schemas.microsoft.com/office/drawing/2014/main" id="{EBA95F24-3346-4FE7-A88E-624126981D5A}"/>
                  </a:ext>
                </a:extLst>
              </p:cNvPr>
              <p:cNvPicPr>
                <a:picLocks noGrp="1" noRot="1" noChangeAspect="1" noMove="1" noResize="1" noEditPoints="1" noAdjustHandles="1" noChangeArrowheads="1" noChangeShapeType="1"/>
              </p:cNvPicPr>
              <p:nvPr/>
            </p:nvPicPr>
            <p:blipFill>
              <a:blip r:embed="rId4"/>
              <a:stretch>
                <a:fillRect/>
              </a:stretch>
            </p:blipFill>
            <p:spPr>
              <a:xfrm>
                <a:off x="116200" y="1432954"/>
                <a:ext cx="6460092" cy="4238173"/>
              </a:xfrm>
              <a:prstGeom prst="rect">
                <a:avLst/>
              </a:prstGeom>
            </p:spPr>
          </p:pic>
        </mc:Fallback>
      </mc:AlternateContent>
      <p:pic>
        <p:nvPicPr>
          <p:cNvPr id="15" name="Image 14">
            <a:extLst>
              <a:ext uri="{FF2B5EF4-FFF2-40B4-BE49-F238E27FC236}">
                <a16:creationId xmlns:a16="http://schemas.microsoft.com/office/drawing/2014/main" id="{74767ED4-B78D-451F-9433-7EE675D2D2B9}"/>
              </a:ext>
            </a:extLst>
          </p:cNvPr>
          <p:cNvPicPr>
            <a:picLocks noChangeAspect="1"/>
          </p:cNvPicPr>
          <p:nvPr/>
        </p:nvPicPr>
        <p:blipFill>
          <a:blip r:embed="rId5"/>
          <a:stretch>
            <a:fillRect/>
          </a:stretch>
        </p:blipFill>
        <p:spPr>
          <a:xfrm>
            <a:off x="5962817" y="3824155"/>
            <a:ext cx="6229183" cy="2872208"/>
          </a:xfrm>
          <a:prstGeom prst="rect">
            <a:avLst/>
          </a:prstGeom>
        </p:spPr>
      </p:pic>
      <p:sp>
        <p:nvSpPr>
          <p:cNvPr id="17" name="ZoneTexte 16">
            <a:extLst>
              <a:ext uri="{FF2B5EF4-FFF2-40B4-BE49-F238E27FC236}">
                <a16:creationId xmlns:a16="http://schemas.microsoft.com/office/drawing/2014/main" id="{DE5AED6A-8A1E-7129-A4C9-E579AB197A07}"/>
              </a:ext>
            </a:extLst>
          </p:cNvPr>
          <p:cNvSpPr txBox="1"/>
          <p:nvPr/>
        </p:nvSpPr>
        <p:spPr>
          <a:xfrm>
            <a:off x="6487800" y="3351985"/>
            <a:ext cx="5588000" cy="707886"/>
          </a:xfrm>
          <a:prstGeom prst="rect">
            <a:avLst/>
          </a:prstGeom>
          <a:noFill/>
        </p:spPr>
        <p:txBody>
          <a:bodyPr wrap="square">
            <a:spAutoFit/>
          </a:bodyPr>
          <a:lstStyle/>
          <a:p>
            <a:pPr marL="0" indent="0" algn="just">
              <a:buNone/>
              <a:tabLst>
                <a:tab pos="457200" algn="l"/>
              </a:tabLst>
            </a:pPr>
            <a:r>
              <a:rPr lang="fr-FR" sz="2000" b="1" dirty="0">
                <a:ea typeface="ＭＳ Ｐゴシック" charset="0"/>
                <a:cs typeface="ＭＳ Ｐゴシック" charset="0"/>
              </a:rPr>
              <a:t>Évolution de l’exposition au bruit entre 2007 et 2019 par département</a:t>
            </a:r>
            <a:endParaRPr lang="fr-FR" sz="1400" b="1" dirty="0">
              <a:ea typeface="ＭＳ Ｐゴシック" charset="0"/>
              <a:cs typeface="ＭＳ Ｐゴシック" charset="0"/>
            </a:endParaRPr>
          </a:p>
        </p:txBody>
      </p:sp>
    </p:spTree>
    <p:extLst>
      <p:ext uri="{BB962C8B-B14F-4D97-AF65-F5344CB8AC3E}">
        <p14:creationId xmlns:p14="http://schemas.microsoft.com/office/powerpoint/2010/main" val="2160944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ACDAB-4A49-46FC-7A54-C2B9FB11F0F9}"/>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9ABF6016-AED7-568A-3F93-EA8CF35867A9}"/>
              </a:ext>
            </a:extLst>
          </p:cNvPr>
          <p:cNvSpPr/>
          <p:nvPr/>
        </p:nvSpPr>
        <p:spPr>
          <a:xfrm>
            <a:off x="1316370" y="278689"/>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lang="fr-FR" sz="2800" b="1" dirty="0">
                <a:solidFill>
                  <a:prstClr val="white"/>
                </a:solidFill>
                <a:latin typeface="Marianne" panose="02000000000000000000" pitchFamily="2" charset="0"/>
                <a:sym typeface="Raleway"/>
              </a:rPr>
              <a:t>Les conditions de travail</a:t>
            </a:r>
            <a:endPar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2314D2CA-67EF-3C46-1A94-7550046DABF9}"/>
              </a:ext>
            </a:extLst>
          </p:cNvPr>
          <p:cNvSpPr txBox="1"/>
          <p:nvPr/>
        </p:nvSpPr>
        <p:spPr>
          <a:xfrm>
            <a:off x="116199" y="6579310"/>
            <a:ext cx="6621896" cy="276999"/>
          </a:xfrm>
          <a:prstGeom prst="rect">
            <a:avLst/>
          </a:prstGeom>
          <a:noFill/>
        </p:spPr>
        <p:txBody>
          <a:bodyPr wrap="square" rtlCol="0">
            <a:spAutoFit/>
          </a:bodyPr>
          <a:lstStyle/>
          <a:p>
            <a:r>
              <a:rPr lang="fr-FR" sz="1200" dirty="0"/>
              <a:t>Source : Santé Publique France - </a:t>
            </a:r>
            <a:r>
              <a:rPr lang="fr-FR" sz="1200" dirty="0" err="1"/>
              <a:t>Odissé</a:t>
            </a:r>
            <a:endParaRPr lang="fr-FR" sz="1200" dirty="0"/>
          </a:p>
        </p:txBody>
      </p:sp>
      <p:sp>
        <p:nvSpPr>
          <p:cNvPr id="6" name="Espace réservé du contenu 2">
            <a:extLst>
              <a:ext uri="{FF2B5EF4-FFF2-40B4-BE49-F238E27FC236}">
                <a16:creationId xmlns:a16="http://schemas.microsoft.com/office/drawing/2014/main" id="{1F4F2633-DBBF-B060-C830-E81B13A2992F}"/>
              </a:ext>
            </a:extLst>
          </p:cNvPr>
          <p:cNvSpPr txBox="1">
            <a:spLocks/>
          </p:cNvSpPr>
          <p:nvPr/>
        </p:nvSpPr>
        <p:spPr>
          <a:xfrm>
            <a:off x="9236" y="917312"/>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L’exposition aux poussières de bois et à la silice - Occitanie</a:t>
            </a:r>
            <a:endParaRPr lang="fr-FR" sz="1600" b="1" dirty="0">
              <a:ea typeface="ＭＳ Ｐゴシック" charset="0"/>
              <a:cs typeface="ＭＳ Ｐゴシック" charset="0"/>
            </a:endParaRPr>
          </a:p>
        </p:txBody>
      </p:sp>
      <mc:AlternateContent xmlns:mc="http://schemas.openxmlformats.org/markup-compatibility/2006" xmlns:cx4="http://schemas.microsoft.com/office/drawing/2016/5/10/chartex">
        <mc:Choice Requires="cx4">
          <p:graphicFrame>
            <p:nvGraphicFramePr>
              <p:cNvPr id="10" name="Graphique 9">
                <a:extLst>
                  <a:ext uri="{FF2B5EF4-FFF2-40B4-BE49-F238E27FC236}">
                    <a16:creationId xmlns:a16="http://schemas.microsoft.com/office/drawing/2014/main" id="{F30704CA-D7A4-4B2E-AB50-50D2F19913BC}"/>
                  </a:ext>
                </a:extLst>
              </p:cNvPr>
              <p:cNvGraphicFramePr/>
              <p:nvPr/>
            </p:nvGraphicFramePr>
            <p:xfrm>
              <a:off x="7518400" y="4211783"/>
              <a:ext cx="4438071" cy="236752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0" name="Graphique 9">
                <a:extLst>
                  <a:ext uri="{FF2B5EF4-FFF2-40B4-BE49-F238E27FC236}">
                    <a16:creationId xmlns:a16="http://schemas.microsoft.com/office/drawing/2014/main" id="{F30704CA-D7A4-4B2E-AB50-50D2F19913BC}"/>
                  </a:ext>
                </a:extLst>
              </p:cNvPr>
              <p:cNvPicPr>
                <a:picLocks noGrp="1" noRot="1" noChangeAspect="1" noMove="1" noResize="1" noEditPoints="1" noAdjustHandles="1" noChangeArrowheads="1" noChangeShapeType="1"/>
              </p:cNvPicPr>
              <p:nvPr/>
            </p:nvPicPr>
            <p:blipFill>
              <a:blip r:embed="rId4"/>
              <a:stretch>
                <a:fillRect/>
              </a:stretch>
            </p:blipFill>
            <p:spPr>
              <a:xfrm>
                <a:off x="7518400" y="4211783"/>
                <a:ext cx="4438071" cy="2367528"/>
              </a:xfrm>
              <a:prstGeom prst="rect">
                <a:avLst/>
              </a:prstGeom>
            </p:spPr>
          </p:pic>
        </mc:Fallback>
      </mc:AlternateContent>
      <p:pic>
        <p:nvPicPr>
          <p:cNvPr id="13" name="Image 12">
            <a:extLst>
              <a:ext uri="{FF2B5EF4-FFF2-40B4-BE49-F238E27FC236}">
                <a16:creationId xmlns:a16="http://schemas.microsoft.com/office/drawing/2014/main" id="{3333076F-8D65-0AB4-4C86-A603749E0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 y="1431733"/>
            <a:ext cx="7772400" cy="3735658"/>
          </a:xfrm>
          <a:prstGeom prst="rect">
            <a:avLst/>
          </a:prstGeom>
        </p:spPr>
      </p:pic>
    </p:spTree>
    <p:extLst>
      <p:ext uri="{BB962C8B-B14F-4D97-AF65-F5344CB8AC3E}">
        <p14:creationId xmlns:p14="http://schemas.microsoft.com/office/powerpoint/2010/main" val="2769503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A9729-B438-A8A2-9456-3794EF83F3CC}"/>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53C2009C-1978-EC16-492C-75D38A13BEF1}"/>
              </a:ext>
            </a:extLst>
          </p:cNvPr>
          <p:cNvSpPr/>
          <p:nvPr/>
        </p:nvSpPr>
        <p:spPr>
          <a:xfrm>
            <a:off x="1024822" y="11996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lang="fr-FR" sz="2800" b="1" dirty="0">
                <a:solidFill>
                  <a:prstClr val="white"/>
                </a:solidFill>
                <a:latin typeface="Marianne" panose="02000000000000000000" pitchFamily="2" charset="0"/>
                <a:sym typeface="Raleway"/>
              </a:rPr>
              <a:t>Les conditions de travail</a:t>
            </a:r>
            <a:endPar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AC462813-0E86-8CE1-2951-24FACDE79E6A}"/>
              </a:ext>
            </a:extLst>
          </p:cNvPr>
          <p:cNvSpPr txBox="1"/>
          <p:nvPr/>
        </p:nvSpPr>
        <p:spPr>
          <a:xfrm>
            <a:off x="116199" y="6579310"/>
            <a:ext cx="6621896" cy="276999"/>
          </a:xfrm>
          <a:prstGeom prst="rect">
            <a:avLst/>
          </a:prstGeom>
          <a:noFill/>
        </p:spPr>
        <p:txBody>
          <a:bodyPr wrap="square" rtlCol="0">
            <a:spAutoFit/>
          </a:bodyPr>
          <a:lstStyle/>
          <a:p>
            <a:r>
              <a:rPr lang="fr-FR" sz="1200" dirty="0"/>
              <a:t>Source : Santé Publique France - </a:t>
            </a:r>
            <a:r>
              <a:rPr lang="fr-FR" sz="1200" dirty="0" err="1"/>
              <a:t>Odissé</a:t>
            </a:r>
            <a:endParaRPr lang="fr-FR" sz="1200" dirty="0"/>
          </a:p>
        </p:txBody>
      </p:sp>
      <p:sp>
        <p:nvSpPr>
          <p:cNvPr id="6" name="Espace réservé du contenu 2">
            <a:extLst>
              <a:ext uri="{FF2B5EF4-FFF2-40B4-BE49-F238E27FC236}">
                <a16:creationId xmlns:a16="http://schemas.microsoft.com/office/drawing/2014/main" id="{A31A6706-A9C0-FF4D-2FCC-313C787C6ACE}"/>
              </a:ext>
            </a:extLst>
          </p:cNvPr>
          <p:cNvSpPr txBox="1">
            <a:spLocks/>
          </p:cNvSpPr>
          <p:nvPr/>
        </p:nvSpPr>
        <p:spPr>
          <a:xfrm>
            <a:off x="9236" y="917312"/>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L’exposition au pesticides - Occitanie</a:t>
            </a:r>
            <a:endParaRPr lang="fr-FR" sz="1600" b="1" dirty="0">
              <a:ea typeface="ＭＳ Ｐゴシック" charset="0"/>
              <a:cs typeface="ＭＳ Ｐゴシック" charset="0"/>
            </a:endParaRPr>
          </a:p>
        </p:txBody>
      </p:sp>
      <mc:AlternateContent xmlns:mc="http://schemas.openxmlformats.org/markup-compatibility/2006" xmlns:cx4="http://schemas.microsoft.com/office/drawing/2016/5/10/chartex">
        <mc:Choice Requires="cx4">
          <p:graphicFrame>
            <p:nvGraphicFramePr>
              <p:cNvPr id="3" name="Graphique 2">
                <a:extLst>
                  <a:ext uri="{FF2B5EF4-FFF2-40B4-BE49-F238E27FC236}">
                    <a16:creationId xmlns:a16="http://schemas.microsoft.com/office/drawing/2014/main" id="{D11A4E05-5A14-4E76-A7CB-A866AA994BCD}"/>
                  </a:ext>
                </a:extLst>
              </p:cNvPr>
              <p:cNvGraphicFramePr/>
              <p:nvPr>
                <p:extLst>
                  <p:ext uri="{D42A27DB-BD31-4B8C-83A1-F6EECF244321}">
                    <p14:modId xmlns:p14="http://schemas.microsoft.com/office/powerpoint/2010/main" val="1636570844"/>
                  </p:ext>
                </p:extLst>
              </p:nvPr>
            </p:nvGraphicFramePr>
            <p:xfrm>
              <a:off x="380148" y="1674024"/>
              <a:ext cx="4081016" cy="264858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Graphique 2">
                <a:extLst>
                  <a:ext uri="{FF2B5EF4-FFF2-40B4-BE49-F238E27FC236}">
                    <a16:creationId xmlns:a16="http://schemas.microsoft.com/office/drawing/2014/main" id="{D11A4E05-5A14-4E76-A7CB-A866AA994BCD}"/>
                  </a:ext>
                </a:extLst>
              </p:cNvPr>
              <p:cNvPicPr>
                <a:picLocks noGrp="1" noRot="1" noChangeAspect="1" noMove="1" noResize="1" noEditPoints="1" noAdjustHandles="1" noChangeArrowheads="1" noChangeShapeType="1"/>
              </p:cNvPicPr>
              <p:nvPr/>
            </p:nvPicPr>
            <p:blipFill>
              <a:blip r:embed="rId4"/>
              <a:stretch>
                <a:fillRect/>
              </a:stretch>
            </p:blipFill>
            <p:spPr>
              <a:xfrm>
                <a:off x="380148" y="1674024"/>
                <a:ext cx="4081016" cy="2648588"/>
              </a:xfrm>
              <a:prstGeom prst="rect">
                <a:avLst/>
              </a:prstGeom>
            </p:spPr>
          </p:pic>
        </mc:Fallback>
      </mc:AlternateContent>
      <mc:AlternateContent xmlns:mc="http://schemas.openxmlformats.org/markup-compatibility/2006" xmlns:cx4="http://schemas.microsoft.com/office/drawing/2016/5/10/chartex">
        <mc:Choice Requires="cx4">
          <p:graphicFrame>
            <p:nvGraphicFramePr>
              <p:cNvPr id="5" name="Graphique 4">
                <a:extLst>
                  <a:ext uri="{FF2B5EF4-FFF2-40B4-BE49-F238E27FC236}">
                    <a16:creationId xmlns:a16="http://schemas.microsoft.com/office/drawing/2014/main" id="{91D099A5-AFC4-42DE-B40A-8C2A2680FB50}"/>
                  </a:ext>
                </a:extLst>
              </p:cNvPr>
              <p:cNvGraphicFramePr/>
              <p:nvPr>
                <p:extLst>
                  <p:ext uri="{D42A27DB-BD31-4B8C-83A1-F6EECF244321}">
                    <p14:modId xmlns:p14="http://schemas.microsoft.com/office/powerpoint/2010/main" val="1902217953"/>
                  </p:ext>
                </p:extLst>
              </p:nvPr>
            </p:nvGraphicFramePr>
            <p:xfrm>
              <a:off x="6403564" y="1498538"/>
              <a:ext cx="4375271" cy="2648589"/>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5" name="Graphique 4">
                <a:extLst>
                  <a:ext uri="{FF2B5EF4-FFF2-40B4-BE49-F238E27FC236}">
                    <a16:creationId xmlns:a16="http://schemas.microsoft.com/office/drawing/2014/main" id="{91D099A5-AFC4-42DE-B40A-8C2A2680FB50}"/>
                  </a:ext>
                </a:extLst>
              </p:cNvPr>
              <p:cNvPicPr>
                <a:picLocks noGrp="1" noRot="1" noChangeAspect="1" noMove="1" noResize="1" noEditPoints="1" noAdjustHandles="1" noChangeArrowheads="1" noChangeShapeType="1"/>
              </p:cNvPicPr>
              <p:nvPr/>
            </p:nvPicPr>
            <p:blipFill>
              <a:blip r:embed="rId6"/>
              <a:stretch>
                <a:fillRect/>
              </a:stretch>
            </p:blipFill>
            <p:spPr>
              <a:xfrm>
                <a:off x="6403564" y="1498538"/>
                <a:ext cx="4375271" cy="2648589"/>
              </a:xfrm>
              <a:prstGeom prst="rect">
                <a:avLst/>
              </a:prstGeom>
            </p:spPr>
          </p:pic>
        </mc:Fallback>
      </mc:AlternateContent>
      <mc:AlternateContent xmlns:mc="http://schemas.openxmlformats.org/markup-compatibility/2006" xmlns:cx4="http://schemas.microsoft.com/office/drawing/2016/5/10/chartex">
        <mc:Choice Requires="cx4">
          <p:graphicFrame>
            <p:nvGraphicFramePr>
              <p:cNvPr id="8" name="Graphique 7">
                <a:extLst>
                  <a:ext uri="{FF2B5EF4-FFF2-40B4-BE49-F238E27FC236}">
                    <a16:creationId xmlns:a16="http://schemas.microsoft.com/office/drawing/2014/main" id="{BFDA4B99-D3AF-472A-8719-3BAB20ADAC50}"/>
                  </a:ext>
                </a:extLst>
              </p:cNvPr>
              <p:cNvGraphicFramePr/>
              <p:nvPr>
                <p:extLst>
                  <p:ext uri="{D42A27DB-BD31-4B8C-83A1-F6EECF244321}">
                    <p14:modId xmlns:p14="http://schemas.microsoft.com/office/powerpoint/2010/main" val="4243469"/>
                  </p:ext>
                </p:extLst>
              </p:nvPr>
            </p:nvGraphicFramePr>
            <p:xfrm>
              <a:off x="3283527" y="4158251"/>
              <a:ext cx="4375271" cy="2559558"/>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8" name="Graphique 7">
                <a:extLst>
                  <a:ext uri="{FF2B5EF4-FFF2-40B4-BE49-F238E27FC236}">
                    <a16:creationId xmlns:a16="http://schemas.microsoft.com/office/drawing/2014/main" id="{BFDA4B99-D3AF-472A-8719-3BAB20ADAC50}"/>
                  </a:ext>
                </a:extLst>
              </p:cNvPr>
              <p:cNvPicPr>
                <a:picLocks noGrp="1" noRot="1" noChangeAspect="1" noMove="1" noResize="1" noEditPoints="1" noAdjustHandles="1" noChangeArrowheads="1" noChangeShapeType="1"/>
              </p:cNvPicPr>
              <p:nvPr/>
            </p:nvPicPr>
            <p:blipFill>
              <a:blip r:embed="rId8"/>
              <a:stretch>
                <a:fillRect/>
              </a:stretch>
            </p:blipFill>
            <p:spPr>
              <a:xfrm>
                <a:off x="3283527" y="4158251"/>
                <a:ext cx="4375271" cy="2559558"/>
              </a:xfrm>
              <a:prstGeom prst="rect">
                <a:avLst/>
              </a:prstGeom>
            </p:spPr>
          </p:pic>
        </mc:Fallback>
      </mc:AlternateContent>
    </p:spTree>
    <p:extLst>
      <p:ext uri="{BB962C8B-B14F-4D97-AF65-F5344CB8AC3E}">
        <p14:creationId xmlns:p14="http://schemas.microsoft.com/office/powerpoint/2010/main" val="30894366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13E11-09FA-9F17-403A-5A3CC29D0516}"/>
              </a:ext>
            </a:extLst>
          </p:cNvPr>
          <p:cNvSpPr>
            <a:spLocks noGrp="1"/>
          </p:cNvSpPr>
          <p:nvPr>
            <p:ph type="title"/>
          </p:nvPr>
        </p:nvSpPr>
        <p:spPr>
          <a:xfrm>
            <a:off x="215900" y="147419"/>
            <a:ext cx="11976100" cy="473067"/>
          </a:xfrm>
        </p:spPr>
        <p:txBody>
          <a:bodyPr>
            <a:normAutofit fontScale="90000"/>
          </a:bodyPr>
          <a:lstStyle/>
          <a:p>
            <a:pPr algn="ctr"/>
            <a:r>
              <a:rPr lang="fr-FR" sz="3100" b="1" dirty="0">
                <a:solidFill>
                  <a:schemeClr val="bg1"/>
                </a:solidFill>
                <a:latin typeface="Marianne" panose="02000000000000000000"/>
              </a:rPr>
              <a:t>Pression relative d’exposition (PRE)</a:t>
            </a:r>
            <a:endParaRPr lang="fr-FR" u="sng" dirty="0">
              <a:latin typeface="Marianne" panose="02000000000000000000"/>
            </a:endParaRPr>
          </a:p>
        </p:txBody>
      </p:sp>
      <p:sp>
        <p:nvSpPr>
          <p:cNvPr id="3" name="Espace réservé du contenu 2">
            <a:extLst>
              <a:ext uri="{FF2B5EF4-FFF2-40B4-BE49-F238E27FC236}">
                <a16:creationId xmlns:a16="http://schemas.microsoft.com/office/drawing/2014/main" id="{5C36FB1A-1B31-580C-D6B2-E0A8BD0DEF62}"/>
              </a:ext>
            </a:extLst>
          </p:cNvPr>
          <p:cNvSpPr>
            <a:spLocks noGrp="1"/>
          </p:cNvSpPr>
          <p:nvPr>
            <p:ph idx="1"/>
          </p:nvPr>
        </p:nvSpPr>
        <p:spPr>
          <a:xfrm>
            <a:off x="6738729" y="1685774"/>
            <a:ext cx="5453271" cy="5032375"/>
          </a:xfrm>
        </p:spPr>
        <p:txBody>
          <a:bodyPr>
            <a:normAutofit fontScale="92500" lnSpcReduction="10000"/>
          </a:bodyPr>
          <a:lstStyle/>
          <a:p>
            <a:r>
              <a:rPr lang="fr-FR" sz="2400" b="1" dirty="0">
                <a:solidFill>
                  <a:schemeClr val="accent1"/>
                </a:solidFill>
              </a:rPr>
              <a:t>Définition de la PRE : </a:t>
            </a:r>
          </a:p>
          <a:p>
            <a:pPr lvl="1"/>
            <a:r>
              <a:rPr lang="fr-FR" sz="2000" dirty="0"/>
              <a:t>Potentiel d’exposition aux PPP par voie aérienne lié aux cultures et à la taille de la population agricole d’un canton</a:t>
            </a:r>
          </a:p>
          <a:p>
            <a:pPr lvl="1"/>
            <a:r>
              <a:rPr lang="fr-FR" sz="2000" dirty="0"/>
              <a:t>Indicateur relatif : comparaison des cantons entre eux </a:t>
            </a:r>
          </a:p>
          <a:p>
            <a:pPr>
              <a:spcBef>
                <a:spcPts val="1800"/>
              </a:spcBef>
            </a:pPr>
            <a:r>
              <a:rPr lang="fr-FR" sz="2400" b="1" dirty="0">
                <a:solidFill>
                  <a:schemeClr val="accent1"/>
                </a:solidFill>
              </a:rPr>
              <a:t>Calcul de la PRE à partir de :</a:t>
            </a:r>
          </a:p>
          <a:p>
            <a:pPr lvl="1"/>
            <a:r>
              <a:rPr lang="fr-FR" sz="2000" dirty="0"/>
              <a:t>La nature de la substance active sélectionnée </a:t>
            </a:r>
            <a:r>
              <a:rPr lang="fr-FR" sz="1800" i="1" dirty="0"/>
              <a:t>(en fonction de son risque sanitaire et de sa fréquence d’utilisation) </a:t>
            </a:r>
            <a:r>
              <a:rPr lang="fr-FR" sz="2000" dirty="0"/>
              <a:t>pour chaque culture étudiée : </a:t>
            </a:r>
            <a:r>
              <a:rPr lang="fr-FR" sz="2000" b="1" dirty="0"/>
              <a:t>Grandes Cultures, Viticulture et Arboriculture</a:t>
            </a:r>
          </a:p>
          <a:p>
            <a:pPr lvl="1"/>
            <a:r>
              <a:rPr lang="fr-FR" sz="2000" dirty="0"/>
              <a:t>L’étendue des surfaces cultivées pour chaque culture (hors bio)</a:t>
            </a:r>
          </a:p>
          <a:p>
            <a:pPr lvl="1"/>
            <a:r>
              <a:rPr lang="fr-FR" sz="2000" dirty="0"/>
              <a:t>Les usages des PPP sur les différentes zones agricoles (fréquence et intensité d’utilisation)</a:t>
            </a:r>
          </a:p>
          <a:p>
            <a:pPr lvl="1"/>
            <a:r>
              <a:rPr lang="fr-FR" sz="2000" dirty="0"/>
              <a:t>Les effectifs de travailleurs agricoles non-salariés pour chaque culture en 2017</a:t>
            </a:r>
          </a:p>
        </p:txBody>
      </p:sp>
      <p:pic>
        <p:nvPicPr>
          <p:cNvPr id="8" name="Image 7">
            <a:extLst>
              <a:ext uri="{FF2B5EF4-FFF2-40B4-BE49-F238E27FC236}">
                <a16:creationId xmlns:a16="http://schemas.microsoft.com/office/drawing/2014/main" id="{33A64689-F655-0185-482C-7374AEF913B6}"/>
              </a:ext>
            </a:extLst>
          </p:cNvPr>
          <p:cNvPicPr>
            <a:picLocks noChangeAspect="1"/>
          </p:cNvPicPr>
          <p:nvPr/>
        </p:nvPicPr>
        <p:blipFill rotWithShape="1">
          <a:blip r:embed="rId3"/>
          <a:srcRect t="4701"/>
          <a:stretch/>
        </p:blipFill>
        <p:spPr bwMode="auto">
          <a:xfrm>
            <a:off x="0" y="1699647"/>
            <a:ext cx="6738729" cy="4723607"/>
          </a:xfrm>
          <a:prstGeom prst="rect">
            <a:avLst/>
          </a:prstGeom>
          <a:ln>
            <a:noFill/>
          </a:ln>
          <a:extLst>
            <a:ext uri="{53640926-AAD7-44D8-BBD7-CCE9431645EC}">
              <a14:shadowObscured xmlns:a14="http://schemas.microsoft.com/office/drawing/2010/main"/>
            </a:ext>
          </a:extLst>
        </p:spPr>
      </p:pic>
      <p:sp>
        <p:nvSpPr>
          <p:cNvPr id="4" name="ZoneTexte 3">
            <a:extLst>
              <a:ext uri="{FF2B5EF4-FFF2-40B4-BE49-F238E27FC236}">
                <a16:creationId xmlns:a16="http://schemas.microsoft.com/office/drawing/2014/main" id="{31CA3753-89AF-4464-2421-BF8D4C29ACD9}"/>
              </a:ext>
            </a:extLst>
          </p:cNvPr>
          <p:cNvSpPr txBox="1"/>
          <p:nvPr/>
        </p:nvSpPr>
        <p:spPr>
          <a:xfrm>
            <a:off x="0" y="6529606"/>
            <a:ext cx="8077200" cy="307777"/>
          </a:xfrm>
          <a:prstGeom prst="rect">
            <a:avLst/>
          </a:prstGeom>
          <a:noFill/>
        </p:spPr>
        <p:txBody>
          <a:bodyPr wrap="square" rtlCol="0">
            <a:spAutoFit/>
          </a:bodyPr>
          <a:lstStyle/>
          <a:p>
            <a:r>
              <a:rPr lang="fr-FR" sz="1400" dirty="0"/>
              <a:t>Source : PROJET EXPO’PHYTO - volet cartographie des territoires, CREAI-ORS Occitanie, 2019</a:t>
            </a:r>
          </a:p>
        </p:txBody>
      </p:sp>
      <p:sp>
        <p:nvSpPr>
          <p:cNvPr id="7" name="ZoneTexte 6">
            <a:extLst>
              <a:ext uri="{FF2B5EF4-FFF2-40B4-BE49-F238E27FC236}">
                <a16:creationId xmlns:a16="http://schemas.microsoft.com/office/drawing/2014/main" id="{10581591-1FF9-8EA9-F6DA-FE15A45E80D3}"/>
              </a:ext>
            </a:extLst>
          </p:cNvPr>
          <p:cNvSpPr txBox="1"/>
          <p:nvPr/>
        </p:nvSpPr>
        <p:spPr>
          <a:xfrm>
            <a:off x="161462" y="1679031"/>
            <a:ext cx="2349068" cy="1065676"/>
          </a:xfrm>
          <a:prstGeom prst="rect">
            <a:avLst/>
          </a:prstGeom>
          <a:noFill/>
        </p:spPr>
        <p:txBody>
          <a:bodyPr wrap="square">
            <a:spAutoFit/>
          </a:bodyPr>
          <a:lstStyle/>
          <a:p>
            <a:pPr>
              <a:lnSpc>
                <a:spcPct val="107000"/>
              </a:lnSpc>
              <a:spcAft>
                <a:spcPts val="800"/>
              </a:spcAft>
              <a:buNone/>
            </a:pPr>
            <a:r>
              <a:rPr lang="fr-FR" sz="2000" b="1" dirty="0">
                <a:effectLst/>
                <a:latin typeface="Calibri" panose="020F0502020204030204" pitchFamily="34" charset="0"/>
                <a:ea typeface="Calibri" panose="020F0502020204030204" pitchFamily="34" charset="0"/>
                <a:cs typeface="Times New Roman" panose="02020603050405020304" pitchFamily="18" charset="0"/>
              </a:rPr>
              <a:t>PRE cantonale des professionnels agricoles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793AA31-AA66-2F28-AC56-76EA2A597505}"/>
              </a:ext>
            </a:extLst>
          </p:cNvPr>
          <p:cNvSpPr txBox="1">
            <a:spLocks/>
          </p:cNvSpPr>
          <p:nvPr/>
        </p:nvSpPr>
        <p:spPr>
          <a:xfrm>
            <a:off x="0" y="838891"/>
            <a:ext cx="11007107" cy="86075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t>Territoires les plus exposés aux produits phytopharmaceutiques (PPP) à risque sanitaire par voie aérienne </a:t>
            </a:r>
            <a:r>
              <a:rPr lang="fr-FR" sz="2400" b="1" u="sng" dirty="0"/>
              <a:t>pour les professionnels agricoles non-salariés</a:t>
            </a:r>
            <a:endParaRPr lang="fr-FR" sz="1600" b="1" dirty="0">
              <a:ea typeface="ＭＳ Ｐゴシック" charset="0"/>
              <a:cs typeface="ＭＳ Ｐゴシック" charset="0"/>
            </a:endParaRPr>
          </a:p>
        </p:txBody>
      </p:sp>
    </p:spTree>
    <p:extLst>
      <p:ext uri="{BB962C8B-B14F-4D97-AF65-F5344CB8AC3E}">
        <p14:creationId xmlns:p14="http://schemas.microsoft.com/office/powerpoint/2010/main" val="764118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7D541-93D8-B5FA-17D3-4597201A6E87}"/>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AF9A44A1-860B-3D96-59BF-3C6351DD0754}"/>
              </a:ext>
            </a:extLst>
          </p:cNvPr>
          <p:cNvSpPr/>
          <p:nvPr/>
        </p:nvSpPr>
        <p:spPr>
          <a:xfrm>
            <a:off x="716116" y="169477"/>
            <a:ext cx="11056336"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Orientation agricole des communes</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9EB1B058-B80A-3BFA-F13E-C691D13245B5}"/>
              </a:ext>
            </a:extLst>
          </p:cNvPr>
          <p:cNvSpPr txBox="1"/>
          <p:nvPr/>
        </p:nvSpPr>
        <p:spPr>
          <a:xfrm>
            <a:off x="115628" y="6550023"/>
            <a:ext cx="11434762" cy="276999"/>
          </a:xfrm>
          <a:prstGeom prst="rect">
            <a:avLst/>
          </a:prstGeom>
          <a:noFill/>
        </p:spPr>
        <p:txBody>
          <a:bodyPr wrap="square" rtlCol="0">
            <a:spAutoFit/>
          </a:bodyPr>
          <a:lstStyle/>
          <a:p>
            <a:r>
              <a:rPr lang="fr-FR" sz="1200" dirty="0"/>
              <a:t>Source : </a:t>
            </a:r>
            <a:r>
              <a:rPr lang="fr-FR" sz="1200" dirty="0" err="1"/>
              <a:t>Agri’scopie</a:t>
            </a:r>
            <a:r>
              <a:rPr lang="fr-FR" sz="1200" dirty="0"/>
              <a:t> – Chambres d’agriculture Occitanie - 2021</a:t>
            </a:r>
          </a:p>
        </p:txBody>
      </p:sp>
      <p:pic>
        <p:nvPicPr>
          <p:cNvPr id="10" name="Image 9">
            <a:extLst>
              <a:ext uri="{FF2B5EF4-FFF2-40B4-BE49-F238E27FC236}">
                <a16:creationId xmlns:a16="http://schemas.microsoft.com/office/drawing/2014/main" id="{E4527F8A-0E72-359F-078C-87B5442CF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43939" y="276819"/>
            <a:ext cx="5400691" cy="7019962"/>
          </a:xfrm>
          <a:prstGeom prst="rect">
            <a:avLst/>
          </a:prstGeom>
        </p:spPr>
      </p:pic>
    </p:spTree>
    <p:extLst>
      <p:ext uri="{BB962C8B-B14F-4D97-AF65-F5344CB8AC3E}">
        <p14:creationId xmlns:p14="http://schemas.microsoft.com/office/powerpoint/2010/main" val="3803690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26392-436B-27F5-8E14-19DE6B758927}"/>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0C09C47C-7965-45D7-1F46-6BFA37F66B6A}"/>
              </a:ext>
            </a:extLst>
          </p:cNvPr>
          <p:cNvSpPr/>
          <p:nvPr/>
        </p:nvSpPr>
        <p:spPr>
          <a:xfrm>
            <a:off x="716116" y="169477"/>
            <a:ext cx="11056336"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conditions de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82BF4D5A-FE52-A0E8-0865-5DE800B94FA2}"/>
              </a:ext>
            </a:extLst>
          </p:cNvPr>
          <p:cNvSpPr txBox="1"/>
          <p:nvPr/>
        </p:nvSpPr>
        <p:spPr>
          <a:xfrm>
            <a:off x="115628" y="6550023"/>
            <a:ext cx="11434762" cy="276999"/>
          </a:xfrm>
          <a:prstGeom prst="rect">
            <a:avLst/>
          </a:prstGeom>
          <a:noFill/>
        </p:spPr>
        <p:txBody>
          <a:bodyPr wrap="square" rtlCol="0">
            <a:spAutoFit/>
          </a:bodyPr>
          <a:lstStyle/>
          <a:p>
            <a:r>
              <a:rPr lang="fr-FR" sz="1200" dirty="0"/>
              <a:t>Source : </a:t>
            </a:r>
            <a:r>
              <a:rPr lang="fr-FR" sz="1200" dirty="0" err="1"/>
              <a:t>Evrest</a:t>
            </a:r>
            <a:r>
              <a:rPr lang="fr-FR" sz="1200" dirty="0"/>
              <a:t> Occitanie – 2020/2024</a:t>
            </a:r>
          </a:p>
        </p:txBody>
      </p:sp>
      <p:sp>
        <p:nvSpPr>
          <p:cNvPr id="3" name="Espace réservé du contenu 2">
            <a:extLst>
              <a:ext uri="{FF2B5EF4-FFF2-40B4-BE49-F238E27FC236}">
                <a16:creationId xmlns:a16="http://schemas.microsoft.com/office/drawing/2014/main" id="{C1A592CC-D5F7-3CEA-41CA-EB8354D3488E}"/>
              </a:ext>
            </a:extLst>
          </p:cNvPr>
          <p:cNvSpPr txBox="1">
            <a:spLocks/>
          </p:cNvSpPr>
          <p:nvPr/>
        </p:nvSpPr>
        <p:spPr>
          <a:xfrm>
            <a:off x="9236" y="917312"/>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Indicateurs issus du rapport régional EVREST- 2020/2024</a:t>
            </a:r>
            <a:endParaRPr lang="fr-FR" sz="1600" b="1" dirty="0">
              <a:ea typeface="ＭＳ Ｐゴシック" charset="0"/>
              <a:cs typeface="ＭＳ Ｐゴシック" charset="0"/>
            </a:endParaRPr>
          </a:p>
        </p:txBody>
      </p:sp>
      <p:graphicFrame>
        <p:nvGraphicFramePr>
          <p:cNvPr id="8" name="Tableau 7">
            <a:extLst>
              <a:ext uri="{FF2B5EF4-FFF2-40B4-BE49-F238E27FC236}">
                <a16:creationId xmlns:a16="http://schemas.microsoft.com/office/drawing/2014/main" id="{987C325D-F45A-1CB0-F452-6D2447CAAD2D}"/>
              </a:ext>
            </a:extLst>
          </p:cNvPr>
          <p:cNvGraphicFramePr>
            <a:graphicFrameLocks noGrp="1"/>
          </p:cNvGraphicFramePr>
          <p:nvPr>
            <p:extLst>
              <p:ext uri="{D42A27DB-BD31-4B8C-83A1-F6EECF244321}">
                <p14:modId xmlns:p14="http://schemas.microsoft.com/office/powerpoint/2010/main" val="739676449"/>
              </p:ext>
            </p:extLst>
          </p:nvPr>
        </p:nvGraphicFramePr>
        <p:xfrm>
          <a:off x="574261" y="1771412"/>
          <a:ext cx="3348384" cy="2123440"/>
        </p:xfrm>
        <a:graphic>
          <a:graphicData uri="http://schemas.openxmlformats.org/drawingml/2006/table">
            <a:tbl>
              <a:tblPr firstRow="1" bandRow="1">
                <a:tableStyleId>{5C22544A-7EE6-4342-B048-85BDC9FD1C3A}</a:tableStyleId>
              </a:tblPr>
              <a:tblGrid>
                <a:gridCol w="2486991">
                  <a:extLst>
                    <a:ext uri="{9D8B030D-6E8A-4147-A177-3AD203B41FA5}">
                      <a16:colId xmlns:a16="http://schemas.microsoft.com/office/drawing/2014/main" val="3106245902"/>
                    </a:ext>
                  </a:extLst>
                </a:gridCol>
                <a:gridCol w="861393">
                  <a:extLst>
                    <a:ext uri="{9D8B030D-6E8A-4147-A177-3AD203B41FA5}">
                      <a16:colId xmlns:a16="http://schemas.microsoft.com/office/drawing/2014/main" val="532080279"/>
                    </a:ext>
                  </a:extLst>
                </a:gridCol>
              </a:tblGrid>
              <a:tr h="370840">
                <a:tc gridSpan="2">
                  <a:txBody>
                    <a:bodyPr/>
                    <a:lstStyle/>
                    <a:p>
                      <a:pPr algn="ctr"/>
                      <a:r>
                        <a:rPr lang="fr-FR" dirty="0"/>
                        <a:t>Organisation du temps de travail</a:t>
                      </a:r>
                    </a:p>
                  </a:txBody>
                  <a:tcPr/>
                </a:tc>
                <a:tc hMerge="1">
                  <a:txBody>
                    <a:bodyPr/>
                    <a:lstStyle/>
                    <a:p>
                      <a:endParaRPr lang="fr-FR"/>
                    </a:p>
                  </a:txBody>
                  <a:tcPr/>
                </a:tc>
                <a:extLst>
                  <a:ext uri="{0D108BD9-81ED-4DB2-BD59-A6C34878D82A}">
                    <a16:rowId xmlns:a16="http://schemas.microsoft.com/office/drawing/2014/main" val="417741600"/>
                  </a:ext>
                </a:extLst>
              </a:tr>
              <a:tr h="370840">
                <a:tc>
                  <a:txBody>
                    <a:bodyPr/>
                    <a:lstStyle/>
                    <a:p>
                      <a:r>
                        <a:rPr lang="fr-FR" dirty="0"/>
                        <a:t>Coupures de plus de 2h</a:t>
                      </a:r>
                    </a:p>
                  </a:txBody>
                  <a:tcPr/>
                </a:tc>
                <a:tc>
                  <a:txBody>
                    <a:bodyPr/>
                    <a:lstStyle/>
                    <a:p>
                      <a:pPr algn="ctr"/>
                      <a:r>
                        <a:rPr lang="fr-FR" dirty="0"/>
                        <a:t>19,7%</a:t>
                      </a:r>
                    </a:p>
                  </a:txBody>
                  <a:tcPr/>
                </a:tc>
                <a:extLst>
                  <a:ext uri="{0D108BD9-81ED-4DB2-BD59-A6C34878D82A}">
                    <a16:rowId xmlns:a16="http://schemas.microsoft.com/office/drawing/2014/main" val="2841947078"/>
                  </a:ext>
                </a:extLst>
              </a:tr>
              <a:tr h="370840">
                <a:tc>
                  <a:txBody>
                    <a:bodyPr/>
                    <a:lstStyle/>
                    <a:p>
                      <a:r>
                        <a:rPr lang="fr-FR" dirty="0"/>
                        <a:t>Horaires décalés</a:t>
                      </a:r>
                    </a:p>
                  </a:txBody>
                  <a:tcPr/>
                </a:tc>
                <a:tc>
                  <a:txBody>
                    <a:bodyPr/>
                    <a:lstStyle/>
                    <a:p>
                      <a:pPr algn="ctr"/>
                      <a:r>
                        <a:rPr lang="fr-FR" dirty="0"/>
                        <a:t>29,7%</a:t>
                      </a:r>
                    </a:p>
                  </a:txBody>
                  <a:tcPr/>
                </a:tc>
                <a:extLst>
                  <a:ext uri="{0D108BD9-81ED-4DB2-BD59-A6C34878D82A}">
                    <a16:rowId xmlns:a16="http://schemas.microsoft.com/office/drawing/2014/main" val="3591944040"/>
                  </a:ext>
                </a:extLst>
              </a:tr>
              <a:tr h="370840">
                <a:tc>
                  <a:txBody>
                    <a:bodyPr/>
                    <a:lstStyle/>
                    <a:p>
                      <a:r>
                        <a:rPr lang="fr-FR" dirty="0"/>
                        <a:t>Horaires irréguliers ou alternés</a:t>
                      </a:r>
                    </a:p>
                  </a:txBody>
                  <a:tcPr/>
                </a:tc>
                <a:tc>
                  <a:txBody>
                    <a:bodyPr/>
                    <a:lstStyle/>
                    <a:p>
                      <a:pPr algn="ctr"/>
                      <a:r>
                        <a:rPr lang="fr-FR" dirty="0"/>
                        <a:t>25,5%</a:t>
                      </a:r>
                    </a:p>
                  </a:txBody>
                  <a:tcPr/>
                </a:tc>
                <a:extLst>
                  <a:ext uri="{0D108BD9-81ED-4DB2-BD59-A6C34878D82A}">
                    <a16:rowId xmlns:a16="http://schemas.microsoft.com/office/drawing/2014/main" val="956992766"/>
                  </a:ext>
                </a:extLst>
              </a:tr>
              <a:tr h="370840">
                <a:tc>
                  <a:txBody>
                    <a:bodyPr/>
                    <a:lstStyle/>
                    <a:p>
                      <a:r>
                        <a:rPr lang="fr-FR" dirty="0"/>
                        <a:t>Travail de nuit</a:t>
                      </a:r>
                    </a:p>
                  </a:txBody>
                  <a:tcPr/>
                </a:tc>
                <a:tc>
                  <a:txBody>
                    <a:bodyPr/>
                    <a:lstStyle/>
                    <a:p>
                      <a:pPr algn="ctr"/>
                      <a:r>
                        <a:rPr lang="fr-FR" dirty="0"/>
                        <a:t>9,5%</a:t>
                      </a:r>
                    </a:p>
                  </a:txBody>
                  <a:tcPr/>
                </a:tc>
                <a:extLst>
                  <a:ext uri="{0D108BD9-81ED-4DB2-BD59-A6C34878D82A}">
                    <a16:rowId xmlns:a16="http://schemas.microsoft.com/office/drawing/2014/main" val="133606938"/>
                  </a:ext>
                </a:extLst>
              </a:tr>
            </a:tbl>
          </a:graphicData>
        </a:graphic>
      </p:graphicFrame>
      <p:graphicFrame>
        <p:nvGraphicFramePr>
          <p:cNvPr id="9" name="Tableau 8">
            <a:extLst>
              <a:ext uri="{FF2B5EF4-FFF2-40B4-BE49-F238E27FC236}">
                <a16:creationId xmlns:a16="http://schemas.microsoft.com/office/drawing/2014/main" id="{204F4358-7117-47DB-7AA2-901CC80114A4}"/>
              </a:ext>
            </a:extLst>
          </p:cNvPr>
          <p:cNvGraphicFramePr>
            <a:graphicFrameLocks noGrp="1"/>
          </p:cNvGraphicFramePr>
          <p:nvPr>
            <p:extLst>
              <p:ext uri="{D42A27DB-BD31-4B8C-83A1-F6EECF244321}">
                <p14:modId xmlns:p14="http://schemas.microsoft.com/office/powerpoint/2010/main" val="1386801506"/>
              </p:ext>
            </p:extLst>
          </p:nvPr>
        </p:nvGraphicFramePr>
        <p:xfrm>
          <a:off x="4421808" y="1771412"/>
          <a:ext cx="3348384" cy="4577080"/>
        </p:xfrm>
        <a:graphic>
          <a:graphicData uri="http://schemas.openxmlformats.org/drawingml/2006/table">
            <a:tbl>
              <a:tblPr firstRow="1" bandRow="1">
                <a:tableStyleId>{5C22544A-7EE6-4342-B048-85BDC9FD1C3A}</a:tableStyleId>
              </a:tblPr>
              <a:tblGrid>
                <a:gridCol w="2486991">
                  <a:extLst>
                    <a:ext uri="{9D8B030D-6E8A-4147-A177-3AD203B41FA5}">
                      <a16:colId xmlns:a16="http://schemas.microsoft.com/office/drawing/2014/main" val="3106245902"/>
                    </a:ext>
                  </a:extLst>
                </a:gridCol>
                <a:gridCol w="861393">
                  <a:extLst>
                    <a:ext uri="{9D8B030D-6E8A-4147-A177-3AD203B41FA5}">
                      <a16:colId xmlns:a16="http://schemas.microsoft.com/office/drawing/2014/main" val="532080279"/>
                    </a:ext>
                  </a:extLst>
                </a:gridCol>
              </a:tblGrid>
              <a:tr h="370840">
                <a:tc gridSpan="2">
                  <a:txBody>
                    <a:bodyPr/>
                    <a:lstStyle/>
                    <a:p>
                      <a:pPr algn="ctr"/>
                      <a:r>
                        <a:rPr lang="fr-FR" dirty="0"/>
                        <a:t>Contenu du travail</a:t>
                      </a:r>
                    </a:p>
                  </a:txBody>
                  <a:tcPr/>
                </a:tc>
                <a:tc hMerge="1">
                  <a:txBody>
                    <a:bodyPr/>
                    <a:lstStyle/>
                    <a:p>
                      <a:endParaRPr lang="fr-FR"/>
                    </a:p>
                  </a:txBody>
                  <a:tcPr/>
                </a:tc>
                <a:extLst>
                  <a:ext uri="{0D108BD9-81ED-4DB2-BD59-A6C34878D82A}">
                    <a16:rowId xmlns:a16="http://schemas.microsoft.com/office/drawing/2014/main" val="417741600"/>
                  </a:ext>
                </a:extLst>
              </a:tr>
              <a:tr h="370840">
                <a:tc>
                  <a:txBody>
                    <a:bodyPr/>
                    <a:lstStyle/>
                    <a:p>
                      <a:r>
                        <a:rPr lang="fr-FR" dirty="0"/>
                        <a:t>Difficultés liées à la pression temporelle (plus de 5 sur une échelle de 0 à 10)</a:t>
                      </a:r>
                    </a:p>
                  </a:txBody>
                  <a:tcPr/>
                </a:tc>
                <a:tc>
                  <a:txBody>
                    <a:bodyPr/>
                    <a:lstStyle/>
                    <a:p>
                      <a:pPr algn="ctr"/>
                      <a:r>
                        <a:rPr lang="fr-FR" dirty="0"/>
                        <a:t>38,2%</a:t>
                      </a:r>
                    </a:p>
                  </a:txBody>
                  <a:tcPr/>
                </a:tc>
                <a:extLst>
                  <a:ext uri="{0D108BD9-81ED-4DB2-BD59-A6C34878D82A}">
                    <a16:rowId xmlns:a16="http://schemas.microsoft.com/office/drawing/2014/main" val="2841947078"/>
                  </a:ext>
                </a:extLst>
              </a:tr>
              <a:tr h="370840">
                <a:tc>
                  <a:txBody>
                    <a:bodyPr/>
                    <a:lstStyle/>
                    <a:p>
                      <a:r>
                        <a:rPr lang="fr-FR" dirty="0"/>
                        <a:t>Devoir fréquemment abandonner une tâche pour une autre non prévue</a:t>
                      </a:r>
                    </a:p>
                  </a:txBody>
                  <a:tcPr/>
                </a:tc>
                <a:tc>
                  <a:txBody>
                    <a:bodyPr/>
                    <a:lstStyle/>
                    <a:p>
                      <a:pPr algn="ctr"/>
                      <a:endParaRPr lang="fr-FR" dirty="0"/>
                    </a:p>
                    <a:p>
                      <a:pPr algn="ctr"/>
                      <a:r>
                        <a:rPr lang="fr-FR" dirty="0"/>
                        <a:t>47,8%</a:t>
                      </a:r>
                    </a:p>
                  </a:txBody>
                  <a:tcPr/>
                </a:tc>
                <a:extLst>
                  <a:ext uri="{0D108BD9-81ED-4DB2-BD59-A6C34878D82A}">
                    <a16:rowId xmlns:a16="http://schemas.microsoft.com/office/drawing/2014/main" val="3591944040"/>
                  </a:ext>
                </a:extLst>
              </a:tr>
              <a:tr h="370840">
                <a:tc>
                  <a:txBody>
                    <a:bodyPr/>
                    <a:lstStyle/>
                    <a:p>
                      <a:r>
                        <a:rPr lang="fr-FR" dirty="0"/>
                        <a:t>Pouvoir choisir soi-même la façon de procéder</a:t>
                      </a:r>
                    </a:p>
                  </a:txBody>
                  <a:tcPr/>
                </a:tc>
                <a:tc>
                  <a:txBody>
                    <a:bodyPr/>
                    <a:lstStyle/>
                    <a:p>
                      <a:pPr algn="ctr"/>
                      <a:r>
                        <a:rPr lang="fr-FR" dirty="0"/>
                        <a:t>45,8%</a:t>
                      </a:r>
                    </a:p>
                    <a:p>
                      <a:pPr algn="ctr"/>
                      <a:r>
                        <a:rPr lang="fr-FR" sz="1100" dirty="0"/>
                        <a:t>(plutôt oui)</a:t>
                      </a:r>
                    </a:p>
                  </a:txBody>
                  <a:tcPr/>
                </a:tc>
                <a:extLst>
                  <a:ext uri="{0D108BD9-81ED-4DB2-BD59-A6C34878D82A}">
                    <a16:rowId xmlns:a16="http://schemas.microsoft.com/office/drawing/2014/main" val="956992766"/>
                  </a:ext>
                </a:extLst>
              </a:tr>
              <a:tr h="370840">
                <a:tc>
                  <a:txBody>
                    <a:bodyPr/>
                    <a:lstStyle/>
                    <a:p>
                      <a:r>
                        <a:rPr lang="fr-FR" dirty="0"/>
                        <a:t>Avoir les moyens de faire un travail de qualité</a:t>
                      </a:r>
                    </a:p>
                  </a:txBody>
                  <a:tcPr/>
                </a:tc>
                <a:tc>
                  <a:txBody>
                    <a:bodyPr/>
                    <a:lstStyle/>
                    <a:p>
                      <a:pPr algn="ctr"/>
                      <a:r>
                        <a:rPr lang="fr-FR" dirty="0"/>
                        <a:t>51,9%</a:t>
                      </a:r>
                    </a:p>
                    <a:p>
                      <a:pPr algn="ctr"/>
                      <a:r>
                        <a:rPr lang="fr-FR" sz="1100" dirty="0"/>
                        <a:t>(plutôt oui)</a:t>
                      </a:r>
                    </a:p>
                  </a:txBody>
                  <a:tcPr/>
                </a:tc>
                <a:extLst>
                  <a:ext uri="{0D108BD9-81ED-4DB2-BD59-A6C34878D82A}">
                    <a16:rowId xmlns:a16="http://schemas.microsoft.com/office/drawing/2014/main" val="133606938"/>
                  </a:ext>
                </a:extLst>
              </a:tr>
            </a:tbl>
          </a:graphicData>
        </a:graphic>
      </p:graphicFrame>
      <p:graphicFrame>
        <p:nvGraphicFramePr>
          <p:cNvPr id="11" name="Tableau 10">
            <a:extLst>
              <a:ext uri="{FF2B5EF4-FFF2-40B4-BE49-F238E27FC236}">
                <a16:creationId xmlns:a16="http://schemas.microsoft.com/office/drawing/2014/main" id="{0B46D735-9F0B-1447-7121-59025CEDBD2D}"/>
              </a:ext>
            </a:extLst>
          </p:cNvPr>
          <p:cNvGraphicFramePr>
            <a:graphicFrameLocks noGrp="1"/>
          </p:cNvGraphicFramePr>
          <p:nvPr>
            <p:extLst>
              <p:ext uri="{D42A27DB-BD31-4B8C-83A1-F6EECF244321}">
                <p14:modId xmlns:p14="http://schemas.microsoft.com/office/powerpoint/2010/main" val="2394179802"/>
              </p:ext>
            </p:extLst>
          </p:nvPr>
        </p:nvGraphicFramePr>
        <p:xfrm>
          <a:off x="574261" y="4077991"/>
          <a:ext cx="3348384" cy="1285240"/>
        </p:xfrm>
        <a:graphic>
          <a:graphicData uri="http://schemas.openxmlformats.org/drawingml/2006/table">
            <a:tbl>
              <a:tblPr firstRow="1" bandRow="1">
                <a:tableStyleId>{5C22544A-7EE6-4342-B048-85BDC9FD1C3A}</a:tableStyleId>
              </a:tblPr>
              <a:tblGrid>
                <a:gridCol w="2486991">
                  <a:extLst>
                    <a:ext uri="{9D8B030D-6E8A-4147-A177-3AD203B41FA5}">
                      <a16:colId xmlns:a16="http://schemas.microsoft.com/office/drawing/2014/main" val="3106245902"/>
                    </a:ext>
                  </a:extLst>
                </a:gridCol>
                <a:gridCol w="861393">
                  <a:extLst>
                    <a:ext uri="{9D8B030D-6E8A-4147-A177-3AD203B41FA5}">
                      <a16:colId xmlns:a16="http://schemas.microsoft.com/office/drawing/2014/main" val="532080279"/>
                    </a:ext>
                  </a:extLst>
                </a:gridCol>
              </a:tblGrid>
              <a:tr h="370840">
                <a:tc gridSpan="2">
                  <a:txBody>
                    <a:bodyPr/>
                    <a:lstStyle/>
                    <a:p>
                      <a:pPr algn="ctr"/>
                      <a:r>
                        <a:rPr lang="fr-FR" dirty="0"/>
                        <a:t>Fonctionnement du collectif</a:t>
                      </a:r>
                    </a:p>
                  </a:txBody>
                  <a:tcPr/>
                </a:tc>
                <a:tc hMerge="1">
                  <a:txBody>
                    <a:bodyPr/>
                    <a:lstStyle/>
                    <a:p>
                      <a:endParaRPr lang="fr-FR"/>
                    </a:p>
                  </a:txBody>
                  <a:tcPr/>
                </a:tc>
                <a:extLst>
                  <a:ext uri="{0D108BD9-81ED-4DB2-BD59-A6C34878D82A}">
                    <a16:rowId xmlns:a16="http://schemas.microsoft.com/office/drawing/2014/main" val="417741600"/>
                  </a:ext>
                </a:extLst>
              </a:tr>
              <a:tr h="370840">
                <a:tc>
                  <a:txBody>
                    <a:bodyPr/>
                    <a:lstStyle/>
                    <a:p>
                      <a:r>
                        <a:rPr lang="fr-FR" dirty="0"/>
                        <a:t>Possibilités suffisantes d’entraide, de coopération</a:t>
                      </a:r>
                    </a:p>
                  </a:txBody>
                  <a:tcPr/>
                </a:tc>
                <a:tc>
                  <a:txBody>
                    <a:bodyPr/>
                    <a:lstStyle/>
                    <a:p>
                      <a:pPr algn="ctr"/>
                      <a:r>
                        <a:rPr lang="fr-FR" dirty="0"/>
                        <a:t>40,5%</a:t>
                      </a:r>
                    </a:p>
                    <a:p>
                      <a:pPr algn="ctr"/>
                      <a:r>
                        <a:rPr lang="fr-FR" sz="1100" dirty="0"/>
                        <a:t>(tout à fait)</a:t>
                      </a:r>
                    </a:p>
                  </a:txBody>
                  <a:tcPr/>
                </a:tc>
                <a:extLst>
                  <a:ext uri="{0D108BD9-81ED-4DB2-BD59-A6C34878D82A}">
                    <a16:rowId xmlns:a16="http://schemas.microsoft.com/office/drawing/2014/main" val="2841947078"/>
                  </a:ext>
                </a:extLst>
              </a:tr>
            </a:tbl>
          </a:graphicData>
        </a:graphic>
      </p:graphicFrame>
      <p:graphicFrame>
        <p:nvGraphicFramePr>
          <p:cNvPr id="13" name="Tableau 12">
            <a:extLst>
              <a:ext uri="{FF2B5EF4-FFF2-40B4-BE49-F238E27FC236}">
                <a16:creationId xmlns:a16="http://schemas.microsoft.com/office/drawing/2014/main" id="{D4708F0E-AE7F-A87D-AFE6-8111798DFE26}"/>
              </a:ext>
            </a:extLst>
          </p:cNvPr>
          <p:cNvGraphicFramePr>
            <a:graphicFrameLocks noGrp="1"/>
          </p:cNvGraphicFramePr>
          <p:nvPr>
            <p:extLst>
              <p:ext uri="{D42A27DB-BD31-4B8C-83A1-F6EECF244321}">
                <p14:modId xmlns:p14="http://schemas.microsoft.com/office/powerpoint/2010/main" val="3403360547"/>
              </p:ext>
            </p:extLst>
          </p:nvPr>
        </p:nvGraphicFramePr>
        <p:xfrm>
          <a:off x="8656905" y="790642"/>
          <a:ext cx="3348384" cy="5897880"/>
        </p:xfrm>
        <a:graphic>
          <a:graphicData uri="http://schemas.openxmlformats.org/drawingml/2006/table">
            <a:tbl>
              <a:tblPr firstRow="1" bandRow="1">
                <a:tableStyleId>{5C22544A-7EE6-4342-B048-85BDC9FD1C3A}</a:tableStyleId>
              </a:tblPr>
              <a:tblGrid>
                <a:gridCol w="2486991">
                  <a:extLst>
                    <a:ext uri="{9D8B030D-6E8A-4147-A177-3AD203B41FA5}">
                      <a16:colId xmlns:a16="http://schemas.microsoft.com/office/drawing/2014/main" val="3106245902"/>
                    </a:ext>
                  </a:extLst>
                </a:gridCol>
                <a:gridCol w="861393">
                  <a:extLst>
                    <a:ext uri="{9D8B030D-6E8A-4147-A177-3AD203B41FA5}">
                      <a16:colId xmlns:a16="http://schemas.microsoft.com/office/drawing/2014/main" val="532080279"/>
                    </a:ext>
                  </a:extLst>
                </a:gridCol>
              </a:tblGrid>
              <a:tr h="370840">
                <a:tc gridSpan="2">
                  <a:txBody>
                    <a:bodyPr/>
                    <a:lstStyle/>
                    <a:p>
                      <a:pPr algn="ctr"/>
                      <a:r>
                        <a:rPr lang="fr-FR" dirty="0"/>
                        <a:t>Expositions</a:t>
                      </a:r>
                    </a:p>
                  </a:txBody>
                  <a:tcPr/>
                </a:tc>
                <a:tc hMerge="1">
                  <a:txBody>
                    <a:bodyPr/>
                    <a:lstStyle/>
                    <a:p>
                      <a:endParaRPr lang="fr-FR"/>
                    </a:p>
                  </a:txBody>
                  <a:tcPr/>
                </a:tc>
                <a:extLst>
                  <a:ext uri="{0D108BD9-81ED-4DB2-BD59-A6C34878D82A}">
                    <a16:rowId xmlns:a16="http://schemas.microsoft.com/office/drawing/2014/main" val="417741600"/>
                  </a:ext>
                </a:extLst>
              </a:tr>
              <a:tr h="370840">
                <a:tc>
                  <a:txBody>
                    <a:bodyPr/>
                    <a:lstStyle/>
                    <a:p>
                      <a:r>
                        <a:rPr lang="fr-FR" dirty="0"/>
                        <a:t>Posture contraignante, difficile ou pénible</a:t>
                      </a:r>
                    </a:p>
                  </a:txBody>
                  <a:tcPr/>
                </a:tc>
                <a:tc>
                  <a:txBody>
                    <a:bodyPr/>
                    <a:lstStyle/>
                    <a:p>
                      <a:pPr algn="ctr"/>
                      <a:r>
                        <a:rPr lang="fr-FR" dirty="0"/>
                        <a:t>22,5%</a:t>
                      </a:r>
                    </a:p>
                  </a:txBody>
                  <a:tcPr/>
                </a:tc>
                <a:extLst>
                  <a:ext uri="{0D108BD9-81ED-4DB2-BD59-A6C34878D82A}">
                    <a16:rowId xmlns:a16="http://schemas.microsoft.com/office/drawing/2014/main" val="2841947078"/>
                  </a:ext>
                </a:extLst>
              </a:tr>
              <a:tr h="370840">
                <a:tc>
                  <a:txBody>
                    <a:bodyPr/>
                    <a:lstStyle/>
                    <a:p>
                      <a:r>
                        <a:rPr lang="fr-FR" dirty="0"/>
                        <a:t>Port de charges lourdes, difficile ou pénible</a:t>
                      </a:r>
                    </a:p>
                  </a:txBody>
                  <a:tcPr/>
                </a:tc>
                <a:tc>
                  <a:txBody>
                    <a:bodyPr/>
                    <a:lstStyle/>
                    <a:p>
                      <a:pPr algn="ctr"/>
                      <a:r>
                        <a:rPr lang="fr-FR" dirty="0"/>
                        <a:t>17,6%</a:t>
                      </a:r>
                    </a:p>
                  </a:txBody>
                  <a:tcPr/>
                </a:tc>
                <a:extLst>
                  <a:ext uri="{0D108BD9-81ED-4DB2-BD59-A6C34878D82A}">
                    <a16:rowId xmlns:a16="http://schemas.microsoft.com/office/drawing/2014/main" val="3591944040"/>
                  </a:ext>
                </a:extLst>
              </a:tr>
              <a:tr h="370840">
                <a:tc>
                  <a:txBody>
                    <a:bodyPr/>
                    <a:lstStyle/>
                    <a:p>
                      <a:r>
                        <a:rPr lang="fr-FR" dirty="0"/>
                        <a:t>Gestes répétitifs, difficile ou pénible</a:t>
                      </a:r>
                    </a:p>
                  </a:txBody>
                  <a:tcPr/>
                </a:tc>
                <a:tc>
                  <a:txBody>
                    <a:bodyPr/>
                    <a:lstStyle/>
                    <a:p>
                      <a:pPr algn="ctr"/>
                      <a:r>
                        <a:rPr lang="fr-FR" dirty="0"/>
                        <a:t>15,6%</a:t>
                      </a:r>
                    </a:p>
                  </a:txBody>
                  <a:tcPr/>
                </a:tc>
                <a:extLst>
                  <a:ext uri="{0D108BD9-81ED-4DB2-BD59-A6C34878D82A}">
                    <a16:rowId xmlns:a16="http://schemas.microsoft.com/office/drawing/2014/main" val="956992766"/>
                  </a:ext>
                </a:extLst>
              </a:tr>
              <a:tr h="370840">
                <a:tc>
                  <a:txBody>
                    <a:bodyPr/>
                    <a:lstStyle/>
                    <a:p>
                      <a:r>
                        <a:rPr lang="fr-FR" dirty="0"/>
                        <a:t>Produits chimiques</a:t>
                      </a:r>
                    </a:p>
                  </a:txBody>
                  <a:tcPr/>
                </a:tc>
                <a:tc>
                  <a:txBody>
                    <a:bodyPr/>
                    <a:lstStyle/>
                    <a:p>
                      <a:pPr algn="ctr"/>
                      <a:r>
                        <a:rPr lang="fr-FR" dirty="0"/>
                        <a:t>24,4%</a:t>
                      </a:r>
                    </a:p>
                  </a:txBody>
                  <a:tcPr/>
                </a:tc>
                <a:extLst>
                  <a:ext uri="{0D108BD9-81ED-4DB2-BD59-A6C34878D82A}">
                    <a16:rowId xmlns:a16="http://schemas.microsoft.com/office/drawing/2014/main" val="133606938"/>
                  </a:ext>
                </a:extLst>
              </a:tr>
              <a:tr h="370840">
                <a:tc>
                  <a:txBody>
                    <a:bodyPr/>
                    <a:lstStyle/>
                    <a:p>
                      <a:r>
                        <a:rPr lang="fr-FR" dirty="0"/>
                        <a:t>Poussières, fumées</a:t>
                      </a:r>
                    </a:p>
                  </a:txBody>
                  <a:tcPr/>
                </a:tc>
                <a:tc>
                  <a:txBody>
                    <a:bodyPr/>
                    <a:lstStyle/>
                    <a:p>
                      <a:pPr algn="ctr"/>
                      <a:r>
                        <a:rPr lang="fr-FR" dirty="0"/>
                        <a:t>24%</a:t>
                      </a:r>
                    </a:p>
                  </a:txBody>
                  <a:tcPr/>
                </a:tc>
                <a:extLst>
                  <a:ext uri="{0D108BD9-81ED-4DB2-BD59-A6C34878D82A}">
                    <a16:rowId xmlns:a16="http://schemas.microsoft.com/office/drawing/2014/main" val="3505397383"/>
                  </a:ext>
                </a:extLst>
              </a:tr>
              <a:tr h="370840">
                <a:tc>
                  <a:txBody>
                    <a:bodyPr/>
                    <a:lstStyle/>
                    <a:p>
                      <a:r>
                        <a:rPr lang="fr-FR" dirty="0"/>
                        <a:t>Vibrations</a:t>
                      </a:r>
                    </a:p>
                  </a:txBody>
                  <a:tcPr/>
                </a:tc>
                <a:tc>
                  <a:txBody>
                    <a:bodyPr/>
                    <a:lstStyle/>
                    <a:p>
                      <a:pPr algn="ctr"/>
                      <a:r>
                        <a:rPr lang="fr-FR" dirty="0"/>
                        <a:t>17,7%</a:t>
                      </a:r>
                    </a:p>
                  </a:txBody>
                  <a:tcPr/>
                </a:tc>
                <a:extLst>
                  <a:ext uri="{0D108BD9-81ED-4DB2-BD59-A6C34878D82A}">
                    <a16:rowId xmlns:a16="http://schemas.microsoft.com/office/drawing/2014/main" val="1346208917"/>
                  </a:ext>
                </a:extLst>
              </a:tr>
              <a:tr h="370840">
                <a:tc>
                  <a:txBody>
                    <a:bodyPr/>
                    <a:lstStyle/>
                    <a:p>
                      <a:r>
                        <a:rPr lang="fr-FR" dirty="0"/>
                        <a:t>Conduite routière prolongée</a:t>
                      </a:r>
                    </a:p>
                  </a:txBody>
                  <a:tcPr/>
                </a:tc>
                <a:tc>
                  <a:txBody>
                    <a:bodyPr/>
                    <a:lstStyle/>
                    <a:p>
                      <a:pPr algn="ctr"/>
                      <a:r>
                        <a:rPr lang="fr-FR" dirty="0"/>
                        <a:t>19%</a:t>
                      </a:r>
                    </a:p>
                  </a:txBody>
                  <a:tcPr/>
                </a:tc>
                <a:extLst>
                  <a:ext uri="{0D108BD9-81ED-4DB2-BD59-A6C34878D82A}">
                    <a16:rowId xmlns:a16="http://schemas.microsoft.com/office/drawing/2014/main" val="3152562092"/>
                  </a:ext>
                </a:extLst>
              </a:tr>
              <a:tr h="370840">
                <a:tc>
                  <a:txBody>
                    <a:bodyPr/>
                    <a:lstStyle/>
                    <a:p>
                      <a:r>
                        <a:rPr lang="fr-FR" dirty="0"/>
                        <a:t>Bruit + de 80db</a:t>
                      </a:r>
                    </a:p>
                  </a:txBody>
                  <a:tcPr/>
                </a:tc>
                <a:tc>
                  <a:txBody>
                    <a:bodyPr/>
                    <a:lstStyle/>
                    <a:p>
                      <a:pPr algn="ctr"/>
                      <a:r>
                        <a:rPr lang="fr-FR" dirty="0"/>
                        <a:t>18,3%</a:t>
                      </a:r>
                    </a:p>
                  </a:txBody>
                  <a:tcPr/>
                </a:tc>
                <a:extLst>
                  <a:ext uri="{0D108BD9-81ED-4DB2-BD59-A6C34878D82A}">
                    <a16:rowId xmlns:a16="http://schemas.microsoft.com/office/drawing/2014/main" val="2810659196"/>
                  </a:ext>
                </a:extLst>
              </a:tr>
              <a:tr h="370840">
                <a:tc>
                  <a:txBody>
                    <a:bodyPr/>
                    <a:lstStyle/>
                    <a:p>
                      <a:r>
                        <a:rPr lang="fr-FR" dirty="0"/>
                        <a:t>Chaleur intense</a:t>
                      </a:r>
                    </a:p>
                  </a:txBody>
                  <a:tcPr/>
                </a:tc>
                <a:tc>
                  <a:txBody>
                    <a:bodyPr/>
                    <a:lstStyle/>
                    <a:p>
                      <a:pPr algn="ctr"/>
                      <a:r>
                        <a:rPr lang="fr-FR" dirty="0"/>
                        <a:t>14,1%</a:t>
                      </a:r>
                    </a:p>
                  </a:txBody>
                  <a:tcPr/>
                </a:tc>
                <a:extLst>
                  <a:ext uri="{0D108BD9-81ED-4DB2-BD59-A6C34878D82A}">
                    <a16:rowId xmlns:a16="http://schemas.microsoft.com/office/drawing/2014/main" val="3163921140"/>
                  </a:ext>
                </a:extLst>
              </a:tr>
              <a:tr h="370840">
                <a:tc>
                  <a:txBody>
                    <a:bodyPr/>
                    <a:lstStyle/>
                    <a:p>
                      <a:r>
                        <a:rPr lang="fr-FR" dirty="0"/>
                        <a:t>Pression psychologique</a:t>
                      </a:r>
                    </a:p>
                  </a:txBody>
                  <a:tcPr/>
                </a:tc>
                <a:tc>
                  <a:txBody>
                    <a:bodyPr/>
                    <a:lstStyle/>
                    <a:p>
                      <a:pPr algn="ctr"/>
                      <a:r>
                        <a:rPr lang="fr-FR" dirty="0"/>
                        <a:t>19,9%</a:t>
                      </a:r>
                    </a:p>
                  </a:txBody>
                  <a:tcPr/>
                </a:tc>
                <a:extLst>
                  <a:ext uri="{0D108BD9-81ED-4DB2-BD59-A6C34878D82A}">
                    <a16:rowId xmlns:a16="http://schemas.microsoft.com/office/drawing/2014/main" val="705104067"/>
                  </a:ext>
                </a:extLst>
              </a:tr>
              <a:tr h="370840">
                <a:tc>
                  <a:txBody>
                    <a:bodyPr/>
                    <a:lstStyle/>
                    <a:p>
                      <a:r>
                        <a:rPr lang="fr-FR" dirty="0"/>
                        <a:t>Agent biologique</a:t>
                      </a:r>
                    </a:p>
                  </a:txBody>
                  <a:tcPr/>
                </a:tc>
                <a:tc>
                  <a:txBody>
                    <a:bodyPr/>
                    <a:lstStyle/>
                    <a:p>
                      <a:pPr algn="ctr"/>
                      <a:r>
                        <a:rPr lang="fr-FR" dirty="0"/>
                        <a:t>18,8%</a:t>
                      </a:r>
                    </a:p>
                  </a:txBody>
                  <a:tcPr/>
                </a:tc>
                <a:extLst>
                  <a:ext uri="{0D108BD9-81ED-4DB2-BD59-A6C34878D82A}">
                    <a16:rowId xmlns:a16="http://schemas.microsoft.com/office/drawing/2014/main" val="635309682"/>
                  </a:ext>
                </a:extLst>
              </a:tr>
              <a:tr h="370840">
                <a:tc>
                  <a:txBody>
                    <a:bodyPr/>
                    <a:lstStyle/>
                    <a:p>
                      <a:r>
                        <a:rPr lang="fr-FR" dirty="0"/>
                        <a:t>Contact avec le public</a:t>
                      </a:r>
                    </a:p>
                  </a:txBody>
                  <a:tcPr/>
                </a:tc>
                <a:tc>
                  <a:txBody>
                    <a:bodyPr/>
                    <a:lstStyle/>
                    <a:p>
                      <a:pPr algn="ctr"/>
                      <a:r>
                        <a:rPr lang="fr-FR" dirty="0"/>
                        <a:t>69,4%</a:t>
                      </a:r>
                    </a:p>
                  </a:txBody>
                  <a:tcPr/>
                </a:tc>
                <a:extLst>
                  <a:ext uri="{0D108BD9-81ED-4DB2-BD59-A6C34878D82A}">
                    <a16:rowId xmlns:a16="http://schemas.microsoft.com/office/drawing/2014/main" val="2912909707"/>
                  </a:ext>
                </a:extLst>
              </a:tr>
            </a:tbl>
          </a:graphicData>
        </a:graphic>
      </p:graphicFrame>
    </p:spTree>
    <p:extLst>
      <p:ext uri="{BB962C8B-B14F-4D97-AF65-F5344CB8AC3E}">
        <p14:creationId xmlns:p14="http://schemas.microsoft.com/office/powerpoint/2010/main" val="1528202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4625E-7DBF-AFFE-74AF-70E76119FCB8}"/>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459B89D2-B264-CE95-7544-BF44D1B97378}"/>
              </a:ext>
            </a:extLst>
          </p:cNvPr>
          <p:cNvSpPr/>
          <p:nvPr/>
        </p:nvSpPr>
        <p:spPr>
          <a:xfrm>
            <a:off x="983258" y="26162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Emploi</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865C9148-B363-5236-CB55-48CDF1DC1D09}"/>
              </a:ext>
            </a:extLst>
          </p:cNvPr>
          <p:cNvSpPr txBox="1"/>
          <p:nvPr/>
        </p:nvSpPr>
        <p:spPr>
          <a:xfrm>
            <a:off x="91643" y="6581001"/>
            <a:ext cx="11434762" cy="276999"/>
          </a:xfrm>
          <a:prstGeom prst="rect">
            <a:avLst/>
          </a:prstGeom>
          <a:noFill/>
        </p:spPr>
        <p:txBody>
          <a:bodyPr wrap="square" rtlCol="0">
            <a:spAutoFit/>
          </a:bodyPr>
          <a:lstStyle/>
          <a:p>
            <a:r>
              <a:rPr lang="fr-FR" sz="1200" dirty="0"/>
              <a:t>Source : Chiffres clé 2025 DREETS Occitanie (Insee)</a:t>
            </a:r>
          </a:p>
        </p:txBody>
      </p:sp>
      <p:sp>
        <p:nvSpPr>
          <p:cNvPr id="6" name="Espace réservé du contenu 2">
            <a:extLst>
              <a:ext uri="{FF2B5EF4-FFF2-40B4-BE49-F238E27FC236}">
                <a16:creationId xmlns:a16="http://schemas.microsoft.com/office/drawing/2014/main" id="{AAE72420-66FC-5D73-19BB-7B9D8CE1B5E7}"/>
              </a:ext>
            </a:extLst>
          </p:cNvPr>
          <p:cNvSpPr>
            <a:spLocks noGrp="1"/>
          </p:cNvSpPr>
          <p:nvPr>
            <p:ph idx="1"/>
          </p:nvPr>
        </p:nvSpPr>
        <p:spPr>
          <a:xfrm>
            <a:off x="0" y="1036296"/>
            <a:ext cx="9614981" cy="745588"/>
          </a:xfrm>
          <a:solidFill>
            <a:schemeClr val="bg1"/>
          </a:solidFill>
        </p:spPr>
        <p:txBody>
          <a:bodyPr>
            <a:noAutofit/>
          </a:bodyPr>
          <a:lstStyle/>
          <a:p>
            <a:pPr marL="0" indent="0" algn="just">
              <a:buNone/>
              <a:tabLst>
                <a:tab pos="457200" algn="l"/>
              </a:tabLst>
            </a:pPr>
            <a:r>
              <a:rPr lang="fr-FR" sz="2400" b="1" dirty="0">
                <a:ea typeface="ＭＳ Ｐゴシック" charset="0"/>
                <a:cs typeface="ＭＳ Ｐゴシック" charset="0"/>
              </a:rPr>
              <a:t>Répartition des établissements employeurs et des effectifs par taille d’établissement - 2022</a:t>
            </a:r>
            <a:endParaRPr lang="fr-FR" sz="1600" b="1" dirty="0">
              <a:ea typeface="ＭＳ Ｐゴシック" charset="0"/>
              <a:cs typeface="ＭＳ Ｐゴシック" charset="0"/>
            </a:endParaRPr>
          </a:p>
        </p:txBody>
      </p:sp>
      <p:pic>
        <p:nvPicPr>
          <p:cNvPr id="9" name="Image 8">
            <a:extLst>
              <a:ext uri="{FF2B5EF4-FFF2-40B4-BE49-F238E27FC236}">
                <a16:creationId xmlns:a16="http://schemas.microsoft.com/office/drawing/2014/main" id="{BB0550FF-24E8-ED1A-97C0-56CB60E61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95" y="1802809"/>
            <a:ext cx="9414511" cy="4793566"/>
          </a:xfrm>
          <a:prstGeom prst="rect">
            <a:avLst/>
          </a:prstGeom>
        </p:spPr>
      </p:pic>
    </p:spTree>
    <p:extLst>
      <p:ext uri="{BB962C8B-B14F-4D97-AF65-F5344CB8AC3E}">
        <p14:creationId xmlns:p14="http://schemas.microsoft.com/office/powerpoint/2010/main" val="2942695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22A9B-D566-D525-68C8-05817FB1D57C}"/>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0C1B7B6C-F1F7-3739-7115-EE08E7072B8A}"/>
              </a:ext>
            </a:extLst>
          </p:cNvPr>
          <p:cNvSpPr/>
          <p:nvPr/>
        </p:nvSpPr>
        <p:spPr>
          <a:xfrm>
            <a:off x="716116" y="169477"/>
            <a:ext cx="11056336"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Les conditions de travail</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0027235E-A7FD-6BBC-8086-C68D04710124}"/>
              </a:ext>
            </a:extLst>
          </p:cNvPr>
          <p:cNvSpPr txBox="1"/>
          <p:nvPr/>
        </p:nvSpPr>
        <p:spPr>
          <a:xfrm>
            <a:off x="115628" y="6550023"/>
            <a:ext cx="11434762" cy="276999"/>
          </a:xfrm>
          <a:prstGeom prst="rect">
            <a:avLst/>
          </a:prstGeom>
          <a:noFill/>
        </p:spPr>
        <p:txBody>
          <a:bodyPr wrap="square" rtlCol="0">
            <a:spAutoFit/>
          </a:bodyPr>
          <a:lstStyle/>
          <a:p>
            <a:r>
              <a:rPr lang="fr-FR" sz="1200" dirty="0"/>
              <a:t>Source : </a:t>
            </a:r>
            <a:r>
              <a:rPr lang="fr-FR" sz="1200" dirty="0" err="1"/>
              <a:t>Evrest</a:t>
            </a:r>
            <a:r>
              <a:rPr lang="fr-FR" sz="1200" dirty="0"/>
              <a:t> Occitanie – 2020/2024</a:t>
            </a:r>
          </a:p>
        </p:txBody>
      </p:sp>
      <p:sp>
        <p:nvSpPr>
          <p:cNvPr id="3" name="Espace réservé du contenu 2">
            <a:extLst>
              <a:ext uri="{FF2B5EF4-FFF2-40B4-BE49-F238E27FC236}">
                <a16:creationId xmlns:a16="http://schemas.microsoft.com/office/drawing/2014/main" id="{4D2965C5-113A-E23D-DDE9-5F73FE98E546}"/>
              </a:ext>
            </a:extLst>
          </p:cNvPr>
          <p:cNvSpPr txBox="1">
            <a:spLocks/>
          </p:cNvSpPr>
          <p:nvPr/>
        </p:nvSpPr>
        <p:spPr>
          <a:xfrm>
            <a:off x="9236" y="917312"/>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Indicateurs issus du rapport régional EVREST- 2020/2024</a:t>
            </a:r>
            <a:endParaRPr lang="fr-FR" sz="1600" b="1" dirty="0">
              <a:ea typeface="ＭＳ Ｐゴシック" charset="0"/>
              <a:cs typeface="ＭＳ Ｐゴシック" charset="0"/>
            </a:endParaRPr>
          </a:p>
        </p:txBody>
      </p:sp>
      <p:graphicFrame>
        <p:nvGraphicFramePr>
          <p:cNvPr id="8" name="Tableau 7">
            <a:extLst>
              <a:ext uri="{FF2B5EF4-FFF2-40B4-BE49-F238E27FC236}">
                <a16:creationId xmlns:a16="http://schemas.microsoft.com/office/drawing/2014/main" id="{D30E43E2-CBBA-195C-13D6-9A6200256965}"/>
              </a:ext>
            </a:extLst>
          </p:cNvPr>
          <p:cNvGraphicFramePr>
            <a:graphicFrameLocks noGrp="1"/>
          </p:cNvGraphicFramePr>
          <p:nvPr>
            <p:extLst>
              <p:ext uri="{D42A27DB-BD31-4B8C-83A1-F6EECF244321}">
                <p14:modId xmlns:p14="http://schemas.microsoft.com/office/powerpoint/2010/main" val="1468689260"/>
              </p:ext>
            </p:extLst>
          </p:nvPr>
        </p:nvGraphicFramePr>
        <p:xfrm>
          <a:off x="574261" y="1771412"/>
          <a:ext cx="8662504" cy="2966720"/>
        </p:xfrm>
        <a:graphic>
          <a:graphicData uri="http://schemas.openxmlformats.org/drawingml/2006/table">
            <a:tbl>
              <a:tblPr firstRow="1" bandRow="1">
                <a:tableStyleId>{5C22544A-7EE6-4342-B048-85BDC9FD1C3A}</a:tableStyleId>
              </a:tblPr>
              <a:tblGrid>
                <a:gridCol w="6434020">
                  <a:extLst>
                    <a:ext uri="{9D8B030D-6E8A-4147-A177-3AD203B41FA5}">
                      <a16:colId xmlns:a16="http://schemas.microsoft.com/office/drawing/2014/main" val="3106245902"/>
                    </a:ext>
                  </a:extLst>
                </a:gridCol>
                <a:gridCol w="2228484">
                  <a:extLst>
                    <a:ext uri="{9D8B030D-6E8A-4147-A177-3AD203B41FA5}">
                      <a16:colId xmlns:a16="http://schemas.microsoft.com/office/drawing/2014/main" val="532080279"/>
                    </a:ext>
                  </a:extLst>
                </a:gridCol>
              </a:tblGrid>
              <a:tr h="370840">
                <a:tc gridSpan="2">
                  <a:txBody>
                    <a:bodyPr/>
                    <a:lstStyle/>
                    <a:p>
                      <a:pPr algn="ctr"/>
                      <a:r>
                        <a:rPr lang="fr-FR" dirty="0"/>
                        <a:t>Quelques caractéristiques de santé des salariés concernés par EVREST</a:t>
                      </a:r>
                    </a:p>
                  </a:txBody>
                  <a:tcPr/>
                </a:tc>
                <a:tc hMerge="1">
                  <a:txBody>
                    <a:bodyPr/>
                    <a:lstStyle/>
                    <a:p>
                      <a:endParaRPr lang="fr-FR"/>
                    </a:p>
                  </a:txBody>
                  <a:tcPr/>
                </a:tc>
                <a:extLst>
                  <a:ext uri="{0D108BD9-81ED-4DB2-BD59-A6C34878D82A}">
                    <a16:rowId xmlns:a16="http://schemas.microsoft.com/office/drawing/2014/main" val="417741600"/>
                  </a:ext>
                </a:extLst>
              </a:tr>
              <a:tr h="370840">
                <a:tc>
                  <a:txBody>
                    <a:bodyPr/>
                    <a:lstStyle/>
                    <a:p>
                      <a:r>
                        <a:rPr lang="fr-FR" dirty="0"/>
                        <a:t>Surpoids</a:t>
                      </a:r>
                    </a:p>
                  </a:txBody>
                  <a:tcPr/>
                </a:tc>
                <a:tc>
                  <a:txBody>
                    <a:bodyPr/>
                    <a:lstStyle/>
                    <a:p>
                      <a:pPr algn="ctr"/>
                      <a:r>
                        <a:rPr lang="fr-FR" dirty="0"/>
                        <a:t>30,1%</a:t>
                      </a:r>
                    </a:p>
                  </a:txBody>
                  <a:tcPr/>
                </a:tc>
                <a:extLst>
                  <a:ext uri="{0D108BD9-81ED-4DB2-BD59-A6C34878D82A}">
                    <a16:rowId xmlns:a16="http://schemas.microsoft.com/office/drawing/2014/main" val="2841947078"/>
                  </a:ext>
                </a:extLst>
              </a:tr>
              <a:tr h="370840">
                <a:tc>
                  <a:txBody>
                    <a:bodyPr/>
                    <a:lstStyle/>
                    <a:p>
                      <a:r>
                        <a:rPr lang="fr-FR" dirty="0"/>
                        <a:t>Lassitude, fatigue (problème)</a:t>
                      </a:r>
                    </a:p>
                  </a:txBody>
                  <a:tcPr/>
                </a:tc>
                <a:tc>
                  <a:txBody>
                    <a:bodyPr/>
                    <a:lstStyle/>
                    <a:p>
                      <a:pPr algn="ctr"/>
                      <a:r>
                        <a:rPr lang="fr-FR" dirty="0"/>
                        <a:t>18%</a:t>
                      </a:r>
                    </a:p>
                  </a:txBody>
                  <a:tcPr/>
                </a:tc>
                <a:extLst>
                  <a:ext uri="{0D108BD9-81ED-4DB2-BD59-A6C34878D82A}">
                    <a16:rowId xmlns:a16="http://schemas.microsoft.com/office/drawing/2014/main" val="3591944040"/>
                  </a:ext>
                </a:extLst>
              </a:tr>
              <a:tr h="370840">
                <a:tc>
                  <a:txBody>
                    <a:bodyPr/>
                    <a:lstStyle/>
                    <a:p>
                      <a:r>
                        <a:rPr lang="fr-FR" dirty="0"/>
                        <a:t>Anxiété, nervosité, irritabilité (problème)</a:t>
                      </a:r>
                    </a:p>
                  </a:txBody>
                  <a:tcPr/>
                </a:tc>
                <a:tc>
                  <a:txBody>
                    <a:bodyPr/>
                    <a:lstStyle/>
                    <a:p>
                      <a:pPr algn="ctr"/>
                      <a:r>
                        <a:rPr lang="fr-FR" dirty="0"/>
                        <a:t>16,3%</a:t>
                      </a:r>
                    </a:p>
                  </a:txBody>
                  <a:tcPr/>
                </a:tc>
                <a:extLst>
                  <a:ext uri="{0D108BD9-81ED-4DB2-BD59-A6C34878D82A}">
                    <a16:rowId xmlns:a16="http://schemas.microsoft.com/office/drawing/2014/main" val="956992766"/>
                  </a:ext>
                </a:extLst>
              </a:tr>
              <a:tr h="370840">
                <a:tc>
                  <a:txBody>
                    <a:bodyPr/>
                    <a:lstStyle/>
                    <a:p>
                      <a:r>
                        <a:rPr lang="fr-FR" dirty="0"/>
                        <a:t>Trouble du sommeil</a:t>
                      </a:r>
                    </a:p>
                  </a:txBody>
                  <a:tcPr/>
                </a:tc>
                <a:tc>
                  <a:txBody>
                    <a:bodyPr/>
                    <a:lstStyle/>
                    <a:p>
                      <a:pPr algn="ctr"/>
                      <a:r>
                        <a:rPr lang="fr-FR" dirty="0"/>
                        <a:t>19%</a:t>
                      </a:r>
                    </a:p>
                  </a:txBody>
                  <a:tcPr/>
                </a:tc>
                <a:extLst>
                  <a:ext uri="{0D108BD9-81ED-4DB2-BD59-A6C34878D82A}">
                    <a16:rowId xmlns:a16="http://schemas.microsoft.com/office/drawing/2014/main" val="133606938"/>
                  </a:ext>
                </a:extLst>
              </a:tr>
              <a:tr h="370840">
                <a:tc>
                  <a:txBody>
                    <a:bodyPr/>
                    <a:lstStyle/>
                    <a:p>
                      <a:r>
                        <a:rPr lang="fr-FR" dirty="0"/>
                        <a:t>Troubles ostéoarticulaires du membre supérieur (problème)</a:t>
                      </a:r>
                    </a:p>
                  </a:txBody>
                  <a:tcPr/>
                </a:tc>
                <a:tc>
                  <a:txBody>
                    <a:bodyPr/>
                    <a:lstStyle/>
                    <a:p>
                      <a:pPr algn="ctr"/>
                      <a:r>
                        <a:rPr lang="fr-FR" dirty="0"/>
                        <a:t>13,1%</a:t>
                      </a:r>
                    </a:p>
                  </a:txBody>
                  <a:tcPr/>
                </a:tc>
                <a:extLst>
                  <a:ext uri="{0D108BD9-81ED-4DB2-BD59-A6C34878D82A}">
                    <a16:rowId xmlns:a16="http://schemas.microsoft.com/office/drawing/2014/main" val="36570845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Troubles ostéoarticulaires dorso-lombaire (problème)</a:t>
                      </a:r>
                    </a:p>
                  </a:txBody>
                  <a:tcPr/>
                </a:tc>
                <a:tc>
                  <a:txBody>
                    <a:bodyPr/>
                    <a:lstStyle/>
                    <a:p>
                      <a:pPr algn="ctr"/>
                      <a:r>
                        <a:rPr lang="fr-FR" dirty="0"/>
                        <a:t>15,4%</a:t>
                      </a:r>
                    </a:p>
                  </a:txBody>
                  <a:tcPr/>
                </a:tc>
                <a:extLst>
                  <a:ext uri="{0D108BD9-81ED-4DB2-BD59-A6C34878D82A}">
                    <a16:rowId xmlns:a16="http://schemas.microsoft.com/office/drawing/2014/main" val="35134294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Troubles ostéoarticulaires du rachis (problème)</a:t>
                      </a:r>
                    </a:p>
                  </a:txBody>
                  <a:tcPr/>
                </a:tc>
                <a:tc>
                  <a:txBody>
                    <a:bodyPr/>
                    <a:lstStyle/>
                    <a:p>
                      <a:pPr algn="ctr"/>
                      <a:r>
                        <a:rPr lang="fr-FR" dirty="0"/>
                        <a:t>18,9%</a:t>
                      </a:r>
                    </a:p>
                  </a:txBody>
                  <a:tcPr/>
                </a:tc>
                <a:extLst>
                  <a:ext uri="{0D108BD9-81ED-4DB2-BD59-A6C34878D82A}">
                    <a16:rowId xmlns:a16="http://schemas.microsoft.com/office/drawing/2014/main" val="2513743639"/>
                  </a:ext>
                </a:extLst>
              </a:tr>
            </a:tbl>
          </a:graphicData>
        </a:graphic>
      </p:graphicFrame>
    </p:spTree>
    <p:extLst>
      <p:ext uri="{BB962C8B-B14F-4D97-AF65-F5344CB8AC3E}">
        <p14:creationId xmlns:p14="http://schemas.microsoft.com/office/powerpoint/2010/main" val="1031504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962B-7D94-10FB-FDB7-14C95B5F8366}"/>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B860705F-91FA-58D1-3245-3EC6007E32EA}"/>
              </a:ext>
            </a:extLst>
          </p:cNvPr>
          <p:cNvSpPr/>
          <p:nvPr/>
        </p:nvSpPr>
        <p:spPr>
          <a:xfrm>
            <a:off x="1135664" y="167845"/>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lang="fr-FR" sz="2800" b="1" dirty="0">
                <a:solidFill>
                  <a:prstClr val="white"/>
                </a:solidFill>
                <a:latin typeface="Marianne" panose="02000000000000000000" pitchFamily="2" charset="0"/>
                <a:sym typeface="Raleway"/>
              </a:rPr>
              <a:t>Baromètre régional </a:t>
            </a:r>
          </a:p>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lang="fr-FR" sz="2800" b="1" dirty="0">
                <a:solidFill>
                  <a:prstClr val="white"/>
                </a:solidFill>
                <a:latin typeface="Marianne" panose="02000000000000000000" pitchFamily="2" charset="0"/>
                <a:sym typeface="Raleway"/>
              </a:rPr>
              <a:t>sur la qualité de vie et des conditions de travail </a:t>
            </a:r>
            <a:endPar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CA87F1B3-F20B-D6FC-8805-533DB0F6A9D6}"/>
              </a:ext>
            </a:extLst>
          </p:cNvPr>
          <p:cNvSpPr txBox="1"/>
          <p:nvPr/>
        </p:nvSpPr>
        <p:spPr>
          <a:xfrm>
            <a:off x="152573" y="6560222"/>
            <a:ext cx="11434762" cy="276999"/>
          </a:xfrm>
          <a:prstGeom prst="rect">
            <a:avLst/>
          </a:prstGeom>
          <a:noFill/>
        </p:spPr>
        <p:txBody>
          <a:bodyPr wrap="square" rtlCol="0">
            <a:spAutoFit/>
          </a:bodyPr>
          <a:lstStyle/>
          <a:p>
            <a:r>
              <a:rPr lang="fr-FR" sz="1200" dirty="0"/>
              <a:t>Source : Baromètre Autodiagnostic QVCT « </a:t>
            </a:r>
            <a:r>
              <a:rPr lang="fr-FR" sz="1200" dirty="0" err="1"/>
              <a:t>Quali’Occ</a:t>
            </a:r>
            <a:r>
              <a:rPr lang="fr-FR" sz="1200" dirty="0"/>
              <a:t> RH », </a:t>
            </a:r>
            <a:r>
              <a:rPr lang="fr-FR" sz="1200" dirty="0" err="1"/>
              <a:t>Aract</a:t>
            </a:r>
            <a:r>
              <a:rPr lang="fr-FR" sz="1200" dirty="0"/>
              <a:t> Occitanie avec la Région Occitanie (2025) </a:t>
            </a:r>
          </a:p>
        </p:txBody>
      </p:sp>
      <p:pic>
        <p:nvPicPr>
          <p:cNvPr id="3" name="Image 2">
            <a:extLst>
              <a:ext uri="{FF2B5EF4-FFF2-40B4-BE49-F238E27FC236}">
                <a16:creationId xmlns:a16="http://schemas.microsoft.com/office/drawing/2014/main" id="{367721E1-2B08-BD66-892B-486A080FFDA6}"/>
              </a:ext>
            </a:extLst>
          </p:cNvPr>
          <p:cNvPicPr>
            <a:picLocks noChangeAspect="1"/>
          </p:cNvPicPr>
          <p:nvPr/>
        </p:nvPicPr>
        <p:blipFill>
          <a:blip r:embed="rId3"/>
          <a:stretch>
            <a:fillRect/>
          </a:stretch>
        </p:blipFill>
        <p:spPr>
          <a:xfrm>
            <a:off x="152573" y="102927"/>
            <a:ext cx="1546534" cy="983937"/>
          </a:xfrm>
          <a:prstGeom prst="rect">
            <a:avLst/>
          </a:prstGeom>
        </p:spPr>
      </p:pic>
      <p:pic>
        <p:nvPicPr>
          <p:cNvPr id="6" name="Image 5">
            <a:extLst>
              <a:ext uri="{FF2B5EF4-FFF2-40B4-BE49-F238E27FC236}">
                <a16:creationId xmlns:a16="http://schemas.microsoft.com/office/drawing/2014/main" id="{DDFA1F9E-33A8-686D-806E-BE2B2A2043DD}"/>
              </a:ext>
            </a:extLst>
          </p:cNvPr>
          <p:cNvPicPr>
            <a:picLocks noChangeAspect="1"/>
          </p:cNvPicPr>
          <p:nvPr/>
        </p:nvPicPr>
        <p:blipFill>
          <a:blip r:embed="rId4"/>
          <a:stretch>
            <a:fillRect/>
          </a:stretch>
        </p:blipFill>
        <p:spPr>
          <a:xfrm>
            <a:off x="0" y="1108087"/>
            <a:ext cx="8834760" cy="5301075"/>
          </a:xfrm>
          <a:prstGeom prst="rect">
            <a:avLst/>
          </a:prstGeom>
          <a:solidFill>
            <a:schemeClr val="bg1"/>
          </a:solidFill>
        </p:spPr>
      </p:pic>
      <p:pic>
        <p:nvPicPr>
          <p:cNvPr id="10" name="Image 9">
            <a:extLst>
              <a:ext uri="{FF2B5EF4-FFF2-40B4-BE49-F238E27FC236}">
                <a16:creationId xmlns:a16="http://schemas.microsoft.com/office/drawing/2014/main" id="{3F3BC5FD-E75A-9267-31E7-B7D5C2EC2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8636" y="4607736"/>
            <a:ext cx="3356022" cy="2149311"/>
          </a:xfrm>
          <a:prstGeom prst="rect">
            <a:avLst/>
          </a:prstGeom>
        </p:spPr>
      </p:pic>
      <p:pic>
        <p:nvPicPr>
          <p:cNvPr id="11" name="Image 10">
            <a:extLst>
              <a:ext uri="{FF2B5EF4-FFF2-40B4-BE49-F238E27FC236}">
                <a16:creationId xmlns:a16="http://schemas.microsoft.com/office/drawing/2014/main" id="{FC6FEB2E-3C5B-0EC2-3D3A-388DCAE50070}"/>
              </a:ext>
            </a:extLst>
          </p:cNvPr>
          <p:cNvPicPr>
            <a:picLocks noChangeAspect="1"/>
          </p:cNvPicPr>
          <p:nvPr/>
        </p:nvPicPr>
        <p:blipFill>
          <a:blip r:embed="rId6"/>
          <a:stretch>
            <a:fillRect/>
          </a:stretch>
        </p:blipFill>
        <p:spPr>
          <a:xfrm>
            <a:off x="10112829" y="2207888"/>
            <a:ext cx="1995282" cy="914910"/>
          </a:xfrm>
          <a:prstGeom prst="rect">
            <a:avLst/>
          </a:prstGeom>
          <a:solidFill>
            <a:schemeClr val="bg1"/>
          </a:solidFill>
        </p:spPr>
      </p:pic>
      <p:sp>
        <p:nvSpPr>
          <p:cNvPr id="14" name="ZoneTexte 13">
            <a:extLst>
              <a:ext uri="{FF2B5EF4-FFF2-40B4-BE49-F238E27FC236}">
                <a16:creationId xmlns:a16="http://schemas.microsoft.com/office/drawing/2014/main" id="{C3CA28DF-6699-7F81-6EC1-5BF420B9954B}"/>
              </a:ext>
            </a:extLst>
          </p:cNvPr>
          <p:cNvSpPr txBox="1"/>
          <p:nvPr/>
        </p:nvSpPr>
        <p:spPr>
          <a:xfrm>
            <a:off x="9421614" y="4017360"/>
            <a:ext cx="1521570" cy="384721"/>
          </a:xfrm>
          <a:prstGeom prst="rect">
            <a:avLst/>
          </a:prstGeom>
          <a:noFill/>
        </p:spPr>
        <p:txBody>
          <a:bodyPr wrap="none" rtlCol="0">
            <a:spAutoFit/>
          </a:bodyPr>
          <a:lstStyle/>
          <a:p>
            <a:r>
              <a:rPr lang="fr-FR" dirty="0"/>
              <a:t>En mai 2025 :</a:t>
            </a:r>
          </a:p>
        </p:txBody>
      </p:sp>
      <p:sp>
        <p:nvSpPr>
          <p:cNvPr id="15" name="ZoneTexte 14">
            <a:extLst>
              <a:ext uri="{FF2B5EF4-FFF2-40B4-BE49-F238E27FC236}">
                <a16:creationId xmlns:a16="http://schemas.microsoft.com/office/drawing/2014/main" id="{C13AE724-5ADB-34C8-DA65-CE1F579A6346}"/>
              </a:ext>
            </a:extLst>
          </p:cNvPr>
          <p:cNvSpPr txBox="1"/>
          <p:nvPr/>
        </p:nvSpPr>
        <p:spPr>
          <a:xfrm>
            <a:off x="9421614" y="1680153"/>
            <a:ext cx="2165721" cy="384721"/>
          </a:xfrm>
          <a:prstGeom prst="rect">
            <a:avLst/>
          </a:prstGeom>
          <a:noFill/>
        </p:spPr>
        <p:txBody>
          <a:bodyPr wrap="none" rtlCol="0">
            <a:spAutoFit/>
          </a:bodyPr>
          <a:lstStyle/>
          <a:p>
            <a:r>
              <a:rPr lang="fr-FR" dirty="0"/>
              <a:t>En novembre 2025 :</a:t>
            </a:r>
          </a:p>
        </p:txBody>
      </p:sp>
    </p:spTree>
    <p:extLst>
      <p:ext uri="{BB962C8B-B14F-4D97-AF65-F5344CB8AC3E}">
        <p14:creationId xmlns:p14="http://schemas.microsoft.com/office/powerpoint/2010/main" val="16810459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39784-1E5B-C705-2ED0-C7F47A71A832}"/>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F4BF2D49-8A7F-F952-54F9-A2ED614B3757}"/>
              </a:ext>
            </a:extLst>
          </p:cNvPr>
          <p:cNvSpPr/>
          <p:nvPr/>
        </p:nvSpPr>
        <p:spPr>
          <a:xfrm>
            <a:off x="1010967" y="140190"/>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L’attractivité des métiers</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ZoneTexte 1">
            <a:extLst>
              <a:ext uri="{FF2B5EF4-FFF2-40B4-BE49-F238E27FC236}">
                <a16:creationId xmlns:a16="http://schemas.microsoft.com/office/drawing/2014/main" id="{A8269B2D-E02F-07DF-5B04-7BFE08797555}"/>
              </a:ext>
            </a:extLst>
          </p:cNvPr>
          <p:cNvSpPr txBox="1"/>
          <p:nvPr/>
        </p:nvSpPr>
        <p:spPr>
          <a:xfrm>
            <a:off x="116199" y="6579310"/>
            <a:ext cx="6621896" cy="276999"/>
          </a:xfrm>
          <a:prstGeom prst="rect">
            <a:avLst/>
          </a:prstGeom>
          <a:noFill/>
        </p:spPr>
        <p:txBody>
          <a:bodyPr wrap="square" rtlCol="0">
            <a:spAutoFit/>
          </a:bodyPr>
          <a:lstStyle/>
          <a:p>
            <a:r>
              <a:rPr lang="fr-FR" sz="1200" dirty="0"/>
              <a:t>Source : France Travail / DARES</a:t>
            </a:r>
          </a:p>
        </p:txBody>
      </p:sp>
      <p:sp>
        <p:nvSpPr>
          <p:cNvPr id="4" name="Espace réservé du contenu 2">
            <a:extLst>
              <a:ext uri="{FF2B5EF4-FFF2-40B4-BE49-F238E27FC236}">
                <a16:creationId xmlns:a16="http://schemas.microsoft.com/office/drawing/2014/main" id="{C4691F39-FAF3-9C72-AA02-A3811A2C6665}"/>
              </a:ext>
            </a:extLst>
          </p:cNvPr>
          <p:cNvSpPr txBox="1">
            <a:spLocks/>
          </p:cNvSpPr>
          <p:nvPr/>
        </p:nvSpPr>
        <p:spPr>
          <a:xfrm>
            <a:off x="0" y="917312"/>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Les domaines professionnels où l’indicateur de tensions « conditions de travail contraignantes » est le plus fort (niveau 5) - Occitanie - 2023</a:t>
            </a:r>
            <a:endParaRPr lang="fr-FR" sz="1600" b="1" dirty="0">
              <a:ea typeface="ＭＳ Ｐゴシック" charset="0"/>
              <a:cs typeface="ＭＳ Ｐゴシック" charset="0"/>
            </a:endParaRPr>
          </a:p>
        </p:txBody>
      </p:sp>
      <p:sp>
        <p:nvSpPr>
          <p:cNvPr id="3" name="ZoneTexte 2">
            <a:extLst>
              <a:ext uri="{FF2B5EF4-FFF2-40B4-BE49-F238E27FC236}">
                <a16:creationId xmlns:a16="http://schemas.microsoft.com/office/drawing/2014/main" id="{03C79E65-B26A-0F11-0E84-16E5854538CE}"/>
              </a:ext>
            </a:extLst>
          </p:cNvPr>
          <p:cNvSpPr txBox="1"/>
          <p:nvPr/>
        </p:nvSpPr>
        <p:spPr>
          <a:xfrm>
            <a:off x="4060723" y="2006994"/>
            <a:ext cx="5162970" cy="4478149"/>
          </a:xfrm>
          <a:prstGeom prst="rect">
            <a:avLst/>
          </a:prstGeom>
          <a:noFill/>
        </p:spPr>
        <p:txBody>
          <a:bodyPr wrap="square" rtlCol="0">
            <a:spAutoFit/>
          </a:bodyPr>
          <a:lstStyle/>
          <a:p>
            <a:pPr marL="342900" indent="-342900">
              <a:buFontTx/>
              <a:buChar char="-"/>
            </a:pPr>
            <a:r>
              <a:rPr lang="fr-FR" dirty="0"/>
              <a:t>Maraichers, pêcheurs, aquaculteurs</a:t>
            </a:r>
          </a:p>
          <a:p>
            <a:pPr marL="342900" indent="-342900">
              <a:buFontTx/>
              <a:buChar char="-"/>
            </a:pPr>
            <a:r>
              <a:rPr lang="fr-FR" dirty="0"/>
              <a:t>Ouvriers travaillant par enlèvement de métal</a:t>
            </a:r>
          </a:p>
          <a:p>
            <a:pPr marL="342900" indent="-342900">
              <a:buFontTx/>
              <a:buChar char="-"/>
            </a:pPr>
            <a:r>
              <a:rPr lang="fr-FR" dirty="0"/>
              <a:t>Ouvriers travaillant par formatage de métal</a:t>
            </a:r>
          </a:p>
          <a:p>
            <a:pPr marL="342900" indent="-342900">
              <a:buFontTx/>
              <a:buChar char="-"/>
            </a:pPr>
            <a:r>
              <a:rPr lang="fr-FR" dirty="0"/>
              <a:t>Autres ouvriers des industries de process</a:t>
            </a:r>
          </a:p>
          <a:p>
            <a:pPr marL="342900" indent="-342900">
              <a:buFontTx/>
              <a:buChar char="-"/>
            </a:pPr>
            <a:r>
              <a:rPr lang="fr-FR" dirty="0"/>
              <a:t>Ouvriers des industries agroalimentaires</a:t>
            </a:r>
          </a:p>
          <a:p>
            <a:pPr marL="342900" indent="-342900">
              <a:buFontTx/>
              <a:buChar char="-"/>
            </a:pPr>
            <a:r>
              <a:rPr lang="fr-FR" dirty="0"/>
              <a:t>Ouvriers des industries chimiques et plastiques</a:t>
            </a:r>
          </a:p>
          <a:p>
            <a:pPr marL="342900" indent="-342900">
              <a:buFontTx/>
              <a:buChar char="-"/>
            </a:pPr>
            <a:r>
              <a:rPr lang="fr-FR" dirty="0"/>
              <a:t>Conducteurs de véhicules</a:t>
            </a:r>
          </a:p>
          <a:p>
            <a:pPr marL="342900" indent="-342900">
              <a:buFontTx/>
              <a:buChar char="-"/>
            </a:pPr>
            <a:r>
              <a:rPr lang="fr-FR" dirty="0"/>
              <a:t>Facteurs</a:t>
            </a:r>
          </a:p>
          <a:p>
            <a:pPr marL="342900" indent="-342900">
              <a:buFontTx/>
              <a:buChar char="-"/>
            </a:pPr>
            <a:r>
              <a:rPr lang="fr-FR" dirty="0"/>
              <a:t>Caissiers, employés de libre service</a:t>
            </a:r>
          </a:p>
          <a:p>
            <a:pPr marL="342900" indent="-342900">
              <a:buFontTx/>
              <a:buChar char="-"/>
            </a:pPr>
            <a:r>
              <a:rPr lang="fr-FR" dirty="0"/>
              <a:t>Bouchers, charcutiers, boulangers</a:t>
            </a:r>
          </a:p>
          <a:p>
            <a:pPr marL="342900" indent="-342900">
              <a:buFontTx/>
              <a:buChar char="-"/>
            </a:pPr>
            <a:r>
              <a:rPr lang="fr-FR" dirty="0"/>
              <a:t>Cuisiniers</a:t>
            </a:r>
          </a:p>
          <a:p>
            <a:pPr marL="342900" indent="-342900">
              <a:buFontTx/>
              <a:buChar char="-"/>
            </a:pPr>
            <a:r>
              <a:rPr lang="fr-FR" dirty="0"/>
              <a:t>Employés et agents de maîtrise de l’hôtellerie et de la restauration</a:t>
            </a:r>
          </a:p>
          <a:p>
            <a:pPr marL="342900" indent="-342900">
              <a:buFontTx/>
              <a:buChar char="-"/>
            </a:pPr>
            <a:r>
              <a:rPr lang="fr-FR" dirty="0"/>
              <a:t>Aides à domicile et auxiliaires de vie</a:t>
            </a:r>
          </a:p>
          <a:p>
            <a:pPr marL="342900" indent="-342900">
              <a:buFontTx/>
              <a:buChar char="-"/>
            </a:pPr>
            <a:r>
              <a:rPr lang="fr-FR" dirty="0"/>
              <a:t>Aides-soignants</a:t>
            </a:r>
          </a:p>
        </p:txBody>
      </p:sp>
      <p:sp>
        <p:nvSpPr>
          <p:cNvPr id="5" name="Rectangle : coins arrondis 4">
            <a:extLst>
              <a:ext uri="{FF2B5EF4-FFF2-40B4-BE49-F238E27FC236}">
                <a16:creationId xmlns:a16="http://schemas.microsoft.com/office/drawing/2014/main" id="{E1E93172-E9A8-2CF2-E35F-908A393F0911}"/>
              </a:ext>
            </a:extLst>
          </p:cNvPr>
          <p:cNvSpPr/>
          <p:nvPr/>
        </p:nvSpPr>
        <p:spPr>
          <a:xfrm>
            <a:off x="855403" y="1977345"/>
            <a:ext cx="2949677" cy="4227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Agriculture</a:t>
            </a:r>
          </a:p>
        </p:txBody>
      </p:sp>
      <p:sp>
        <p:nvSpPr>
          <p:cNvPr id="6" name="Rectangle : coins arrondis 5">
            <a:extLst>
              <a:ext uri="{FF2B5EF4-FFF2-40B4-BE49-F238E27FC236}">
                <a16:creationId xmlns:a16="http://schemas.microsoft.com/office/drawing/2014/main" id="{9A34DDD7-DD47-71BC-DE84-9CCB218DAB40}"/>
              </a:ext>
            </a:extLst>
          </p:cNvPr>
          <p:cNvSpPr/>
          <p:nvPr/>
        </p:nvSpPr>
        <p:spPr>
          <a:xfrm>
            <a:off x="855403" y="2713021"/>
            <a:ext cx="2949677" cy="4227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Industrie</a:t>
            </a:r>
          </a:p>
        </p:txBody>
      </p:sp>
      <p:sp>
        <p:nvSpPr>
          <p:cNvPr id="8" name="Rectangle : coins arrondis 7">
            <a:extLst>
              <a:ext uri="{FF2B5EF4-FFF2-40B4-BE49-F238E27FC236}">
                <a16:creationId xmlns:a16="http://schemas.microsoft.com/office/drawing/2014/main" id="{1CF8C9A0-6725-D3BF-A18A-F38941DCB2FA}"/>
              </a:ext>
            </a:extLst>
          </p:cNvPr>
          <p:cNvSpPr/>
          <p:nvPr/>
        </p:nvSpPr>
        <p:spPr>
          <a:xfrm>
            <a:off x="855403" y="3858826"/>
            <a:ext cx="2949677" cy="4227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Transport, logistique</a:t>
            </a:r>
          </a:p>
        </p:txBody>
      </p:sp>
      <p:sp>
        <p:nvSpPr>
          <p:cNvPr id="10" name="Rectangle : coins arrondis 9">
            <a:extLst>
              <a:ext uri="{FF2B5EF4-FFF2-40B4-BE49-F238E27FC236}">
                <a16:creationId xmlns:a16="http://schemas.microsoft.com/office/drawing/2014/main" id="{B8213EF7-D964-9712-67E8-A24468BDED5E}"/>
              </a:ext>
            </a:extLst>
          </p:cNvPr>
          <p:cNvSpPr/>
          <p:nvPr/>
        </p:nvSpPr>
        <p:spPr>
          <a:xfrm>
            <a:off x="855402" y="4415669"/>
            <a:ext cx="2949677" cy="4227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Commerce</a:t>
            </a:r>
          </a:p>
        </p:txBody>
      </p:sp>
      <p:sp>
        <p:nvSpPr>
          <p:cNvPr id="13" name="Rectangle : coins arrondis 12">
            <a:extLst>
              <a:ext uri="{FF2B5EF4-FFF2-40B4-BE49-F238E27FC236}">
                <a16:creationId xmlns:a16="http://schemas.microsoft.com/office/drawing/2014/main" id="{B2AEF24E-C716-E3F5-6DFA-9DE1F4529141}"/>
              </a:ext>
            </a:extLst>
          </p:cNvPr>
          <p:cNvSpPr/>
          <p:nvPr/>
        </p:nvSpPr>
        <p:spPr>
          <a:xfrm>
            <a:off x="855402" y="4923849"/>
            <a:ext cx="2949677" cy="6288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Hôtellerie, restaurant, alimentation</a:t>
            </a:r>
          </a:p>
        </p:txBody>
      </p:sp>
      <p:sp>
        <p:nvSpPr>
          <p:cNvPr id="14" name="Rectangle : coins arrondis 13">
            <a:extLst>
              <a:ext uri="{FF2B5EF4-FFF2-40B4-BE49-F238E27FC236}">
                <a16:creationId xmlns:a16="http://schemas.microsoft.com/office/drawing/2014/main" id="{6B84082D-680C-E7DD-DE05-713CC03CBF1B}"/>
              </a:ext>
            </a:extLst>
          </p:cNvPr>
          <p:cNvSpPr/>
          <p:nvPr/>
        </p:nvSpPr>
        <p:spPr>
          <a:xfrm>
            <a:off x="855402" y="5887275"/>
            <a:ext cx="2949677" cy="4227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Santé, action sociale</a:t>
            </a:r>
          </a:p>
        </p:txBody>
      </p:sp>
      <p:pic>
        <p:nvPicPr>
          <p:cNvPr id="16" name="Image 15">
            <a:extLst>
              <a:ext uri="{FF2B5EF4-FFF2-40B4-BE49-F238E27FC236}">
                <a16:creationId xmlns:a16="http://schemas.microsoft.com/office/drawing/2014/main" id="{6543A66B-1CB7-026E-BE6A-C4DF69A8E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693" y="4705362"/>
            <a:ext cx="2968307" cy="2150947"/>
          </a:xfrm>
          <a:prstGeom prst="rect">
            <a:avLst/>
          </a:prstGeom>
        </p:spPr>
      </p:pic>
      <p:sp>
        <p:nvSpPr>
          <p:cNvPr id="17" name="Flèche vers la droite 16">
            <a:extLst>
              <a:ext uri="{FF2B5EF4-FFF2-40B4-BE49-F238E27FC236}">
                <a16:creationId xmlns:a16="http://schemas.microsoft.com/office/drawing/2014/main" id="{92137A97-0173-C638-B9D4-3C1FC784D69D}"/>
              </a:ext>
            </a:extLst>
          </p:cNvPr>
          <p:cNvSpPr/>
          <p:nvPr/>
        </p:nvSpPr>
        <p:spPr>
          <a:xfrm>
            <a:off x="6211165" y="6162785"/>
            <a:ext cx="2800314" cy="22959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9FDA40A6-932B-65E5-F790-653E8F281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5062" y="2006994"/>
            <a:ext cx="2946938" cy="2087414"/>
          </a:xfrm>
          <a:prstGeom prst="rect">
            <a:avLst/>
          </a:prstGeom>
        </p:spPr>
      </p:pic>
      <p:sp>
        <p:nvSpPr>
          <p:cNvPr id="20" name="Flèche vers la droite 19">
            <a:extLst>
              <a:ext uri="{FF2B5EF4-FFF2-40B4-BE49-F238E27FC236}">
                <a16:creationId xmlns:a16="http://schemas.microsoft.com/office/drawing/2014/main" id="{9C4D1018-6C6B-E80E-DCD4-49937AD9C551}"/>
              </a:ext>
            </a:extLst>
          </p:cNvPr>
          <p:cNvSpPr/>
          <p:nvPr/>
        </p:nvSpPr>
        <p:spPr>
          <a:xfrm>
            <a:off x="8550173" y="3252414"/>
            <a:ext cx="660268" cy="22959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12889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E9188-9877-13A0-5AC1-E81A1BCA9B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39814D-7287-92EB-A446-CEF9027530CA}"/>
              </a:ext>
            </a:extLst>
          </p:cNvPr>
          <p:cNvSpPr>
            <a:spLocks noGrp="1"/>
          </p:cNvSpPr>
          <p:nvPr>
            <p:ph type="title"/>
          </p:nvPr>
        </p:nvSpPr>
        <p:spPr>
          <a:xfrm>
            <a:off x="975986" y="3443396"/>
            <a:ext cx="10515600" cy="1325563"/>
          </a:xfrm>
        </p:spPr>
        <p:txBody>
          <a:bodyPr>
            <a:normAutofit/>
          </a:bodyPr>
          <a:lstStyle/>
          <a:p>
            <a:pPr algn="ctr"/>
            <a:r>
              <a:rPr lang="fr-FR" dirty="0">
                <a:solidFill>
                  <a:schemeClr val="bg1"/>
                </a:solidFill>
                <a:latin typeface="Marianne" panose="02000000000000000000" pitchFamily="2" charset="0"/>
              </a:rPr>
              <a:t>Les risques liés au climat</a:t>
            </a:r>
          </a:p>
        </p:txBody>
      </p:sp>
    </p:spTree>
    <p:extLst>
      <p:ext uri="{BB962C8B-B14F-4D97-AF65-F5344CB8AC3E}">
        <p14:creationId xmlns:p14="http://schemas.microsoft.com/office/powerpoint/2010/main" val="984034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05C71-D8F1-2682-BAD1-5FADE1D139CC}"/>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B43C58B5-A209-55B9-36E9-423EB829576F}"/>
              </a:ext>
            </a:extLst>
          </p:cNvPr>
          <p:cNvSpPr/>
          <p:nvPr/>
        </p:nvSpPr>
        <p:spPr>
          <a:xfrm>
            <a:off x="1024822" y="400124"/>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Évènements climatiques extrêmes </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pic>
        <p:nvPicPr>
          <p:cNvPr id="3" name="Image 2">
            <a:extLst>
              <a:ext uri="{FF2B5EF4-FFF2-40B4-BE49-F238E27FC236}">
                <a16:creationId xmlns:a16="http://schemas.microsoft.com/office/drawing/2014/main" id="{7015E2D6-555D-8525-FF4D-36CDC372F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47" y="1963693"/>
            <a:ext cx="9678835" cy="3974528"/>
          </a:xfrm>
          <a:prstGeom prst="rect">
            <a:avLst/>
          </a:prstGeom>
        </p:spPr>
      </p:pic>
      <p:sp>
        <p:nvSpPr>
          <p:cNvPr id="9" name="Espace réservé du contenu 2">
            <a:extLst>
              <a:ext uri="{FF2B5EF4-FFF2-40B4-BE49-F238E27FC236}">
                <a16:creationId xmlns:a16="http://schemas.microsoft.com/office/drawing/2014/main" id="{AFC00A09-ED0F-E75C-6A29-4CCB8C56BAF3}"/>
              </a:ext>
            </a:extLst>
          </p:cNvPr>
          <p:cNvSpPr txBox="1">
            <a:spLocks/>
          </p:cNvSpPr>
          <p:nvPr/>
        </p:nvSpPr>
        <p:spPr>
          <a:xfrm>
            <a:off x="0" y="1109593"/>
            <a:ext cx="9563548" cy="85410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b="1" dirty="0"/>
              <a:t>Proportion d’adultes de 18 à 79 ans ayant été confrontés à un évènement climatique extrême au cours des deux dernières années - 2024 </a:t>
            </a:r>
            <a:endParaRPr lang="fr-FR" sz="2000" dirty="0"/>
          </a:p>
          <a:p>
            <a:pPr marL="0" indent="0">
              <a:buNone/>
            </a:pPr>
            <a:endParaRPr lang="fr-FR" sz="2000" b="1" dirty="0"/>
          </a:p>
        </p:txBody>
      </p:sp>
    </p:spTree>
    <p:extLst>
      <p:ext uri="{BB962C8B-B14F-4D97-AF65-F5344CB8AC3E}">
        <p14:creationId xmlns:p14="http://schemas.microsoft.com/office/powerpoint/2010/main" val="190520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0BECC-F97C-DF97-2FAD-8F36A74F6AA4}"/>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9DE2185C-100B-4144-6307-AEE70E57A970}"/>
              </a:ext>
            </a:extLst>
          </p:cNvPr>
          <p:cNvSpPr/>
          <p:nvPr/>
        </p:nvSpPr>
        <p:spPr>
          <a:xfrm>
            <a:off x="1135664" y="234077"/>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Fortes chaleurs</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pic>
        <p:nvPicPr>
          <p:cNvPr id="3" name="Image 2">
            <a:extLst>
              <a:ext uri="{FF2B5EF4-FFF2-40B4-BE49-F238E27FC236}">
                <a16:creationId xmlns:a16="http://schemas.microsoft.com/office/drawing/2014/main" id="{77A997E8-43EC-7493-3266-0472F92A9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96549"/>
            <a:ext cx="6402662" cy="735625"/>
          </a:xfrm>
          <a:prstGeom prst="rect">
            <a:avLst/>
          </a:prstGeom>
        </p:spPr>
      </p:pic>
      <p:pic>
        <p:nvPicPr>
          <p:cNvPr id="9" name="Image 8">
            <a:extLst>
              <a:ext uri="{FF2B5EF4-FFF2-40B4-BE49-F238E27FC236}">
                <a16:creationId xmlns:a16="http://schemas.microsoft.com/office/drawing/2014/main" id="{F9A0B435-6332-FB05-2912-4B9C60814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639" y="2033717"/>
            <a:ext cx="3840584" cy="2579998"/>
          </a:xfrm>
          <a:prstGeom prst="rect">
            <a:avLst/>
          </a:prstGeom>
        </p:spPr>
      </p:pic>
      <p:pic>
        <p:nvPicPr>
          <p:cNvPr id="11" name="Image 10">
            <a:extLst>
              <a:ext uri="{FF2B5EF4-FFF2-40B4-BE49-F238E27FC236}">
                <a16:creationId xmlns:a16="http://schemas.microsoft.com/office/drawing/2014/main" id="{8933353D-B62B-0187-61D5-63034E8C50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9592" y="1969607"/>
            <a:ext cx="3961740" cy="2644108"/>
          </a:xfrm>
          <a:prstGeom prst="rect">
            <a:avLst/>
          </a:prstGeom>
        </p:spPr>
      </p:pic>
      <p:pic>
        <p:nvPicPr>
          <p:cNvPr id="12" name="Image 11">
            <a:extLst>
              <a:ext uri="{FF2B5EF4-FFF2-40B4-BE49-F238E27FC236}">
                <a16:creationId xmlns:a16="http://schemas.microsoft.com/office/drawing/2014/main" id="{7CF682F3-EB14-559B-63D8-B6F956D2C1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24" y="2033717"/>
            <a:ext cx="3457346" cy="2579998"/>
          </a:xfrm>
          <a:prstGeom prst="rect">
            <a:avLst/>
          </a:prstGeom>
        </p:spPr>
      </p:pic>
      <p:sp>
        <p:nvSpPr>
          <p:cNvPr id="14" name="Espace réservé du contenu 2">
            <a:extLst>
              <a:ext uri="{FF2B5EF4-FFF2-40B4-BE49-F238E27FC236}">
                <a16:creationId xmlns:a16="http://schemas.microsoft.com/office/drawing/2014/main" id="{DB33952C-94DF-4BD2-4103-CE8A1A93131E}"/>
              </a:ext>
            </a:extLst>
          </p:cNvPr>
          <p:cNvSpPr txBox="1">
            <a:spLocks/>
          </p:cNvSpPr>
          <p:nvPr/>
        </p:nvSpPr>
        <p:spPr>
          <a:xfrm>
            <a:off x="0" y="943961"/>
            <a:ext cx="9294641" cy="85410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t>Fréquence des journées de fortes chaleurs et des nuits tropicales pour la période 1976-2005 et aux horizons 2030 et 2050</a:t>
            </a:r>
          </a:p>
        </p:txBody>
      </p:sp>
      <p:pic>
        <p:nvPicPr>
          <p:cNvPr id="4" name="Image 3">
            <a:extLst>
              <a:ext uri="{FF2B5EF4-FFF2-40B4-BE49-F238E27FC236}">
                <a16:creationId xmlns:a16="http://schemas.microsoft.com/office/drawing/2014/main" id="{7A67C473-F90E-B379-A637-FB5625282A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286" y="4983568"/>
            <a:ext cx="3507054" cy="1809115"/>
          </a:xfrm>
          <a:prstGeom prst="rect">
            <a:avLst/>
          </a:prstGeom>
        </p:spPr>
      </p:pic>
    </p:spTree>
    <p:extLst>
      <p:ext uri="{BB962C8B-B14F-4D97-AF65-F5344CB8AC3E}">
        <p14:creationId xmlns:p14="http://schemas.microsoft.com/office/powerpoint/2010/main" val="27889769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D014F-D2D7-BAF3-58BA-AF0877B3F540}"/>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BD6999D9-8981-ADBD-F2E6-5798A39592FE}"/>
              </a:ext>
            </a:extLst>
          </p:cNvPr>
          <p:cNvSpPr/>
          <p:nvPr/>
        </p:nvSpPr>
        <p:spPr>
          <a:xfrm>
            <a:off x="1024822" y="297778"/>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Évènements climatiques extrêmes </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4" name="Espace réservé du contenu 2">
            <a:extLst>
              <a:ext uri="{FF2B5EF4-FFF2-40B4-BE49-F238E27FC236}">
                <a16:creationId xmlns:a16="http://schemas.microsoft.com/office/drawing/2014/main" id="{E9A76818-17BE-A617-1AFB-93251EE4D09B}"/>
              </a:ext>
            </a:extLst>
          </p:cNvPr>
          <p:cNvSpPr txBox="1">
            <a:spLocks/>
          </p:cNvSpPr>
          <p:nvPr/>
        </p:nvSpPr>
        <p:spPr>
          <a:xfrm>
            <a:off x="0" y="955774"/>
            <a:ext cx="8077199" cy="85410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t>Exposition des populations aux risques climatiques - 2022</a:t>
            </a:r>
          </a:p>
        </p:txBody>
      </p:sp>
      <p:sp>
        <p:nvSpPr>
          <p:cNvPr id="10" name="ZoneTexte 9">
            <a:extLst>
              <a:ext uri="{FF2B5EF4-FFF2-40B4-BE49-F238E27FC236}">
                <a16:creationId xmlns:a16="http://schemas.microsoft.com/office/drawing/2014/main" id="{E00E7A0E-FC8F-21E8-215A-A3F55B1ABF6B}"/>
              </a:ext>
            </a:extLst>
          </p:cNvPr>
          <p:cNvSpPr txBox="1"/>
          <p:nvPr/>
        </p:nvSpPr>
        <p:spPr>
          <a:xfrm>
            <a:off x="152573" y="6560222"/>
            <a:ext cx="11434762" cy="276999"/>
          </a:xfrm>
          <a:prstGeom prst="rect">
            <a:avLst/>
          </a:prstGeom>
          <a:noFill/>
        </p:spPr>
        <p:txBody>
          <a:bodyPr wrap="square" rtlCol="0">
            <a:spAutoFit/>
          </a:bodyPr>
          <a:lstStyle/>
          <a:p>
            <a:r>
              <a:rPr lang="fr-FR" sz="1200" dirty="0"/>
              <a:t>Source : PICT Stat, DREAL</a:t>
            </a:r>
          </a:p>
        </p:txBody>
      </p:sp>
      <p:pic>
        <p:nvPicPr>
          <p:cNvPr id="12" name="Image 11">
            <a:extLst>
              <a:ext uri="{FF2B5EF4-FFF2-40B4-BE49-F238E27FC236}">
                <a16:creationId xmlns:a16="http://schemas.microsoft.com/office/drawing/2014/main" id="{DD954E68-9209-464A-CE68-3473D163A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28" y="1462838"/>
            <a:ext cx="7973003" cy="5097384"/>
          </a:xfrm>
          <a:prstGeom prst="rect">
            <a:avLst/>
          </a:prstGeom>
        </p:spPr>
      </p:pic>
    </p:spTree>
    <p:extLst>
      <p:ext uri="{BB962C8B-B14F-4D97-AF65-F5344CB8AC3E}">
        <p14:creationId xmlns:p14="http://schemas.microsoft.com/office/powerpoint/2010/main" val="31661804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C1CF8-AA53-3831-08FA-412319FD2F98}"/>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4FFC8163-41FC-E514-C557-4941D6D02427}"/>
              </a:ext>
            </a:extLst>
          </p:cNvPr>
          <p:cNvSpPr/>
          <p:nvPr/>
        </p:nvSpPr>
        <p:spPr>
          <a:xfrm>
            <a:off x="1015585" y="31198"/>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Salariés exposé</a:t>
            </a:r>
            <a:r>
              <a:rPr lang="fr-FR" sz="2800" b="1" dirty="0">
                <a:solidFill>
                  <a:prstClr val="white"/>
                </a:solidFill>
                <a:latin typeface="Marianne" panose="02000000000000000000" pitchFamily="2" charset="0"/>
                <a:sym typeface="Raleway"/>
              </a:rPr>
              <a:t>s à une hausse</a:t>
            </a:r>
          </a:p>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lang="fr-FR" sz="2800" b="1" dirty="0">
                <a:solidFill>
                  <a:prstClr val="white"/>
                </a:solidFill>
                <a:latin typeface="Marianne" panose="02000000000000000000" pitchFamily="2" charset="0"/>
                <a:sym typeface="Raleway"/>
              </a:rPr>
              <a:t>du nombre de jours &gt; 30°C</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pic>
        <p:nvPicPr>
          <p:cNvPr id="3" name="Image 2">
            <a:extLst>
              <a:ext uri="{FF2B5EF4-FFF2-40B4-BE49-F238E27FC236}">
                <a16:creationId xmlns:a16="http://schemas.microsoft.com/office/drawing/2014/main" id="{6D4C9493-C394-EBFC-4FB8-ED344BF7C354}"/>
              </a:ext>
            </a:extLst>
          </p:cNvPr>
          <p:cNvPicPr>
            <a:picLocks noChangeAspect="1"/>
          </p:cNvPicPr>
          <p:nvPr/>
        </p:nvPicPr>
        <p:blipFill>
          <a:blip r:embed="rId3"/>
          <a:stretch>
            <a:fillRect/>
          </a:stretch>
        </p:blipFill>
        <p:spPr>
          <a:xfrm>
            <a:off x="6908322" y="2174357"/>
            <a:ext cx="5352752" cy="3981033"/>
          </a:xfrm>
          <a:prstGeom prst="rect">
            <a:avLst/>
          </a:prstGeom>
        </p:spPr>
      </p:pic>
      <p:pic>
        <p:nvPicPr>
          <p:cNvPr id="5" name="Image 4">
            <a:extLst>
              <a:ext uri="{FF2B5EF4-FFF2-40B4-BE49-F238E27FC236}">
                <a16:creationId xmlns:a16="http://schemas.microsoft.com/office/drawing/2014/main" id="{56FA7686-7BE5-C31E-D2B0-BC93431C3620}"/>
              </a:ext>
            </a:extLst>
          </p:cNvPr>
          <p:cNvPicPr>
            <a:picLocks noChangeAspect="1"/>
          </p:cNvPicPr>
          <p:nvPr/>
        </p:nvPicPr>
        <p:blipFill>
          <a:blip r:embed="rId4">
            <a:extLst>
              <a:ext uri="{28A0092B-C50C-407E-A947-70E740481C1C}">
                <a14:useLocalDpi xmlns:a14="http://schemas.microsoft.com/office/drawing/2010/main" val="0"/>
              </a:ext>
            </a:extLst>
          </a:blip>
          <a:srcRect l="3333" t="12061" b="8890"/>
          <a:stretch/>
        </p:blipFill>
        <p:spPr>
          <a:xfrm>
            <a:off x="-21607" y="1905647"/>
            <a:ext cx="6929120" cy="4249743"/>
          </a:xfrm>
          <a:prstGeom prst="rect">
            <a:avLst/>
          </a:prstGeom>
        </p:spPr>
      </p:pic>
      <p:sp>
        <p:nvSpPr>
          <p:cNvPr id="8" name="ZoneTexte 7">
            <a:extLst>
              <a:ext uri="{FF2B5EF4-FFF2-40B4-BE49-F238E27FC236}">
                <a16:creationId xmlns:a16="http://schemas.microsoft.com/office/drawing/2014/main" id="{46066B29-F253-D289-E68B-A0A892403DB1}"/>
              </a:ext>
            </a:extLst>
          </p:cNvPr>
          <p:cNvSpPr txBox="1"/>
          <p:nvPr/>
        </p:nvSpPr>
        <p:spPr>
          <a:xfrm>
            <a:off x="157081" y="6296342"/>
            <a:ext cx="3472425" cy="400110"/>
          </a:xfrm>
          <a:prstGeom prst="rect">
            <a:avLst/>
          </a:prstGeom>
          <a:noFill/>
        </p:spPr>
        <p:txBody>
          <a:bodyPr wrap="none" rtlCol="0">
            <a:spAutoFit/>
          </a:bodyPr>
          <a:lstStyle/>
          <a:p>
            <a:r>
              <a:rPr lang="fr-FR" sz="1000" dirty="0"/>
              <a:t>Sources : </a:t>
            </a:r>
            <a:r>
              <a:rPr lang="fr-FR" sz="1000" dirty="0" err="1"/>
              <a:t>Drias</a:t>
            </a:r>
            <a:r>
              <a:rPr lang="fr-FR" sz="1000" dirty="0"/>
              <a:t> </a:t>
            </a:r>
            <a:r>
              <a:rPr lang="fr-FR" sz="1000" dirty="0" err="1"/>
              <a:t>Tracc</a:t>
            </a:r>
            <a:r>
              <a:rPr lang="fr-FR" sz="1000" dirty="0"/>
              <a:t>, Météo-France ; Flores 2023, Insee.</a:t>
            </a:r>
          </a:p>
          <a:p>
            <a:r>
              <a:rPr lang="fr-FR" sz="1000" dirty="0"/>
              <a:t>Traitements : </a:t>
            </a:r>
            <a:r>
              <a:rPr lang="fr-FR" sz="1000" dirty="0" err="1"/>
              <a:t>Dreets</a:t>
            </a:r>
            <a:r>
              <a:rPr lang="fr-FR" sz="1000" dirty="0"/>
              <a:t>, Service études, statistiques et évaluation.</a:t>
            </a:r>
          </a:p>
        </p:txBody>
      </p:sp>
      <p:sp>
        <p:nvSpPr>
          <p:cNvPr id="2" name="Espace réservé du contenu 2">
            <a:extLst>
              <a:ext uri="{FF2B5EF4-FFF2-40B4-BE49-F238E27FC236}">
                <a16:creationId xmlns:a16="http://schemas.microsoft.com/office/drawing/2014/main" id="{4FFB2390-DECC-1BBA-009A-A92EB8B1DFE4}"/>
              </a:ext>
            </a:extLst>
          </p:cNvPr>
          <p:cNvSpPr txBox="1">
            <a:spLocks/>
          </p:cNvSpPr>
          <p:nvPr/>
        </p:nvSpPr>
        <p:spPr>
          <a:xfrm>
            <a:off x="0" y="955774"/>
            <a:ext cx="10137913" cy="85410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t>Implantation des établissements de plus de 50 salariés et hausse du nombre de jours &gt;30°C à l’horizon 2050</a:t>
            </a:r>
          </a:p>
        </p:txBody>
      </p:sp>
    </p:spTree>
    <p:extLst>
      <p:ext uri="{BB962C8B-B14F-4D97-AF65-F5344CB8AC3E}">
        <p14:creationId xmlns:p14="http://schemas.microsoft.com/office/powerpoint/2010/main" val="15737564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D215-38B7-28A2-91E0-EE3C029CA1AB}"/>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16645659-4601-D493-63AA-3A86210CCCE2}"/>
              </a:ext>
            </a:extLst>
          </p:cNvPr>
          <p:cNvSpPr/>
          <p:nvPr/>
        </p:nvSpPr>
        <p:spPr>
          <a:xfrm>
            <a:off x="1135664" y="101674"/>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Salariés exposé</a:t>
            </a:r>
            <a:r>
              <a:rPr lang="fr-FR" sz="2800" b="1" dirty="0">
                <a:solidFill>
                  <a:prstClr val="white"/>
                </a:solidFill>
                <a:latin typeface="Marianne" panose="02000000000000000000" pitchFamily="2" charset="0"/>
                <a:sym typeface="Raleway"/>
              </a:rPr>
              <a:t>s à une hausse</a:t>
            </a:r>
          </a:p>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lang="fr-FR" sz="2800" b="1" dirty="0">
                <a:solidFill>
                  <a:prstClr val="white"/>
                </a:solidFill>
                <a:latin typeface="Marianne" panose="02000000000000000000" pitchFamily="2" charset="0"/>
                <a:sym typeface="Raleway"/>
              </a:rPr>
              <a:t>du risque climatique de feu de forêt</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pic>
        <p:nvPicPr>
          <p:cNvPr id="4" name="Image 3">
            <a:extLst>
              <a:ext uri="{FF2B5EF4-FFF2-40B4-BE49-F238E27FC236}">
                <a16:creationId xmlns:a16="http://schemas.microsoft.com/office/drawing/2014/main" id="{09D1125A-6CFE-91DA-1F3B-42947D734A45}"/>
              </a:ext>
            </a:extLst>
          </p:cNvPr>
          <p:cNvPicPr>
            <a:picLocks noChangeAspect="1"/>
          </p:cNvPicPr>
          <p:nvPr/>
        </p:nvPicPr>
        <p:blipFill>
          <a:blip r:embed="rId3">
            <a:extLst>
              <a:ext uri="{28A0092B-C50C-407E-A947-70E740481C1C}">
                <a14:useLocalDpi xmlns:a14="http://schemas.microsoft.com/office/drawing/2010/main" val="0"/>
              </a:ext>
            </a:extLst>
          </a:blip>
          <a:srcRect t="3143"/>
          <a:stretch/>
        </p:blipFill>
        <p:spPr>
          <a:xfrm>
            <a:off x="2416111" y="1736035"/>
            <a:ext cx="7981257" cy="4969565"/>
          </a:xfrm>
          <a:prstGeom prst="rect">
            <a:avLst/>
          </a:prstGeom>
        </p:spPr>
      </p:pic>
      <p:sp>
        <p:nvSpPr>
          <p:cNvPr id="5" name="Espace réservé du contenu 2">
            <a:extLst>
              <a:ext uri="{FF2B5EF4-FFF2-40B4-BE49-F238E27FC236}">
                <a16:creationId xmlns:a16="http://schemas.microsoft.com/office/drawing/2014/main" id="{6B7A4967-ED7D-FEA4-E41C-1D297E496E1D}"/>
              </a:ext>
            </a:extLst>
          </p:cNvPr>
          <p:cNvSpPr txBox="1">
            <a:spLocks/>
          </p:cNvSpPr>
          <p:nvPr/>
        </p:nvSpPr>
        <p:spPr>
          <a:xfrm>
            <a:off x="0" y="1112338"/>
            <a:ext cx="10429461" cy="85410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t>Hausse de l’indice feu-météo pour les établissements industriels à horizon 2050</a:t>
            </a:r>
          </a:p>
        </p:txBody>
      </p:sp>
    </p:spTree>
    <p:extLst>
      <p:ext uri="{BB962C8B-B14F-4D97-AF65-F5344CB8AC3E}">
        <p14:creationId xmlns:p14="http://schemas.microsoft.com/office/powerpoint/2010/main" val="37661998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9872-E338-729E-6C40-D00D29B7F25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620763D-4502-49F1-38FE-D335DC4C441A}"/>
              </a:ext>
            </a:extLst>
          </p:cNvPr>
          <p:cNvSpPr>
            <a:spLocks noGrp="1"/>
          </p:cNvSpPr>
          <p:nvPr>
            <p:ph type="title"/>
          </p:nvPr>
        </p:nvSpPr>
        <p:spPr>
          <a:xfrm>
            <a:off x="975986" y="3443396"/>
            <a:ext cx="10515600" cy="1325563"/>
          </a:xfrm>
        </p:spPr>
        <p:txBody>
          <a:bodyPr>
            <a:normAutofit/>
          </a:bodyPr>
          <a:lstStyle/>
          <a:p>
            <a:pPr algn="ctr"/>
            <a:r>
              <a:rPr lang="fr-FR" dirty="0">
                <a:solidFill>
                  <a:schemeClr val="bg1"/>
                </a:solidFill>
                <a:latin typeface="Marianne" panose="02000000000000000000" pitchFamily="2" charset="0"/>
              </a:rPr>
              <a:t>L’activité des Services de Prévention et de Santé au Travail</a:t>
            </a:r>
          </a:p>
        </p:txBody>
      </p:sp>
    </p:spTree>
    <p:extLst>
      <p:ext uri="{BB962C8B-B14F-4D97-AF65-F5344CB8AC3E}">
        <p14:creationId xmlns:p14="http://schemas.microsoft.com/office/powerpoint/2010/main" val="255887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DC0D3-FA9E-256D-0DA4-5171C91D0488}"/>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F3C702AA-A0BF-22A8-147F-CEFC630EA403}"/>
              </a:ext>
            </a:extLst>
          </p:cNvPr>
          <p:cNvSpPr/>
          <p:nvPr/>
        </p:nvSpPr>
        <p:spPr>
          <a:xfrm>
            <a:off x="997113" y="253987"/>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L’emploi saisonnier</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Espace réservé du contenu 2">
            <a:extLst>
              <a:ext uri="{FF2B5EF4-FFF2-40B4-BE49-F238E27FC236}">
                <a16:creationId xmlns:a16="http://schemas.microsoft.com/office/drawing/2014/main" id="{85CABBBD-6D0F-845B-54ED-0353EDDB5818}"/>
              </a:ext>
            </a:extLst>
          </p:cNvPr>
          <p:cNvSpPr txBox="1">
            <a:spLocks/>
          </p:cNvSpPr>
          <p:nvPr/>
        </p:nvSpPr>
        <p:spPr>
          <a:xfrm>
            <a:off x="0" y="934154"/>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Part de l’emploi saisonnier dans l’emploi total - 2021</a:t>
            </a:r>
            <a:endParaRPr lang="fr-FR" sz="1600" b="1" dirty="0">
              <a:ea typeface="ＭＳ Ｐゴシック" charset="0"/>
              <a:cs typeface="ＭＳ Ｐゴシック" charset="0"/>
            </a:endParaRPr>
          </a:p>
        </p:txBody>
      </p:sp>
      <p:sp>
        <p:nvSpPr>
          <p:cNvPr id="8" name="ZoneTexte 7">
            <a:extLst>
              <a:ext uri="{FF2B5EF4-FFF2-40B4-BE49-F238E27FC236}">
                <a16:creationId xmlns:a16="http://schemas.microsoft.com/office/drawing/2014/main" id="{11B15472-BF97-6FED-C233-84ECE6DDFCB2}"/>
              </a:ext>
            </a:extLst>
          </p:cNvPr>
          <p:cNvSpPr txBox="1"/>
          <p:nvPr/>
        </p:nvSpPr>
        <p:spPr>
          <a:xfrm>
            <a:off x="152573" y="6560222"/>
            <a:ext cx="11434762" cy="276999"/>
          </a:xfrm>
          <a:prstGeom prst="rect">
            <a:avLst/>
          </a:prstGeom>
          <a:noFill/>
        </p:spPr>
        <p:txBody>
          <a:bodyPr wrap="square" rtlCol="0">
            <a:spAutoFit/>
          </a:bodyPr>
          <a:lstStyle/>
          <a:p>
            <a:r>
              <a:rPr lang="fr-FR" sz="1200" dirty="0"/>
              <a:t>Source : Déclaration sociale nominative – INSEE; traitement DREETS Occitanie, 2024)</a:t>
            </a:r>
          </a:p>
        </p:txBody>
      </p:sp>
      <p:pic>
        <p:nvPicPr>
          <p:cNvPr id="13" name="Image 12">
            <a:extLst>
              <a:ext uri="{FF2B5EF4-FFF2-40B4-BE49-F238E27FC236}">
                <a16:creationId xmlns:a16="http://schemas.microsoft.com/office/drawing/2014/main" id="{D56F7119-338F-9ABB-6549-32B2EC317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73" y="1452831"/>
            <a:ext cx="7759700" cy="5143500"/>
          </a:xfrm>
          <a:prstGeom prst="rect">
            <a:avLst/>
          </a:prstGeom>
        </p:spPr>
      </p:pic>
      <p:sp>
        <p:nvSpPr>
          <p:cNvPr id="14" name="Rectangle : coins arrondis 13">
            <a:extLst>
              <a:ext uri="{FF2B5EF4-FFF2-40B4-BE49-F238E27FC236}">
                <a16:creationId xmlns:a16="http://schemas.microsoft.com/office/drawing/2014/main" id="{FDBEF24D-58C2-ABB6-A331-7FF3FA23305F}"/>
              </a:ext>
            </a:extLst>
          </p:cNvPr>
          <p:cNvSpPr/>
          <p:nvPr/>
        </p:nvSpPr>
        <p:spPr>
          <a:xfrm>
            <a:off x="9272789" y="2730321"/>
            <a:ext cx="2314546" cy="29492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191 000 postes de saisonniers en 2021 </a:t>
            </a:r>
          </a:p>
          <a:p>
            <a:pPr algn="ctr"/>
            <a:r>
              <a:rPr lang="fr-FR" dirty="0"/>
              <a:t>(7,1% de l’emploi total)</a:t>
            </a:r>
          </a:p>
        </p:txBody>
      </p:sp>
    </p:spTree>
    <p:extLst>
      <p:ext uri="{BB962C8B-B14F-4D97-AF65-F5344CB8AC3E}">
        <p14:creationId xmlns:p14="http://schemas.microsoft.com/office/powerpoint/2010/main" val="18249251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11039-5471-E4E6-9812-C4AB73E9B270}"/>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66D9BA10-4BEC-388F-3072-158BF459EB05}"/>
              </a:ext>
            </a:extLst>
          </p:cNvPr>
          <p:cNvSpPr/>
          <p:nvPr/>
        </p:nvSpPr>
        <p:spPr>
          <a:xfrm>
            <a:off x="983258" y="275433"/>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Priorités des SPSTI (CPOM)</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pic>
        <p:nvPicPr>
          <p:cNvPr id="6" name="Image 5">
            <a:extLst>
              <a:ext uri="{FF2B5EF4-FFF2-40B4-BE49-F238E27FC236}">
                <a16:creationId xmlns:a16="http://schemas.microsoft.com/office/drawing/2014/main" id="{93601B63-0B5C-E244-3BC7-B82B6C23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82131" y="-906196"/>
            <a:ext cx="5934120" cy="9594272"/>
          </a:xfrm>
          <a:prstGeom prst="rect">
            <a:avLst/>
          </a:prstGeom>
        </p:spPr>
      </p:pic>
      <p:sp>
        <p:nvSpPr>
          <p:cNvPr id="8" name="ZoneTexte 7">
            <a:extLst>
              <a:ext uri="{FF2B5EF4-FFF2-40B4-BE49-F238E27FC236}">
                <a16:creationId xmlns:a16="http://schemas.microsoft.com/office/drawing/2014/main" id="{A9AB9C7D-71AC-FDDB-2966-48DFAA3F5CE9}"/>
              </a:ext>
            </a:extLst>
          </p:cNvPr>
          <p:cNvSpPr txBox="1"/>
          <p:nvPr/>
        </p:nvSpPr>
        <p:spPr>
          <a:xfrm>
            <a:off x="106413" y="6530984"/>
            <a:ext cx="4609022" cy="276999"/>
          </a:xfrm>
          <a:prstGeom prst="rect">
            <a:avLst/>
          </a:prstGeom>
          <a:noFill/>
        </p:spPr>
        <p:txBody>
          <a:bodyPr wrap="square" rtlCol="0">
            <a:spAutoFit/>
          </a:bodyPr>
          <a:lstStyle/>
          <a:p>
            <a:r>
              <a:rPr lang="fr-FR" sz="1200" dirty="0"/>
              <a:t>Source : Les CPOM des SPST (DREETS Carsat, </a:t>
            </a:r>
            <a:r>
              <a:rPr lang="fr-FR" sz="1200" dirty="0" err="1"/>
              <a:t>Présanse</a:t>
            </a:r>
            <a:r>
              <a:rPr lang="fr-FR" sz="1200" dirty="0"/>
              <a:t>) - 2025</a:t>
            </a:r>
          </a:p>
        </p:txBody>
      </p:sp>
    </p:spTree>
    <p:extLst>
      <p:ext uri="{BB962C8B-B14F-4D97-AF65-F5344CB8AC3E}">
        <p14:creationId xmlns:p14="http://schemas.microsoft.com/office/powerpoint/2010/main" val="3185079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41B18-0F7B-CC4C-18C5-E9135CC44EA6}"/>
            </a:ext>
          </a:extLst>
        </p:cNvPr>
        <p:cNvGrpSpPr/>
        <p:nvPr/>
      </p:nvGrpSpPr>
      <p:grpSpPr>
        <a:xfrm>
          <a:off x="0" y="0"/>
          <a:ext cx="0" cy="0"/>
          <a:chOff x="0" y="0"/>
          <a:chExt cx="0" cy="0"/>
        </a:xfrm>
      </p:grpSpPr>
      <p:sp>
        <p:nvSpPr>
          <p:cNvPr id="7" name="Google Shape;175;p25">
            <a:extLst>
              <a:ext uri="{FF2B5EF4-FFF2-40B4-BE49-F238E27FC236}">
                <a16:creationId xmlns:a16="http://schemas.microsoft.com/office/drawing/2014/main" id="{A4F8F890-5938-4F97-D426-70ADE3E3C5C2}"/>
              </a:ext>
            </a:extLst>
          </p:cNvPr>
          <p:cNvSpPr/>
          <p:nvPr/>
        </p:nvSpPr>
        <p:spPr>
          <a:xfrm>
            <a:off x="997113" y="253987"/>
            <a:ext cx="9920672" cy="854100"/>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fr-FR"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rPr>
              <a:t>L’emploi saisonnier</a:t>
            </a:r>
            <a:endParaRPr kumimoji="0" sz="2800" b="1" i="0" u="none" strike="noStrike" kern="1200" cap="none" spc="0" normalizeH="0" baseline="0" noProof="0" dirty="0">
              <a:ln>
                <a:noFill/>
              </a:ln>
              <a:solidFill>
                <a:prstClr val="white"/>
              </a:solidFill>
              <a:effectLst/>
              <a:uLnTx/>
              <a:uFillTx/>
              <a:latin typeface="Marianne" panose="02000000000000000000" pitchFamily="2" charset="0"/>
              <a:ea typeface="+mn-ea"/>
              <a:cs typeface="+mn-cs"/>
              <a:sym typeface="Raleway"/>
            </a:endParaRPr>
          </a:p>
        </p:txBody>
      </p:sp>
      <p:sp>
        <p:nvSpPr>
          <p:cNvPr id="2" name="Espace réservé du contenu 2">
            <a:extLst>
              <a:ext uri="{FF2B5EF4-FFF2-40B4-BE49-F238E27FC236}">
                <a16:creationId xmlns:a16="http://schemas.microsoft.com/office/drawing/2014/main" id="{75265462-B58D-7CC9-A4D1-3D32E4096984}"/>
              </a:ext>
            </a:extLst>
          </p:cNvPr>
          <p:cNvSpPr txBox="1">
            <a:spLocks/>
          </p:cNvSpPr>
          <p:nvPr/>
        </p:nvSpPr>
        <p:spPr>
          <a:xfrm>
            <a:off x="0" y="963748"/>
            <a:ext cx="9614981" cy="74558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tabLst>
                <a:tab pos="457200" algn="l"/>
              </a:tabLst>
            </a:pPr>
            <a:r>
              <a:rPr lang="fr-FR" sz="2400" b="1" dirty="0">
                <a:ea typeface="ＭＳ Ｐゴシック" charset="0"/>
                <a:cs typeface="ＭＳ Ｐゴシック" charset="0"/>
              </a:rPr>
              <a:t>Les secteurs moteurs de l’emploi saisonnier - 2021</a:t>
            </a:r>
            <a:endParaRPr lang="fr-FR" sz="1600" b="1" dirty="0">
              <a:ea typeface="ＭＳ Ｐゴシック" charset="0"/>
              <a:cs typeface="ＭＳ Ｐゴシック" charset="0"/>
            </a:endParaRPr>
          </a:p>
        </p:txBody>
      </p:sp>
      <p:sp>
        <p:nvSpPr>
          <p:cNvPr id="8" name="ZoneTexte 7">
            <a:extLst>
              <a:ext uri="{FF2B5EF4-FFF2-40B4-BE49-F238E27FC236}">
                <a16:creationId xmlns:a16="http://schemas.microsoft.com/office/drawing/2014/main" id="{83008C12-17BC-AD92-411D-FA78B78DBC9B}"/>
              </a:ext>
            </a:extLst>
          </p:cNvPr>
          <p:cNvSpPr txBox="1"/>
          <p:nvPr/>
        </p:nvSpPr>
        <p:spPr>
          <a:xfrm>
            <a:off x="152573" y="6560222"/>
            <a:ext cx="11434762" cy="276999"/>
          </a:xfrm>
          <a:prstGeom prst="rect">
            <a:avLst/>
          </a:prstGeom>
          <a:noFill/>
        </p:spPr>
        <p:txBody>
          <a:bodyPr wrap="square" rtlCol="0">
            <a:spAutoFit/>
          </a:bodyPr>
          <a:lstStyle/>
          <a:p>
            <a:r>
              <a:rPr lang="fr-FR" sz="1200" dirty="0"/>
              <a:t>Source : Déclaration sociale nominative – INSEE; traitement DREETS Occitanie, 2024)</a:t>
            </a:r>
          </a:p>
        </p:txBody>
      </p:sp>
      <p:pic>
        <p:nvPicPr>
          <p:cNvPr id="4" name="Image 3">
            <a:extLst>
              <a:ext uri="{FF2B5EF4-FFF2-40B4-BE49-F238E27FC236}">
                <a16:creationId xmlns:a16="http://schemas.microsoft.com/office/drawing/2014/main" id="{7FB7FAFE-F4DD-C4AB-DAC1-B5314B01F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270" y="1860960"/>
            <a:ext cx="3818250" cy="2499576"/>
          </a:xfrm>
          <a:prstGeom prst="rect">
            <a:avLst/>
          </a:prstGeom>
        </p:spPr>
      </p:pic>
      <p:pic>
        <p:nvPicPr>
          <p:cNvPr id="6" name="Image 5">
            <a:extLst>
              <a:ext uri="{FF2B5EF4-FFF2-40B4-BE49-F238E27FC236}">
                <a16:creationId xmlns:a16="http://schemas.microsoft.com/office/drawing/2014/main" id="{11467CAD-2F4B-A056-8635-1F5E5DD5A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1040" y="1825625"/>
            <a:ext cx="3818250" cy="2534911"/>
          </a:xfrm>
          <a:prstGeom prst="rect">
            <a:avLst/>
          </a:prstGeom>
        </p:spPr>
      </p:pic>
      <p:sp>
        <p:nvSpPr>
          <p:cNvPr id="9" name="Rectangle : coins arrondis 8">
            <a:extLst>
              <a:ext uri="{FF2B5EF4-FFF2-40B4-BE49-F238E27FC236}">
                <a16:creationId xmlns:a16="http://schemas.microsoft.com/office/drawing/2014/main" id="{B2EB291C-3C05-8C37-C3B5-054BB4E1ACB1}"/>
              </a:ext>
            </a:extLst>
          </p:cNvPr>
          <p:cNvSpPr/>
          <p:nvPr/>
        </p:nvSpPr>
        <p:spPr>
          <a:xfrm>
            <a:off x="229011" y="4614539"/>
            <a:ext cx="3678975" cy="11719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t>Hébergement-restauration</a:t>
            </a:r>
            <a:r>
              <a:rPr lang="fr-FR" dirty="0"/>
              <a:t> </a:t>
            </a:r>
          </a:p>
          <a:p>
            <a:pPr marL="342900" indent="-342900">
              <a:buFontTx/>
              <a:buChar char="-"/>
            </a:pPr>
            <a:r>
              <a:rPr lang="fr-FR" dirty="0"/>
              <a:t>32% des emplois saisonniers</a:t>
            </a:r>
          </a:p>
          <a:p>
            <a:pPr marL="342900" indent="-342900">
              <a:buFontTx/>
              <a:buChar char="-"/>
            </a:pPr>
            <a:r>
              <a:rPr lang="fr-FR" dirty="0"/>
              <a:t>46 % du volume de travail</a:t>
            </a:r>
          </a:p>
        </p:txBody>
      </p:sp>
      <p:sp>
        <p:nvSpPr>
          <p:cNvPr id="10" name="Rectangle : coins arrondis 9">
            <a:extLst>
              <a:ext uri="{FF2B5EF4-FFF2-40B4-BE49-F238E27FC236}">
                <a16:creationId xmlns:a16="http://schemas.microsoft.com/office/drawing/2014/main" id="{52C5503A-3924-6999-6054-2ABF2228D292}"/>
              </a:ext>
            </a:extLst>
          </p:cNvPr>
          <p:cNvSpPr/>
          <p:nvPr/>
        </p:nvSpPr>
        <p:spPr>
          <a:xfrm>
            <a:off x="8410315" y="4582310"/>
            <a:ext cx="3678975" cy="11719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t>Agriculture</a:t>
            </a:r>
            <a:r>
              <a:rPr lang="fr-FR" dirty="0"/>
              <a:t> </a:t>
            </a:r>
          </a:p>
          <a:p>
            <a:pPr marL="342900" indent="-342900">
              <a:buFontTx/>
              <a:buChar char="-"/>
            </a:pPr>
            <a:r>
              <a:rPr lang="fr-FR" dirty="0"/>
              <a:t>10 % des emplois saisonniers</a:t>
            </a:r>
          </a:p>
          <a:p>
            <a:pPr marL="342900" indent="-342900">
              <a:buFontTx/>
              <a:buChar char="-"/>
            </a:pPr>
            <a:r>
              <a:rPr lang="fr-FR" dirty="0"/>
              <a:t>16 % du volume de travail</a:t>
            </a:r>
          </a:p>
        </p:txBody>
      </p:sp>
      <p:sp>
        <p:nvSpPr>
          <p:cNvPr id="11" name="Rectangle : coins arrondis 10">
            <a:extLst>
              <a:ext uri="{FF2B5EF4-FFF2-40B4-BE49-F238E27FC236}">
                <a16:creationId xmlns:a16="http://schemas.microsoft.com/office/drawing/2014/main" id="{B74C6D6F-542E-C99B-2BA3-9E41C9733521}"/>
              </a:ext>
            </a:extLst>
          </p:cNvPr>
          <p:cNvSpPr/>
          <p:nvPr/>
        </p:nvSpPr>
        <p:spPr>
          <a:xfrm>
            <a:off x="4319663" y="4614539"/>
            <a:ext cx="3678975" cy="11719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t>Activités créatives et sportives</a:t>
            </a:r>
            <a:r>
              <a:rPr lang="fr-FR" dirty="0"/>
              <a:t> </a:t>
            </a:r>
          </a:p>
          <a:p>
            <a:pPr marL="342900" indent="-342900">
              <a:buFontTx/>
              <a:buChar char="-"/>
            </a:pPr>
            <a:r>
              <a:rPr lang="fr-FR" dirty="0"/>
              <a:t>21% des emplois saisonniers</a:t>
            </a:r>
          </a:p>
          <a:p>
            <a:pPr marL="342900" indent="-342900">
              <a:buFontTx/>
              <a:buChar char="-"/>
            </a:pPr>
            <a:r>
              <a:rPr lang="fr-FR" dirty="0"/>
              <a:t>7 % du volume de travail</a:t>
            </a:r>
          </a:p>
        </p:txBody>
      </p:sp>
      <p:pic>
        <p:nvPicPr>
          <p:cNvPr id="16" name="Image 15">
            <a:extLst>
              <a:ext uri="{FF2B5EF4-FFF2-40B4-BE49-F238E27FC236}">
                <a16:creationId xmlns:a16="http://schemas.microsoft.com/office/drawing/2014/main" id="{02B97594-44CF-EDB7-6CE4-F93ED3CEF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0" y="1820223"/>
            <a:ext cx="3951207" cy="2601537"/>
          </a:xfrm>
          <a:prstGeom prst="rect">
            <a:avLst/>
          </a:prstGeom>
        </p:spPr>
      </p:pic>
    </p:spTree>
    <p:extLst>
      <p:ext uri="{BB962C8B-B14F-4D97-AF65-F5344CB8AC3E}">
        <p14:creationId xmlns:p14="http://schemas.microsoft.com/office/powerpoint/2010/main" val="32046860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19991</TotalTime>
  <Words>6440</Words>
  <Application>Microsoft Macintosh PowerPoint</Application>
  <PresentationFormat>Grand écran</PresentationFormat>
  <Paragraphs>784</Paragraphs>
  <Slides>80</Slides>
  <Notes>74</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80</vt:i4>
      </vt:variant>
    </vt:vector>
  </HeadingPairs>
  <TitlesOfParts>
    <vt:vector size="92" baseType="lpstr">
      <vt:lpstr>ＭＳ Ｐゴシック</vt:lpstr>
      <vt:lpstr>Arial</vt:lpstr>
      <vt:lpstr>Calibri</vt:lpstr>
      <vt:lpstr>Calibri Light</vt:lpstr>
      <vt:lpstr>Helvetica</vt:lpstr>
      <vt:lpstr>League Gothic</vt:lpstr>
      <vt:lpstr>Marianne</vt:lpstr>
      <vt:lpstr>Times New Roman</vt:lpstr>
      <vt:lpstr>Wingdings</vt:lpstr>
      <vt:lpstr>Work Sans</vt:lpstr>
      <vt:lpstr>Simple Light</vt:lpstr>
      <vt:lpstr>2_Thème Office</vt:lpstr>
      <vt:lpstr>Présentation PowerPoint</vt:lpstr>
      <vt:lpstr>Présentation PowerPoint</vt:lpstr>
      <vt:lpstr>Présentation PowerPoint</vt:lpstr>
      <vt:lpstr>Les données socio-économiques</vt:lpstr>
      <vt:lpstr>Présentation PowerPoint</vt:lpstr>
      <vt:lpstr>Présentation PowerPoint</vt:lpstr>
      <vt:lpstr>Présentation PowerPoint</vt:lpstr>
      <vt:lpstr>Présentation PowerPoint</vt:lpstr>
      <vt:lpstr>Présentation PowerPoint</vt:lpstr>
      <vt:lpstr>Présentation PowerPoint</vt:lpstr>
      <vt:lpstr>Les données  en matière de dialogue social</vt:lpstr>
      <vt:lpstr>Présentation PowerPoint</vt:lpstr>
      <vt:lpstr>Présentation PowerPoint</vt:lpstr>
      <vt:lpstr>Présentation PowerPoint</vt:lpstr>
      <vt:lpstr>Les données de sinistralité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maladies à caractère professionnel </vt:lpstr>
      <vt:lpstr>Présentation PowerPoint</vt:lpstr>
      <vt:lpstr>Présentation PowerPoint</vt:lpstr>
      <vt:lpstr>Les données de désinsertion professionnelle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données  liées aux conditions de travail</vt:lpstr>
      <vt:lpstr>Présentation PowerPoint</vt:lpstr>
      <vt:lpstr>Présentation PowerPoint</vt:lpstr>
      <vt:lpstr>Présentation PowerPoint</vt:lpstr>
      <vt:lpstr>Pression relative d’exposition (PRE)</vt:lpstr>
      <vt:lpstr>Présentation PowerPoint</vt:lpstr>
      <vt:lpstr>Présentation PowerPoint</vt:lpstr>
      <vt:lpstr>Présentation PowerPoint</vt:lpstr>
      <vt:lpstr>Présentation PowerPoint</vt:lpstr>
      <vt:lpstr>Présentation PowerPoint</vt:lpstr>
      <vt:lpstr>Les risques liés au climat</vt:lpstr>
      <vt:lpstr>Présentation PowerPoint</vt:lpstr>
      <vt:lpstr>Présentation PowerPoint</vt:lpstr>
      <vt:lpstr>Présentation PowerPoint</vt:lpstr>
      <vt:lpstr>Présentation PowerPoint</vt:lpstr>
      <vt:lpstr>Présentation PowerPoint</vt:lpstr>
      <vt:lpstr>L’activité des Services de Prévention et de Santé au Travail</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GARNAUD Vincent</dc:creator>
  <cp:lastModifiedBy>a.courtet</cp:lastModifiedBy>
  <cp:revision>722</cp:revision>
  <cp:lastPrinted>2026-01-26T15:26:52Z</cp:lastPrinted>
  <dcterms:created xsi:type="dcterms:W3CDTF">2022-08-22T10:04:24Z</dcterms:created>
  <dcterms:modified xsi:type="dcterms:W3CDTF">2026-04-17T14:27:58Z</dcterms:modified>
</cp:coreProperties>
</file>