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91" r:id="rId2"/>
    <p:sldId id="385" r:id="rId3"/>
    <p:sldId id="386" r:id="rId4"/>
    <p:sldId id="376" r:id="rId5"/>
    <p:sldId id="299" r:id="rId6"/>
    <p:sldId id="400" r:id="rId7"/>
    <p:sldId id="401" r:id="rId8"/>
    <p:sldId id="402" r:id="rId9"/>
    <p:sldId id="388" r:id="rId10"/>
    <p:sldId id="390" r:id="rId11"/>
    <p:sldId id="409" r:id="rId12"/>
    <p:sldId id="410" r:id="rId13"/>
    <p:sldId id="411" r:id="rId14"/>
    <p:sldId id="408" r:id="rId15"/>
    <p:sldId id="384" r:id="rId16"/>
    <p:sldId id="383" r:id="rId17"/>
    <p:sldId id="403" r:id="rId18"/>
    <p:sldId id="387" r:id="rId19"/>
    <p:sldId id="391" r:id="rId20"/>
    <p:sldId id="372" r:id="rId21"/>
    <p:sldId id="382" r:id="rId22"/>
    <p:sldId id="374" r:id="rId23"/>
    <p:sldId id="392" r:id="rId24"/>
    <p:sldId id="393" r:id="rId25"/>
    <p:sldId id="394" r:id="rId26"/>
    <p:sldId id="395" r:id="rId27"/>
    <p:sldId id="375" r:id="rId28"/>
    <p:sldId id="427" r:id="rId29"/>
    <p:sldId id="434" r:id="rId30"/>
    <p:sldId id="396" r:id="rId31"/>
    <p:sldId id="398" r:id="rId32"/>
    <p:sldId id="428" r:id="rId33"/>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2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50" autoAdjust="0"/>
    <p:restoredTop sz="74567" autoAdjust="0"/>
  </p:normalViewPr>
  <p:slideViewPr>
    <p:cSldViewPr snapToGrid="0">
      <p:cViewPr varScale="1">
        <p:scale>
          <a:sx n="93" d="100"/>
          <a:sy n="93" d="100"/>
        </p:scale>
        <p:origin x="1032" y="19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data\documents\c.smallwood\Mes%20documents\inaptitudes%20r&#233;gion%20bilan%2012-16\Analyses%20diverses%20inaptitud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ata\documents\c.smallwood\Mes%20documents\inaptitudes%20r&#233;gion%20bilan%2012-16\Analyses%20diverses%20inaptitud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ata\documents\c.smallwood\Mes%20documents\inaptitudes%20r&#233;gion%20bilan%2012-16\Analyses%20diverses%20inaptitude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ata\documents\c.smallwood\Mes%20documents\inaptitudes%20r&#233;gion%20bilan%2012-16\Analyses%20diverses%20inaptitud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c.pinatel:Desktop:PRST%202016/2017:MCE:Travail%20sur%20donn&#233;es:Inaptitudes%20L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pivotSource>
    <c:name>[Analyses diverses inaptitudes.xlsx]cardiovasc sex age!Tableau croisé dynamique1</c:name>
    <c:fmtId val="-1"/>
  </c:pivotSource>
  <c:chart>
    <c:autoTitleDeleted val="0"/>
    <c:pivotFmts>
      <c:pivotFmt>
        <c:idx val="0"/>
        <c:marker>
          <c:symbol val="none"/>
        </c:marker>
      </c:pivotFmt>
      <c:pivotFmt>
        <c:idx val="1"/>
        <c:marker>
          <c:symbol val="none"/>
        </c:marker>
      </c:pivotFmt>
      <c:pivotFmt>
        <c:idx val="2"/>
        <c:marker>
          <c:symbol val="none"/>
        </c:marker>
      </c:pivotFmt>
      <c:pivotFmt>
        <c:idx val="3"/>
        <c:marker>
          <c:symbol val="none"/>
        </c:marker>
      </c:pivotFmt>
      <c:pivotFmt>
        <c:idx val="4"/>
        <c:marker>
          <c:symbol val="none"/>
        </c:marker>
      </c:pivotFmt>
      <c:pivotFmt>
        <c:idx val="5"/>
        <c:marker>
          <c:symbol val="none"/>
        </c:marker>
      </c:pivotFmt>
      <c:pivotFmt>
        <c:idx val="6"/>
        <c:marker>
          <c:symbol val="none"/>
        </c:marker>
      </c:pivotFmt>
      <c:pivotFmt>
        <c:idx val="7"/>
        <c:marker>
          <c:symbol val="none"/>
        </c:marker>
      </c:pivotFmt>
      <c:pivotFmt>
        <c:idx val="8"/>
        <c:marker>
          <c:symbol val="none"/>
        </c:marker>
      </c:pivotFmt>
      <c:pivotFmt>
        <c:idx val="9"/>
        <c:marker>
          <c:symbol val="none"/>
        </c:marker>
      </c:pivotFmt>
      <c:pivotFmt>
        <c:idx val="10"/>
        <c:marker>
          <c:symbol val="none"/>
        </c:marker>
      </c:pivotFmt>
      <c:pivotFmt>
        <c:idx val="11"/>
        <c:marker>
          <c:symbol val="none"/>
        </c:marker>
      </c:pivotFmt>
      <c:pivotFmt>
        <c:idx val="12"/>
        <c:marker>
          <c:symbol val="none"/>
        </c:marker>
      </c:pivotFmt>
      <c:pivotFmt>
        <c:idx val="13"/>
        <c:marker>
          <c:symbol val="none"/>
        </c:marker>
      </c:pivotFmt>
      <c:pivotFmt>
        <c:idx val="14"/>
        <c:marker>
          <c:symbol val="none"/>
        </c:marker>
      </c:pivotFmt>
      <c:pivotFmt>
        <c:idx val="15"/>
        <c:marker>
          <c:symbol val="none"/>
        </c:marker>
      </c:pivotFmt>
    </c:pivotFmts>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'cardiovasc sex age'!$B$3:$B$4</c:f>
              <c:strCache>
                <c:ptCount val="1"/>
                <c:pt idx="0">
                  <c:v>19 à 29</c:v>
                </c:pt>
              </c:strCache>
            </c:strRef>
          </c:tx>
          <c:invertIfNegative val="0"/>
          <c:cat>
            <c:strRef>
              <c:f>'cardiovasc sex age'!$A$5:$A$7</c:f>
              <c:strCache>
                <c:ptCount val="2"/>
                <c:pt idx="0">
                  <c:v>Femmes</c:v>
                </c:pt>
                <c:pt idx="1">
                  <c:v>Hommes</c:v>
                </c:pt>
              </c:strCache>
            </c:strRef>
          </c:cat>
          <c:val>
            <c:numRef>
              <c:f>'cardiovasc sex age'!$B$5:$B$7</c:f>
              <c:numCache>
                <c:formatCode>General</c:formatCode>
                <c:ptCount val="2"/>
                <c:pt idx="0">
                  <c:v>7</c:v>
                </c:pt>
                <c:pt idx="1">
                  <c:v>3</c:v>
                </c:pt>
              </c:numCache>
            </c:numRef>
          </c:val>
          <c:extLst>
            <c:ext xmlns:c16="http://schemas.microsoft.com/office/drawing/2014/chart" uri="{C3380CC4-5D6E-409C-BE32-E72D297353CC}">
              <c16:uniqueId val="{00000000-BE3F-344A-BB1D-54658C470693}"/>
            </c:ext>
          </c:extLst>
        </c:ser>
        <c:ser>
          <c:idx val="1"/>
          <c:order val="1"/>
          <c:tx>
            <c:strRef>
              <c:f>'cardiovasc sex age'!$C$3:$C$4</c:f>
              <c:strCache>
                <c:ptCount val="1"/>
                <c:pt idx="0">
                  <c:v>30 à 39</c:v>
                </c:pt>
              </c:strCache>
            </c:strRef>
          </c:tx>
          <c:invertIfNegative val="0"/>
          <c:cat>
            <c:strRef>
              <c:f>'cardiovasc sex age'!$A$5:$A$7</c:f>
              <c:strCache>
                <c:ptCount val="2"/>
                <c:pt idx="0">
                  <c:v>Femmes</c:v>
                </c:pt>
                <c:pt idx="1">
                  <c:v>Hommes</c:v>
                </c:pt>
              </c:strCache>
            </c:strRef>
          </c:cat>
          <c:val>
            <c:numRef>
              <c:f>'cardiovasc sex age'!$C$5:$C$7</c:f>
              <c:numCache>
                <c:formatCode>General</c:formatCode>
                <c:ptCount val="2"/>
                <c:pt idx="0">
                  <c:v>7</c:v>
                </c:pt>
                <c:pt idx="1">
                  <c:v>14</c:v>
                </c:pt>
              </c:numCache>
            </c:numRef>
          </c:val>
          <c:extLst>
            <c:ext xmlns:c16="http://schemas.microsoft.com/office/drawing/2014/chart" uri="{C3380CC4-5D6E-409C-BE32-E72D297353CC}">
              <c16:uniqueId val="{00000001-BE3F-344A-BB1D-54658C470693}"/>
            </c:ext>
          </c:extLst>
        </c:ser>
        <c:ser>
          <c:idx val="2"/>
          <c:order val="2"/>
          <c:tx>
            <c:strRef>
              <c:f>'cardiovasc sex age'!$D$3:$D$4</c:f>
              <c:strCache>
                <c:ptCount val="1"/>
                <c:pt idx="0">
                  <c:v>40 à 49</c:v>
                </c:pt>
              </c:strCache>
            </c:strRef>
          </c:tx>
          <c:invertIfNegative val="0"/>
          <c:cat>
            <c:strRef>
              <c:f>'cardiovasc sex age'!$A$5:$A$7</c:f>
              <c:strCache>
                <c:ptCount val="2"/>
                <c:pt idx="0">
                  <c:v>Femmes</c:v>
                </c:pt>
                <c:pt idx="1">
                  <c:v>Hommes</c:v>
                </c:pt>
              </c:strCache>
            </c:strRef>
          </c:cat>
          <c:val>
            <c:numRef>
              <c:f>'cardiovasc sex age'!$D$5:$D$7</c:f>
              <c:numCache>
                <c:formatCode>General</c:formatCode>
                <c:ptCount val="2"/>
                <c:pt idx="0">
                  <c:v>28</c:v>
                </c:pt>
                <c:pt idx="1">
                  <c:v>58</c:v>
                </c:pt>
              </c:numCache>
            </c:numRef>
          </c:val>
          <c:extLst>
            <c:ext xmlns:c16="http://schemas.microsoft.com/office/drawing/2014/chart" uri="{C3380CC4-5D6E-409C-BE32-E72D297353CC}">
              <c16:uniqueId val="{00000002-BE3F-344A-BB1D-54658C470693}"/>
            </c:ext>
          </c:extLst>
        </c:ser>
        <c:ser>
          <c:idx val="3"/>
          <c:order val="3"/>
          <c:tx>
            <c:strRef>
              <c:f>'cardiovasc sex age'!$E$3:$E$4</c:f>
              <c:strCache>
                <c:ptCount val="1"/>
                <c:pt idx="0">
                  <c:v>50 à 55</c:v>
                </c:pt>
              </c:strCache>
            </c:strRef>
          </c:tx>
          <c:invertIfNegative val="0"/>
          <c:cat>
            <c:strRef>
              <c:f>'cardiovasc sex age'!$A$5:$A$7</c:f>
              <c:strCache>
                <c:ptCount val="2"/>
                <c:pt idx="0">
                  <c:v>Femmes</c:v>
                </c:pt>
                <c:pt idx="1">
                  <c:v>Hommes</c:v>
                </c:pt>
              </c:strCache>
            </c:strRef>
          </c:cat>
          <c:val>
            <c:numRef>
              <c:f>'cardiovasc sex age'!$E$5:$E$7</c:f>
              <c:numCache>
                <c:formatCode>General</c:formatCode>
                <c:ptCount val="2"/>
                <c:pt idx="0">
                  <c:v>22</c:v>
                </c:pt>
                <c:pt idx="1">
                  <c:v>91</c:v>
                </c:pt>
              </c:numCache>
            </c:numRef>
          </c:val>
          <c:extLst>
            <c:ext xmlns:c16="http://schemas.microsoft.com/office/drawing/2014/chart" uri="{C3380CC4-5D6E-409C-BE32-E72D297353CC}">
              <c16:uniqueId val="{00000003-BE3F-344A-BB1D-54658C470693}"/>
            </c:ext>
          </c:extLst>
        </c:ser>
        <c:ser>
          <c:idx val="4"/>
          <c:order val="4"/>
          <c:tx>
            <c:strRef>
              <c:f>'cardiovasc sex age'!$F$3:$F$4</c:f>
              <c:strCache>
                <c:ptCount val="1"/>
                <c:pt idx="0">
                  <c:v>56 à 59</c:v>
                </c:pt>
              </c:strCache>
            </c:strRef>
          </c:tx>
          <c:invertIfNegative val="0"/>
          <c:cat>
            <c:strRef>
              <c:f>'cardiovasc sex age'!$A$5:$A$7</c:f>
              <c:strCache>
                <c:ptCount val="2"/>
                <c:pt idx="0">
                  <c:v>Femmes</c:v>
                </c:pt>
                <c:pt idx="1">
                  <c:v>Hommes</c:v>
                </c:pt>
              </c:strCache>
            </c:strRef>
          </c:cat>
          <c:val>
            <c:numRef>
              <c:f>'cardiovasc sex age'!$F$5:$F$7</c:f>
              <c:numCache>
                <c:formatCode>General</c:formatCode>
                <c:ptCount val="2"/>
                <c:pt idx="0">
                  <c:v>21</c:v>
                </c:pt>
                <c:pt idx="1">
                  <c:v>117</c:v>
                </c:pt>
              </c:numCache>
            </c:numRef>
          </c:val>
          <c:extLst>
            <c:ext xmlns:c16="http://schemas.microsoft.com/office/drawing/2014/chart" uri="{C3380CC4-5D6E-409C-BE32-E72D297353CC}">
              <c16:uniqueId val="{00000004-BE3F-344A-BB1D-54658C470693}"/>
            </c:ext>
          </c:extLst>
        </c:ser>
        <c:ser>
          <c:idx val="5"/>
          <c:order val="5"/>
          <c:tx>
            <c:strRef>
              <c:f>'cardiovasc sex age'!$G$3:$G$4</c:f>
              <c:strCache>
                <c:ptCount val="1"/>
                <c:pt idx="0">
                  <c:v>60 à 64</c:v>
                </c:pt>
              </c:strCache>
            </c:strRef>
          </c:tx>
          <c:invertIfNegative val="0"/>
          <c:cat>
            <c:strRef>
              <c:f>'cardiovasc sex age'!$A$5:$A$7</c:f>
              <c:strCache>
                <c:ptCount val="2"/>
                <c:pt idx="0">
                  <c:v>Femmes</c:v>
                </c:pt>
                <c:pt idx="1">
                  <c:v>Hommes</c:v>
                </c:pt>
              </c:strCache>
            </c:strRef>
          </c:cat>
          <c:val>
            <c:numRef>
              <c:f>'cardiovasc sex age'!$G$5:$G$7</c:f>
              <c:numCache>
                <c:formatCode>General</c:formatCode>
                <c:ptCount val="2"/>
                <c:pt idx="0">
                  <c:v>12</c:v>
                </c:pt>
                <c:pt idx="1">
                  <c:v>54</c:v>
                </c:pt>
              </c:numCache>
            </c:numRef>
          </c:val>
          <c:extLst>
            <c:ext xmlns:c16="http://schemas.microsoft.com/office/drawing/2014/chart" uri="{C3380CC4-5D6E-409C-BE32-E72D297353CC}">
              <c16:uniqueId val="{00000005-BE3F-344A-BB1D-54658C470693}"/>
            </c:ext>
          </c:extLst>
        </c:ser>
        <c:ser>
          <c:idx val="6"/>
          <c:order val="6"/>
          <c:tx>
            <c:strRef>
              <c:f>'cardiovasc sex age'!$H$3:$H$4</c:f>
              <c:strCache>
                <c:ptCount val="1"/>
                <c:pt idx="0">
                  <c:v>65 et +</c:v>
                </c:pt>
              </c:strCache>
            </c:strRef>
          </c:tx>
          <c:invertIfNegative val="0"/>
          <c:cat>
            <c:strRef>
              <c:f>'cardiovasc sex age'!$A$5:$A$7</c:f>
              <c:strCache>
                <c:ptCount val="2"/>
                <c:pt idx="0">
                  <c:v>Femmes</c:v>
                </c:pt>
                <c:pt idx="1">
                  <c:v>Hommes</c:v>
                </c:pt>
              </c:strCache>
            </c:strRef>
          </c:cat>
          <c:val>
            <c:numRef>
              <c:f>'cardiovasc sex age'!$H$5:$H$7</c:f>
              <c:numCache>
                <c:formatCode>General</c:formatCode>
                <c:ptCount val="2"/>
                <c:pt idx="0">
                  <c:v>2</c:v>
                </c:pt>
                <c:pt idx="1">
                  <c:v>8</c:v>
                </c:pt>
              </c:numCache>
            </c:numRef>
          </c:val>
          <c:extLst>
            <c:ext xmlns:c16="http://schemas.microsoft.com/office/drawing/2014/chart" uri="{C3380CC4-5D6E-409C-BE32-E72D297353CC}">
              <c16:uniqueId val="{00000006-BE3F-344A-BB1D-54658C470693}"/>
            </c:ext>
          </c:extLst>
        </c:ser>
        <c:ser>
          <c:idx val="7"/>
          <c:order val="7"/>
          <c:tx>
            <c:strRef>
              <c:f>'cardiovasc sex age'!$I$3:$I$4</c:f>
              <c:strCache>
                <c:ptCount val="1"/>
                <c:pt idx="0">
                  <c:v>(vide)</c:v>
                </c:pt>
              </c:strCache>
            </c:strRef>
          </c:tx>
          <c:invertIfNegative val="0"/>
          <c:cat>
            <c:strRef>
              <c:f>'cardiovasc sex age'!$A$5:$A$7</c:f>
              <c:strCache>
                <c:ptCount val="2"/>
                <c:pt idx="0">
                  <c:v>Femmes</c:v>
                </c:pt>
                <c:pt idx="1">
                  <c:v>Hommes</c:v>
                </c:pt>
              </c:strCache>
            </c:strRef>
          </c:cat>
          <c:val>
            <c:numRef>
              <c:f>'cardiovasc sex age'!$I$5:$I$7</c:f>
              <c:numCache>
                <c:formatCode>General</c:formatCode>
                <c:ptCount val="2"/>
                <c:pt idx="1">
                  <c:v>1</c:v>
                </c:pt>
              </c:numCache>
            </c:numRef>
          </c:val>
          <c:extLst>
            <c:ext xmlns:c16="http://schemas.microsoft.com/office/drawing/2014/chart" uri="{C3380CC4-5D6E-409C-BE32-E72D297353CC}">
              <c16:uniqueId val="{00000007-BE3F-344A-BB1D-54658C470693}"/>
            </c:ext>
          </c:extLst>
        </c:ser>
        <c:dLbls>
          <c:showLegendKey val="0"/>
          <c:showVal val="0"/>
          <c:showCatName val="0"/>
          <c:showSerName val="0"/>
          <c:showPercent val="0"/>
          <c:showBubbleSize val="0"/>
        </c:dLbls>
        <c:gapWidth val="150"/>
        <c:shape val="cylinder"/>
        <c:axId val="-2114512072"/>
        <c:axId val="-2086006312"/>
        <c:axId val="0"/>
      </c:bar3DChart>
      <c:catAx>
        <c:axId val="-2114512072"/>
        <c:scaling>
          <c:orientation val="minMax"/>
        </c:scaling>
        <c:delete val="0"/>
        <c:axPos val="b"/>
        <c:numFmt formatCode="General" sourceLinked="0"/>
        <c:majorTickMark val="out"/>
        <c:minorTickMark val="none"/>
        <c:tickLblPos val="nextTo"/>
        <c:crossAx val="-2086006312"/>
        <c:crosses val="autoZero"/>
        <c:auto val="1"/>
        <c:lblAlgn val="ctr"/>
        <c:lblOffset val="100"/>
        <c:noMultiLvlLbl val="0"/>
      </c:catAx>
      <c:valAx>
        <c:axId val="-2086006312"/>
        <c:scaling>
          <c:orientation val="minMax"/>
        </c:scaling>
        <c:delete val="0"/>
        <c:axPos val="l"/>
        <c:majorGridlines/>
        <c:numFmt formatCode="General" sourceLinked="1"/>
        <c:majorTickMark val="out"/>
        <c:minorTickMark val="none"/>
        <c:tickLblPos val="nextTo"/>
        <c:crossAx val="-2114512072"/>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pivotSource>
    <c:name>[Analyses diverses inaptitudes.xlsx]K sexe age!Tableau croisé dynamique1</c:name>
    <c:fmtId val="-1"/>
  </c:pivotSource>
  <c:chart>
    <c:autoTitleDeleted val="0"/>
    <c:pivotFmts>
      <c:pivotFmt>
        <c:idx val="0"/>
        <c:marker>
          <c:symbol val="none"/>
        </c:marker>
      </c:pivotFmt>
      <c:pivotFmt>
        <c:idx val="1"/>
        <c:marker>
          <c:symbol val="none"/>
        </c:marker>
      </c:pivotFmt>
      <c:pivotFmt>
        <c:idx val="2"/>
        <c:marker>
          <c:symbol val="none"/>
        </c:marker>
      </c:pivotFmt>
      <c:pivotFmt>
        <c:idx val="3"/>
        <c:marker>
          <c:symbol val="none"/>
        </c:marker>
      </c:pivotFmt>
      <c:pivotFmt>
        <c:idx val="4"/>
        <c:marker>
          <c:symbol val="none"/>
        </c:marker>
      </c:pivotFmt>
      <c:pivotFmt>
        <c:idx val="5"/>
        <c:marker>
          <c:symbol val="none"/>
        </c:marker>
      </c:pivotFmt>
      <c:pivotFmt>
        <c:idx val="6"/>
        <c:marker>
          <c:symbol val="none"/>
        </c:marker>
      </c:pivotFmt>
      <c:pivotFmt>
        <c:idx val="7"/>
        <c:marker>
          <c:symbol val="none"/>
        </c:marker>
      </c:pivotFmt>
      <c:pivotFmt>
        <c:idx val="8"/>
        <c:marker>
          <c:symbol val="none"/>
        </c:marker>
      </c:pivotFmt>
      <c:pivotFmt>
        <c:idx val="9"/>
        <c:marker>
          <c:symbol val="none"/>
        </c:marker>
      </c:pivotFmt>
      <c:pivotFmt>
        <c:idx val="10"/>
        <c:marker>
          <c:symbol val="none"/>
        </c:marker>
      </c:pivotFmt>
      <c:pivotFmt>
        <c:idx val="11"/>
        <c:marker>
          <c:symbol val="none"/>
        </c:marker>
      </c:pivotFmt>
      <c:pivotFmt>
        <c:idx val="12"/>
        <c:marker>
          <c:symbol val="none"/>
        </c:marker>
      </c:pivotFmt>
      <c:pivotFmt>
        <c:idx val="13"/>
        <c:marker>
          <c:symbol val="none"/>
        </c:marker>
      </c:pivotFmt>
    </c:pivotFmts>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'K sexe age'!$B$3:$B$4</c:f>
              <c:strCache>
                <c:ptCount val="1"/>
                <c:pt idx="0">
                  <c:v>19 à 29</c:v>
                </c:pt>
              </c:strCache>
            </c:strRef>
          </c:tx>
          <c:invertIfNegative val="0"/>
          <c:cat>
            <c:strRef>
              <c:f>'K sexe age'!$A$5:$A$7</c:f>
              <c:strCache>
                <c:ptCount val="2"/>
                <c:pt idx="0">
                  <c:v>Femmes</c:v>
                </c:pt>
                <c:pt idx="1">
                  <c:v>Hommes</c:v>
                </c:pt>
              </c:strCache>
            </c:strRef>
          </c:cat>
          <c:val>
            <c:numRef>
              <c:f>'K sexe age'!$B$5:$B$7</c:f>
              <c:numCache>
                <c:formatCode>General</c:formatCode>
                <c:ptCount val="2"/>
                <c:pt idx="0">
                  <c:v>1</c:v>
                </c:pt>
                <c:pt idx="1">
                  <c:v>1</c:v>
                </c:pt>
              </c:numCache>
            </c:numRef>
          </c:val>
          <c:extLst>
            <c:ext xmlns:c16="http://schemas.microsoft.com/office/drawing/2014/chart" uri="{C3380CC4-5D6E-409C-BE32-E72D297353CC}">
              <c16:uniqueId val="{00000000-5004-4640-A2EB-B8C1A531657E}"/>
            </c:ext>
          </c:extLst>
        </c:ser>
        <c:ser>
          <c:idx val="1"/>
          <c:order val="1"/>
          <c:tx>
            <c:strRef>
              <c:f>'K sexe age'!$C$3:$C$4</c:f>
              <c:strCache>
                <c:ptCount val="1"/>
                <c:pt idx="0">
                  <c:v>30 à 39</c:v>
                </c:pt>
              </c:strCache>
            </c:strRef>
          </c:tx>
          <c:invertIfNegative val="0"/>
          <c:cat>
            <c:strRef>
              <c:f>'K sexe age'!$A$5:$A$7</c:f>
              <c:strCache>
                <c:ptCount val="2"/>
                <c:pt idx="0">
                  <c:v>Femmes</c:v>
                </c:pt>
                <c:pt idx="1">
                  <c:v>Hommes</c:v>
                </c:pt>
              </c:strCache>
            </c:strRef>
          </c:cat>
          <c:val>
            <c:numRef>
              <c:f>'K sexe age'!$C$5:$C$7</c:f>
              <c:numCache>
                <c:formatCode>General</c:formatCode>
                <c:ptCount val="2"/>
                <c:pt idx="0">
                  <c:v>4</c:v>
                </c:pt>
              </c:numCache>
            </c:numRef>
          </c:val>
          <c:extLst>
            <c:ext xmlns:c16="http://schemas.microsoft.com/office/drawing/2014/chart" uri="{C3380CC4-5D6E-409C-BE32-E72D297353CC}">
              <c16:uniqueId val="{00000001-5004-4640-A2EB-B8C1A531657E}"/>
            </c:ext>
          </c:extLst>
        </c:ser>
        <c:ser>
          <c:idx val="2"/>
          <c:order val="2"/>
          <c:tx>
            <c:strRef>
              <c:f>'K sexe age'!$D$3:$D$4</c:f>
              <c:strCache>
                <c:ptCount val="1"/>
                <c:pt idx="0">
                  <c:v>40 à 49</c:v>
                </c:pt>
              </c:strCache>
            </c:strRef>
          </c:tx>
          <c:invertIfNegative val="0"/>
          <c:cat>
            <c:strRef>
              <c:f>'K sexe age'!$A$5:$A$7</c:f>
              <c:strCache>
                <c:ptCount val="2"/>
                <c:pt idx="0">
                  <c:v>Femmes</c:v>
                </c:pt>
                <c:pt idx="1">
                  <c:v>Hommes</c:v>
                </c:pt>
              </c:strCache>
            </c:strRef>
          </c:cat>
          <c:val>
            <c:numRef>
              <c:f>'K sexe age'!$D$5:$D$7</c:f>
              <c:numCache>
                <c:formatCode>General</c:formatCode>
                <c:ptCount val="2"/>
                <c:pt idx="0">
                  <c:v>19</c:v>
                </c:pt>
                <c:pt idx="1">
                  <c:v>9</c:v>
                </c:pt>
              </c:numCache>
            </c:numRef>
          </c:val>
          <c:extLst>
            <c:ext xmlns:c16="http://schemas.microsoft.com/office/drawing/2014/chart" uri="{C3380CC4-5D6E-409C-BE32-E72D297353CC}">
              <c16:uniqueId val="{00000002-5004-4640-A2EB-B8C1A531657E}"/>
            </c:ext>
          </c:extLst>
        </c:ser>
        <c:ser>
          <c:idx val="3"/>
          <c:order val="3"/>
          <c:tx>
            <c:strRef>
              <c:f>'K sexe age'!$E$3:$E$4</c:f>
              <c:strCache>
                <c:ptCount val="1"/>
                <c:pt idx="0">
                  <c:v>50 à 55</c:v>
                </c:pt>
              </c:strCache>
            </c:strRef>
          </c:tx>
          <c:invertIfNegative val="0"/>
          <c:cat>
            <c:strRef>
              <c:f>'K sexe age'!$A$5:$A$7</c:f>
              <c:strCache>
                <c:ptCount val="2"/>
                <c:pt idx="0">
                  <c:v>Femmes</c:v>
                </c:pt>
                <c:pt idx="1">
                  <c:v>Hommes</c:v>
                </c:pt>
              </c:strCache>
            </c:strRef>
          </c:cat>
          <c:val>
            <c:numRef>
              <c:f>'K sexe age'!$E$5:$E$7</c:f>
              <c:numCache>
                <c:formatCode>General</c:formatCode>
                <c:ptCount val="2"/>
                <c:pt idx="0">
                  <c:v>26</c:v>
                </c:pt>
                <c:pt idx="1">
                  <c:v>10</c:v>
                </c:pt>
              </c:numCache>
            </c:numRef>
          </c:val>
          <c:extLst>
            <c:ext xmlns:c16="http://schemas.microsoft.com/office/drawing/2014/chart" uri="{C3380CC4-5D6E-409C-BE32-E72D297353CC}">
              <c16:uniqueId val="{00000003-5004-4640-A2EB-B8C1A531657E}"/>
            </c:ext>
          </c:extLst>
        </c:ser>
        <c:ser>
          <c:idx val="4"/>
          <c:order val="4"/>
          <c:tx>
            <c:strRef>
              <c:f>'K sexe age'!$F$3:$F$4</c:f>
              <c:strCache>
                <c:ptCount val="1"/>
                <c:pt idx="0">
                  <c:v>56 à 59</c:v>
                </c:pt>
              </c:strCache>
            </c:strRef>
          </c:tx>
          <c:invertIfNegative val="0"/>
          <c:cat>
            <c:strRef>
              <c:f>'K sexe age'!$A$5:$A$7</c:f>
              <c:strCache>
                <c:ptCount val="2"/>
                <c:pt idx="0">
                  <c:v>Femmes</c:v>
                </c:pt>
                <c:pt idx="1">
                  <c:v>Hommes</c:v>
                </c:pt>
              </c:strCache>
            </c:strRef>
          </c:cat>
          <c:val>
            <c:numRef>
              <c:f>'K sexe age'!$F$5:$F$7</c:f>
              <c:numCache>
                <c:formatCode>General</c:formatCode>
                <c:ptCount val="2"/>
                <c:pt idx="0">
                  <c:v>27</c:v>
                </c:pt>
                <c:pt idx="1">
                  <c:v>20</c:v>
                </c:pt>
              </c:numCache>
            </c:numRef>
          </c:val>
          <c:extLst>
            <c:ext xmlns:c16="http://schemas.microsoft.com/office/drawing/2014/chart" uri="{C3380CC4-5D6E-409C-BE32-E72D297353CC}">
              <c16:uniqueId val="{00000004-5004-4640-A2EB-B8C1A531657E}"/>
            </c:ext>
          </c:extLst>
        </c:ser>
        <c:ser>
          <c:idx val="5"/>
          <c:order val="5"/>
          <c:tx>
            <c:strRef>
              <c:f>'K sexe age'!$G$3:$G$4</c:f>
              <c:strCache>
                <c:ptCount val="1"/>
                <c:pt idx="0">
                  <c:v>60 à 64</c:v>
                </c:pt>
              </c:strCache>
            </c:strRef>
          </c:tx>
          <c:invertIfNegative val="0"/>
          <c:cat>
            <c:strRef>
              <c:f>'K sexe age'!$A$5:$A$7</c:f>
              <c:strCache>
                <c:ptCount val="2"/>
                <c:pt idx="0">
                  <c:v>Femmes</c:v>
                </c:pt>
                <c:pt idx="1">
                  <c:v>Hommes</c:v>
                </c:pt>
              </c:strCache>
            </c:strRef>
          </c:cat>
          <c:val>
            <c:numRef>
              <c:f>'K sexe age'!$G$5:$G$7</c:f>
              <c:numCache>
                <c:formatCode>General</c:formatCode>
                <c:ptCount val="2"/>
                <c:pt idx="0">
                  <c:v>13</c:v>
                </c:pt>
                <c:pt idx="1">
                  <c:v>7</c:v>
                </c:pt>
              </c:numCache>
            </c:numRef>
          </c:val>
          <c:extLst>
            <c:ext xmlns:c16="http://schemas.microsoft.com/office/drawing/2014/chart" uri="{C3380CC4-5D6E-409C-BE32-E72D297353CC}">
              <c16:uniqueId val="{00000005-5004-4640-A2EB-B8C1A531657E}"/>
            </c:ext>
          </c:extLst>
        </c:ser>
        <c:ser>
          <c:idx val="6"/>
          <c:order val="6"/>
          <c:tx>
            <c:strRef>
              <c:f>'K sexe age'!$H$3:$H$4</c:f>
              <c:strCache>
                <c:ptCount val="1"/>
                <c:pt idx="0">
                  <c:v>65 et +</c:v>
                </c:pt>
              </c:strCache>
            </c:strRef>
          </c:tx>
          <c:invertIfNegative val="0"/>
          <c:cat>
            <c:strRef>
              <c:f>'K sexe age'!$A$5:$A$7</c:f>
              <c:strCache>
                <c:ptCount val="2"/>
                <c:pt idx="0">
                  <c:v>Femmes</c:v>
                </c:pt>
                <c:pt idx="1">
                  <c:v>Hommes</c:v>
                </c:pt>
              </c:strCache>
            </c:strRef>
          </c:cat>
          <c:val>
            <c:numRef>
              <c:f>'K sexe age'!$H$5:$H$7</c:f>
              <c:numCache>
                <c:formatCode>General</c:formatCode>
                <c:ptCount val="2"/>
                <c:pt idx="1">
                  <c:v>1</c:v>
                </c:pt>
              </c:numCache>
            </c:numRef>
          </c:val>
          <c:extLst>
            <c:ext xmlns:c16="http://schemas.microsoft.com/office/drawing/2014/chart" uri="{C3380CC4-5D6E-409C-BE32-E72D297353CC}">
              <c16:uniqueId val="{00000006-5004-4640-A2EB-B8C1A531657E}"/>
            </c:ext>
          </c:extLst>
        </c:ser>
        <c:dLbls>
          <c:showLegendKey val="0"/>
          <c:showVal val="0"/>
          <c:showCatName val="0"/>
          <c:showSerName val="0"/>
          <c:showPercent val="0"/>
          <c:showBubbleSize val="0"/>
        </c:dLbls>
        <c:gapWidth val="150"/>
        <c:shape val="box"/>
        <c:axId val="-2081107656"/>
        <c:axId val="-2081104968"/>
        <c:axId val="0"/>
      </c:bar3DChart>
      <c:catAx>
        <c:axId val="-2081107656"/>
        <c:scaling>
          <c:orientation val="minMax"/>
        </c:scaling>
        <c:delete val="0"/>
        <c:axPos val="b"/>
        <c:numFmt formatCode="General" sourceLinked="0"/>
        <c:majorTickMark val="out"/>
        <c:minorTickMark val="none"/>
        <c:tickLblPos val="nextTo"/>
        <c:crossAx val="-2081104968"/>
        <c:crosses val="autoZero"/>
        <c:auto val="1"/>
        <c:lblAlgn val="ctr"/>
        <c:lblOffset val="100"/>
        <c:noMultiLvlLbl val="0"/>
      </c:catAx>
      <c:valAx>
        <c:axId val="-2081104968"/>
        <c:scaling>
          <c:orientation val="minMax"/>
        </c:scaling>
        <c:delete val="0"/>
        <c:axPos val="l"/>
        <c:majorGridlines/>
        <c:numFmt formatCode="General" sourceLinked="1"/>
        <c:majorTickMark val="out"/>
        <c:minorTickMark val="none"/>
        <c:tickLblPos val="nextTo"/>
        <c:crossAx val="-2081107656"/>
        <c:crosses val="autoZero"/>
        <c:crossBetween val="between"/>
      </c:valAx>
    </c:plotArea>
    <c:legend>
      <c:legendPos val="r"/>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pivotSource>
    <c:name>[Analyses diverses inaptitudes.xlsx]diabète age sexe!Tableau croisé dynamique1</c:name>
    <c:fmtId val="-1"/>
  </c:pivotSource>
  <c:chart>
    <c:autoTitleDeleted val="0"/>
    <c:pivotFmts>
      <c:pivotFmt>
        <c:idx val="0"/>
        <c:marker>
          <c:symbol val="none"/>
        </c:marker>
      </c:pivotFmt>
      <c:pivotFmt>
        <c:idx val="1"/>
        <c:marker>
          <c:symbol val="none"/>
        </c:marker>
      </c:pivotFmt>
      <c:pivotFmt>
        <c:idx val="2"/>
        <c:marker>
          <c:symbol val="none"/>
        </c:marker>
      </c:pivotFmt>
      <c:pivotFmt>
        <c:idx val="3"/>
        <c:marker>
          <c:symbol val="none"/>
        </c:marker>
      </c:pivotFmt>
      <c:pivotFmt>
        <c:idx val="4"/>
        <c:marker>
          <c:symbol val="none"/>
        </c:marker>
      </c:pivotFmt>
      <c:pivotFmt>
        <c:idx val="5"/>
        <c:marker>
          <c:symbol val="none"/>
        </c:marker>
      </c:pivotFmt>
      <c:pivotFmt>
        <c:idx val="6"/>
        <c:marker>
          <c:symbol val="none"/>
        </c:marker>
      </c:pivotFmt>
      <c:pivotFmt>
        <c:idx val="7"/>
        <c:marker>
          <c:symbol val="none"/>
        </c:marker>
      </c:pivotFmt>
      <c:pivotFmt>
        <c:idx val="8"/>
        <c:marker>
          <c:symbol val="none"/>
        </c:marker>
      </c:pivotFmt>
      <c:pivotFmt>
        <c:idx val="9"/>
        <c:marker>
          <c:symbol val="none"/>
        </c:marker>
      </c:pivotFmt>
      <c:pivotFmt>
        <c:idx val="10"/>
        <c:marker>
          <c:symbol val="none"/>
        </c:marker>
      </c:pivotFmt>
      <c:pivotFmt>
        <c:idx val="11"/>
        <c:marker>
          <c:symbol val="none"/>
        </c:marker>
      </c:pivotFmt>
    </c:pivotFmts>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'diabète age sexe'!$B$3:$B$4</c:f>
              <c:strCache>
                <c:ptCount val="1"/>
                <c:pt idx="0">
                  <c:v>30 à 39</c:v>
                </c:pt>
              </c:strCache>
            </c:strRef>
          </c:tx>
          <c:invertIfNegative val="0"/>
          <c:cat>
            <c:strRef>
              <c:f>'diabète age sexe'!$A$5:$A$7</c:f>
              <c:strCache>
                <c:ptCount val="2"/>
                <c:pt idx="0">
                  <c:v>Femmes</c:v>
                </c:pt>
                <c:pt idx="1">
                  <c:v>Hommes</c:v>
                </c:pt>
              </c:strCache>
            </c:strRef>
          </c:cat>
          <c:val>
            <c:numRef>
              <c:f>'diabète age sexe'!$B$5:$B$7</c:f>
              <c:numCache>
                <c:formatCode>General</c:formatCode>
                <c:ptCount val="2"/>
                <c:pt idx="1">
                  <c:v>1</c:v>
                </c:pt>
              </c:numCache>
            </c:numRef>
          </c:val>
          <c:extLst>
            <c:ext xmlns:c16="http://schemas.microsoft.com/office/drawing/2014/chart" uri="{C3380CC4-5D6E-409C-BE32-E72D297353CC}">
              <c16:uniqueId val="{00000000-8C7C-5442-A99C-CA0AD528BBD5}"/>
            </c:ext>
          </c:extLst>
        </c:ser>
        <c:ser>
          <c:idx val="1"/>
          <c:order val="1"/>
          <c:tx>
            <c:strRef>
              <c:f>'diabète age sexe'!$C$3:$C$4</c:f>
              <c:strCache>
                <c:ptCount val="1"/>
                <c:pt idx="0">
                  <c:v>40 à 49</c:v>
                </c:pt>
              </c:strCache>
            </c:strRef>
          </c:tx>
          <c:invertIfNegative val="0"/>
          <c:cat>
            <c:strRef>
              <c:f>'diabète age sexe'!$A$5:$A$7</c:f>
              <c:strCache>
                <c:ptCount val="2"/>
                <c:pt idx="0">
                  <c:v>Femmes</c:v>
                </c:pt>
                <c:pt idx="1">
                  <c:v>Hommes</c:v>
                </c:pt>
              </c:strCache>
            </c:strRef>
          </c:cat>
          <c:val>
            <c:numRef>
              <c:f>'diabète age sexe'!$C$5:$C$7</c:f>
              <c:numCache>
                <c:formatCode>General</c:formatCode>
                <c:ptCount val="2"/>
                <c:pt idx="0">
                  <c:v>2</c:v>
                </c:pt>
                <c:pt idx="1">
                  <c:v>5</c:v>
                </c:pt>
              </c:numCache>
            </c:numRef>
          </c:val>
          <c:extLst>
            <c:ext xmlns:c16="http://schemas.microsoft.com/office/drawing/2014/chart" uri="{C3380CC4-5D6E-409C-BE32-E72D297353CC}">
              <c16:uniqueId val="{00000001-8C7C-5442-A99C-CA0AD528BBD5}"/>
            </c:ext>
          </c:extLst>
        </c:ser>
        <c:ser>
          <c:idx val="2"/>
          <c:order val="2"/>
          <c:tx>
            <c:strRef>
              <c:f>'diabète age sexe'!$D$3:$D$4</c:f>
              <c:strCache>
                <c:ptCount val="1"/>
                <c:pt idx="0">
                  <c:v>50 à 55</c:v>
                </c:pt>
              </c:strCache>
            </c:strRef>
          </c:tx>
          <c:invertIfNegative val="0"/>
          <c:cat>
            <c:strRef>
              <c:f>'diabète age sexe'!$A$5:$A$7</c:f>
              <c:strCache>
                <c:ptCount val="2"/>
                <c:pt idx="0">
                  <c:v>Femmes</c:v>
                </c:pt>
                <c:pt idx="1">
                  <c:v>Hommes</c:v>
                </c:pt>
              </c:strCache>
            </c:strRef>
          </c:cat>
          <c:val>
            <c:numRef>
              <c:f>'diabète age sexe'!$D$5:$D$7</c:f>
              <c:numCache>
                <c:formatCode>General</c:formatCode>
                <c:ptCount val="2"/>
                <c:pt idx="0">
                  <c:v>4</c:v>
                </c:pt>
                <c:pt idx="1">
                  <c:v>2</c:v>
                </c:pt>
              </c:numCache>
            </c:numRef>
          </c:val>
          <c:extLst>
            <c:ext xmlns:c16="http://schemas.microsoft.com/office/drawing/2014/chart" uri="{C3380CC4-5D6E-409C-BE32-E72D297353CC}">
              <c16:uniqueId val="{00000002-8C7C-5442-A99C-CA0AD528BBD5}"/>
            </c:ext>
          </c:extLst>
        </c:ser>
        <c:ser>
          <c:idx val="3"/>
          <c:order val="3"/>
          <c:tx>
            <c:strRef>
              <c:f>'diabète age sexe'!$E$3:$E$4</c:f>
              <c:strCache>
                <c:ptCount val="1"/>
                <c:pt idx="0">
                  <c:v>56 à 59</c:v>
                </c:pt>
              </c:strCache>
            </c:strRef>
          </c:tx>
          <c:invertIfNegative val="0"/>
          <c:cat>
            <c:strRef>
              <c:f>'diabète age sexe'!$A$5:$A$7</c:f>
              <c:strCache>
                <c:ptCount val="2"/>
                <c:pt idx="0">
                  <c:v>Femmes</c:v>
                </c:pt>
                <c:pt idx="1">
                  <c:v>Hommes</c:v>
                </c:pt>
              </c:strCache>
            </c:strRef>
          </c:cat>
          <c:val>
            <c:numRef>
              <c:f>'diabète age sexe'!$E$5:$E$7</c:f>
              <c:numCache>
                <c:formatCode>General</c:formatCode>
                <c:ptCount val="2"/>
                <c:pt idx="0">
                  <c:v>4</c:v>
                </c:pt>
                <c:pt idx="1">
                  <c:v>9</c:v>
                </c:pt>
              </c:numCache>
            </c:numRef>
          </c:val>
          <c:extLst>
            <c:ext xmlns:c16="http://schemas.microsoft.com/office/drawing/2014/chart" uri="{C3380CC4-5D6E-409C-BE32-E72D297353CC}">
              <c16:uniqueId val="{00000003-8C7C-5442-A99C-CA0AD528BBD5}"/>
            </c:ext>
          </c:extLst>
        </c:ser>
        <c:ser>
          <c:idx val="4"/>
          <c:order val="4"/>
          <c:tx>
            <c:strRef>
              <c:f>'diabète age sexe'!$F$3:$F$4</c:f>
              <c:strCache>
                <c:ptCount val="1"/>
                <c:pt idx="0">
                  <c:v>60 à 64</c:v>
                </c:pt>
              </c:strCache>
            </c:strRef>
          </c:tx>
          <c:invertIfNegative val="0"/>
          <c:cat>
            <c:strRef>
              <c:f>'diabète age sexe'!$A$5:$A$7</c:f>
              <c:strCache>
                <c:ptCount val="2"/>
                <c:pt idx="0">
                  <c:v>Femmes</c:v>
                </c:pt>
                <c:pt idx="1">
                  <c:v>Hommes</c:v>
                </c:pt>
              </c:strCache>
            </c:strRef>
          </c:cat>
          <c:val>
            <c:numRef>
              <c:f>'diabète age sexe'!$F$5:$F$7</c:f>
              <c:numCache>
                <c:formatCode>General</c:formatCode>
                <c:ptCount val="2"/>
                <c:pt idx="0">
                  <c:v>2</c:v>
                </c:pt>
                <c:pt idx="1">
                  <c:v>6</c:v>
                </c:pt>
              </c:numCache>
            </c:numRef>
          </c:val>
          <c:extLst>
            <c:ext xmlns:c16="http://schemas.microsoft.com/office/drawing/2014/chart" uri="{C3380CC4-5D6E-409C-BE32-E72D297353CC}">
              <c16:uniqueId val="{00000004-8C7C-5442-A99C-CA0AD528BBD5}"/>
            </c:ext>
          </c:extLst>
        </c:ser>
        <c:ser>
          <c:idx val="5"/>
          <c:order val="5"/>
          <c:tx>
            <c:strRef>
              <c:f>'diabète age sexe'!$G$3:$G$4</c:f>
              <c:strCache>
                <c:ptCount val="1"/>
                <c:pt idx="0">
                  <c:v>65 et +</c:v>
                </c:pt>
              </c:strCache>
            </c:strRef>
          </c:tx>
          <c:invertIfNegative val="0"/>
          <c:cat>
            <c:strRef>
              <c:f>'diabète age sexe'!$A$5:$A$7</c:f>
              <c:strCache>
                <c:ptCount val="2"/>
                <c:pt idx="0">
                  <c:v>Femmes</c:v>
                </c:pt>
                <c:pt idx="1">
                  <c:v>Hommes</c:v>
                </c:pt>
              </c:strCache>
            </c:strRef>
          </c:cat>
          <c:val>
            <c:numRef>
              <c:f>'diabète age sexe'!$G$5:$G$7</c:f>
              <c:numCache>
                <c:formatCode>General</c:formatCode>
                <c:ptCount val="2"/>
                <c:pt idx="1">
                  <c:v>1</c:v>
                </c:pt>
              </c:numCache>
            </c:numRef>
          </c:val>
          <c:extLst>
            <c:ext xmlns:c16="http://schemas.microsoft.com/office/drawing/2014/chart" uri="{C3380CC4-5D6E-409C-BE32-E72D297353CC}">
              <c16:uniqueId val="{00000005-8C7C-5442-A99C-CA0AD528BBD5}"/>
            </c:ext>
          </c:extLst>
        </c:ser>
        <c:dLbls>
          <c:showLegendKey val="0"/>
          <c:showVal val="0"/>
          <c:showCatName val="0"/>
          <c:showSerName val="0"/>
          <c:showPercent val="0"/>
          <c:showBubbleSize val="0"/>
        </c:dLbls>
        <c:gapWidth val="150"/>
        <c:shape val="box"/>
        <c:axId val="-2114579800"/>
        <c:axId val="-2080946312"/>
        <c:axId val="0"/>
      </c:bar3DChart>
      <c:catAx>
        <c:axId val="-2114579800"/>
        <c:scaling>
          <c:orientation val="minMax"/>
        </c:scaling>
        <c:delete val="0"/>
        <c:axPos val="b"/>
        <c:numFmt formatCode="General" sourceLinked="0"/>
        <c:majorTickMark val="out"/>
        <c:minorTickMark val="none"/>
        <c:tickLblPos val="nextTo"/>
        <c:crossAx val="-2080946312"/>
        <c:crosses val="autoZero"/>
        <c:auto val="1"/>
        <c:lblAlgn val="ctr"/>
        <c:lblOffset val="100"/>
        <c:noMultiLvlLbl val="0"/>
      </c:catAx>
      <c:valAx>
        <c:axId val="-2080946312"/>
        <c:scaling>
          <c:orientation val="minMax"/>
        </c:scaling>
        <c:delete val="0"/>
        <c:axPos val="l"/>
        <c:majorGridlines/>
        <c:numFmt formatCode="General" sourceLinked="1"/>
        <c:majorTickMark val="out"/>
        <c:minorTickMark val="none"/>
        <c:tickLblPos val="nextTo"/>
        <c:crossAx val="-2114579800"/>
        <c:crosses val="autoZero"/>
        <c:crossBetween val="between"/>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pivotSource>
    <c:name>[Analyses diverses inaptitudes.xlsx]psy sexe!Tableau croisé dynamique2</c:name>
    <c:fmtId val="-1"/>
  </c:pivotSource>
  <c:chart>
    <c:autoTitleDeleted val="0"/>
    <c:pivotFmts>
      <c:pivotFmt>
        <c:idx val="0"/>
        <c:marker>
          <c:symbol val="none"/>
        </c:marker>
      </c:pivotFmt>
      <c:pivotFmt>
        <c:idx val="1"/>
        <c:marker>
          <c:symbol val="none"/>
        </c:marker>
      </c:pivotFmt>
      <c:pivotFmt>
        <c:idx val="2"/>
        <c:marker>
          <c:symbol val="none"/>
        </c:marker>
      </c:pivotFmt>
      <c:pivotFmt>
        <c:idx val="3"/>
        <c:marker>
          <c:symbol val="none"/>
        </c:marker>
      </c:pivotFmt>
      <c:pivotFmt>
        <c:idx val="4"/>
        <c:marker>
          <c:symbol val="none"/>
        </c:marker>
      </c:pivotFmt>
      <c:pivotFmt>
        <c:idx val="5"/>
        <c:marker>
          <c:symbol val="none"/>
        </c:marker>
      </c:pivotFmt>
      <c:pivotFmt>
        <c:idx val="6"/>
        <c:marker>
          <c:symbol val="none"/>
        </c:marker>
      </c:pivotFmt>
      <c:pivotFmt>
        <c:idx val="7"/>
        <c:marker>
          <c:symbol val="none"/>
        </c:marker>
      </c:pivotFmt>
      <c:pivotFmt>
        <c:idx val="8"/>
        <c:marker>
          <c:symbol val="none"/>
        </c:marker>
      </c:pivotFmt>
      <c:pivotFmt>
        <c:idx val="9"/>
        <c:marker>
          <c:symbol val="none"/>
        </c:marker>
      </c:pivotFmt>
      <c:pivotFmt>
        <c:idx val="10"/>
        <c:marker>
          <c:symbol val="none"/>
        </c:marker>
      </c:pivotFmt>
      <c:pivotFmt>
        <c:idx val="11"/>
        <c:marker>
          <c:symbol val="none"/>
        </c:marker>
      </c:pivotFmt>
      <c:pivotFmt>
        <c:idx val="12"/>
        <c:marker>
          <c:symbol val="none"/>
        </c:marker>
      </c:pivotFmt>
      <c:pivotFmt>
        <c:idx val="13"/>
        <c:marker>
          <c:symbol val="none"/>
        </c:marker>
      </c:pivotFmt>
      <c:pivotFmt>
        <c:idx val="14"/>
        <c:marker>
          <c:symbol val="none"/>
        </c:marker>
      </c:pivotFmt>
      <c:pivotFmt>
        <c:idx val="15"/>
        <c:marker>
          <c:symbol val="none"/>
        </c:marker>
      </c:pivotFmt>
    </c:pivotFmts>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'psy sexe'!$B$3:$B$4</c:f>
              <c:strCache>
                <c:ptCount val="1"/>
                <c:pt idx="0">
                  <c:v>18 et moins</c:v>
                </c:pt>
              </c:strCache>
            </c:strRef>
          </c:tx>
          <c:invertIfNegative val="0"/>
          <c:cat>
            <c:strRef>
              <c:f>'psy sexe'!$A$5:$A$7</c:f>
              <c:strCache>
                <c:ptCount val="2"/>
                <c:pt idx="0">
                  <c:v>Femmes</c:v>
                </c:pt>
                <c:pt idx="1">
                  <c:v>Fommes</c:v>
                </c:pt>
              </c:strCache>
            </c:strRef>
          </c:cat>
          <c:val>
            <c:numRef>
              <c:f>'psy sexe'!$B$5:$B$7</c:f>
              <c:numCache>
                <c:formatCode>General</c:formatCode>
                <c:ptCount val="2"/>
                <c:pt idx="0">
                  <c:v>2</c:v>
                </c:pt>
                <c:pt idx="1">
                  <c:v>2</c:v>
                </c:pt>
              </c:numCache>
            </c:numRef>
          </c:val>
          <c:extLst>
            <c:ext xmlns:c16="http://schemas.microsoft.com/office/drawing/2014/chart" uri="{C3380CC4-5D6E-409C-BE32-E72D297353CC}">
              <c16:uniqueId val="{00000000-0F3D-9347-B410-A3F1549BAFD3}"/>
            </c:ext>
          </c:extLst>
        </c:ser>
        <c:ser>
          <c:idx val="1"/>
          <c:order val="1"/>
          <c:tx>
            <c:strRef>
              <c:f>'psy sexe'!$C$3:$C$4</c:f>
              <c:strCache>
                <c:ptCount val="1"/>
                <c:pt idx="0">
                  <c:v>19 à 29</c:v>
                </c:pt>
              </c:strCache>
            </c:strRef>
          </c:tx>
          <c:invertIfNegative val="0"/>
          <c:cat>
            <c:strRef>
              <c:f>'psy sexe'!$A$5:$A$7</c:f>
              <c:strCache>
                <c:ptCount val="2"/>
                <c:pt idx="0">
                  <c:v>Femmes</c:v>
                </c:pt>
                <c:pt idx="1">
                  <c:v>Fommes</c:v>
                </c:pt>
              </c:strCache>
            </c:strRef>
          </c:cat>
          <c:val>
            <c:numRef>
              <c:f>'psy sexe'!$C$5:$C$7</c:f>
              <c:numCache>
                <c:formatCode>General</c:formatCode>
                <c:ptCount val="2"/>
                <c:pt idx="0">
                  <c:v>112</c:v>
                </c:pt>
                <c:pt idx="1">
                  <c:v>53</c:v>
                </c:pt>
              </c:numCache>
            </c:numRef>
          </c:val>
          <c:extLst>
            <c:ext xmlns:c16="http://schemas.microsoft.com/office/drawing/2014/chart" uri="{C3380CC4-5D6E-409C-BE32-E72D297353CC}">
              <c16:uniqueId val="{00000001-0F3D-9347-B410-A3F1549BAFD3}"/>
            </c:ext>
          </c:extLst>
        </c:ser>
        <c:ser>
          <c:idx val="2"/>
          <c:order val="2"/>
          <c:tx>
            <c:strRef>
              <c:f>'psy sexe'!$D$3:$D$4</c:f>
              <c:strCache>
                <c:ptCount val="1"/>
                <c:pt idx="0">
                  <c:v>30 à 39</c:v>
                </c:pt>
              </c:strCache>
            </c:strRef>
          </c:tx>
          <c:invertIfNegative val="0"/>
          <c:cat>
            <c:strRef>
              <c:f>'psy sexe'!$A$5:$A$7</c:f>
              <c:strCache>
                <c:ptCount val="2"/>
                <c:pt idx="0">
                  <c:v>Femmes</c:v>
                </c:pt>
                <c:pt idx="1">
                  <c:v>Fommes</c:v>
                </c:pt>
              </c:strCache>
            </c:strRef>
          </c:cat>
          <c:val>
            <c:numRef>
              <c:f>'psy sexe'!$D$5:$D$7</c:f>
              <c:numCache>
                <c:formatCode>General</c:formatCode>
                <c:ptCount val="2"/>
                <c:pt idx="0">
                  <c:v>168</c:v>
                </c:pt>
                <c:pt idx="1">
                  <c:v>99</c:v>
                </c:pt>
              </c:numCache>
            </c:numRef>
          </c:val>
          <c:extLst>
            <c:ext xmlns:c16="http://schemas.microsoft.com/office/drawing/2014/chart" uri="{C3380CC4-5D6E-409C-BE32-E72D297353CC}">
              <c16:uniqueId val="{00000002-0F3D-9347-B410-A3F1549BAFD3}"/>
            </c:ext>
          </c:extLst>
        </c:ser>
        <c:ser>
          <c:idx val="3"/>
          <c:order val="3"/>
          <c:tx>
            <c:strRef>
              <c:f>'psy sexe'!$E$3:$E$4</c:f>
              <c:strCache>
                <c:ptCount val="1"/>
                <c:pt idx="0">
                  <c:v>40 à 49</c:v>
                </c:pt>
              </c:strCache>
            </c:strRef>
          </c:tx>
          <c:invertIfNegative val="0"/>
          <c:cat>
            <c:strRef>
              <c:f>'psy sexe'!$A$5:$A$7</c:f>
              <c:strCache>
                <c:ptCount val="2"/>
                <c:pt idx="0">
                  <c:v>Femmes</c:v>
                </c:pt>
                <c:pt idx="1">
                  <c:v>Fommes</c:v>
                </c:pt>
              </c:strCache>
            </c:strRef>
          </c:cat>
          <c:val>
            <c:numRef>
              <c:f>'psy sexe'!$E$5:$E$7</c:f>
              <c:numCache>
                <c:formatCode>General</c:formatCode>
                <c:ptCount val="2"/>
                <c:pt idx="0">
                  <c:v>208</c:v>
                </c:pt>
                <c:pt idx="1">
                  <c:v>99</c:v>
                </c:pt>
              </c:numCache>
            </c:numRef>
          </c:val>
          <c:extLst>
            <c:ext xmlns:c16="http://schemas.microsoft.com/office/drawing/2014/chart" uri="{C3380CC4-5D6E-409C-BE32-E72D297353CC}">
              <c16:uniqueId val="{00000003-0F3D-9347-B410-A3F1549BAFD3}"/>
            </c:ext>
          </c:extLst>
        </c:ser>
        <c:ser>
          <c:idx val="4"/>
          <c:order val="4"/>
          <c:tx>
            <c:strRef>
              <c:f>'psy sexe'!$F$3:$F$4</c:f>
              <c:strCache>
                <c:ptCount val="1"/>
                <c:pt idx="0">
                  <c:v>50 à 55</c:v>
                </c:pt>
              </c:strCache>
            </c:strRef>
          </c:tx>
          <c:invertIfNegative val="0"/>
          <c:cat>
            <c:strRef>
              <c:f>'psy sexe'!$A$5:$A$7</c:f>
              <c:strCache>
                <c:ptCount val="2"/>
                <c:pt idx="0">
                  <c:v>Femmes</c:v>
                </c:pt>
                <c:pt idx="1">
                  <c:v>Fommes</c:v>
                </c:pt>
              </c:strCache>
            </c:strRef>
          </c:cat>
          <c:val>
            <c:numRef>
              <c:f>'psy sexe'!$F$5:$F$7</c:f>
              <c:numCache>
                <c:formatCode>General</c:formatCode>
                <c:ptCount val="2"/>
                <c:pt idx="0">
                  <c:v>105</c:v>
                </c:pt>
                <c:pt idx="1">
                  <c:v>67</c:v>
                </c:pt>
              </c:numCache>
            </c:numRef>
          </c:val>
          <c:extLst>
            <c:ext xmlns:c16="http://schemas.microsoft.com/office/drawing/2014/chart" uri="{C3380CC4-5D6E-409C-BE32-E72D297353CC}">
              <c16:uniqueId val="{00000004-0F3D-9347-B410-A3F1549BAFD3}"/>
            </c:ext>
          </c:extLst>
        </c:ser>
        <c:ser>
          <c:idx val="5"/>
          <c:order val="5"/>
          <c:tx>
            <c:strRef>
              <c:f>'psy sexe'!$G$3:$G$4</c:f>
              <c:strCache>
                <c:ptCount val="1"/>
                <c:pt idx="0">
                  <c:v>56 à 59</c:v>
                </c:pt>
              </c:strCache>
            </c:strRef>
          </c:tx>
          <c:invertIfNegative val="0"/>
          <c:cat>
            <c:strRef>
              <c:f>'psy sexe'!$A$5:$A$7</c:f>
              <c:strCache>
                <c:ptCount val="2"/>
                <c:pt idx="0">
                  <c:v>Femmes</c:v>
                </c:pt>
                <c:pt idx="1">
                  <c:v>Fommes</c:v>
                </c:pt>
              </c:strCache>
            </c:strRef>
          </c:cat>
          <c:val>
            <c:numRef>
              <c:f>'psy sexe'!$G$5:$G$7</c:f>
              <c:numCache>
                <c:formatCode>General</c:formatCode>
                <c:ptCount val="2"/>
                <c:pt idx="0">
                  <c:v>96</c:v>
                </c:pt>
                <c:pt idx="1">
                  <c:v>53</c:v>
                </c:pt>
              </c:numCache>
            </c:numRef>
          </c:val>
          <c:extLst>
            <c:ext xmlns:c16="http://schemas.microsoft.com/office/drawing/2014/chart" uri="{C3380CC4-5D6E-409C-BE32-E72D297353CC}">
              <c16:uniqueId val="{00000005-0F3D-9347-B410-A3F1549BAFD3}"/>
            </c:ext>
          </c:extLst>
        </c:ser>
        <c:ser>
          <c:idx val="6"/>
          <c:order val="6"/>
          <c:tx>
            <c:strRef>
              <c:f>'psy sexe'!$H$3:$H$4</c:f>
              <c:strCache>
                <c:ptCount val="1"/>
                <c:pt idx="0">
                  <c:v>60 à 64</c:v>
                </c:pt>
              </c:strCache>
            </c:strRef>
          </c:tx>
          <c:invertIfNegative val="0"/>
          <c:cat>
            <c:strRef>
              <c:f>'psy sexe'!$A$5:$A$7</c:f>
              <c:strCache>
                <c:ptCount val="2"/>
                <c:pt idx="0">
                  <c:v>Femmes</c:v>
                </c:pt>
                <c:pt idx="1">
                  <c:v>Fommes</c:v>
                </c:pt>
              </c:strCache>
            </c:strRef>
          </c:cat>
          <c:val>
            <c:numRef>
              <c:f>'psy sexe'!$H$5:$H$7</c:f>
              <c:numCache>
                <c:formatCode>General</c:formatCode>
                <c:ptCount val="2"/>
                <c:pt idx="0">
                  <c:v>35</c:v>
                </c:pt>
                <c:pt idx="1">
                  <c:v>15</c:v>
                </c:pt>
              </c:numCache>
            </c:numRef>
          </c:val>
          <c:extLst>
            <c:ext xmlns:c16="http://schemas.microsoft.com/office/drawing/2014/chart" uri="{C3380CC4-5D6E-409C-BE32-E72D297353CC}">
              <c16:uniqueId val="{00000006-0F3D-9347-B410-A3F1549BAFD3}"/>
            </c:ext>
          </c:extLst>
        </c:ser>
        <c:ser>
          <c:idx val="7"/>
          <c:order val="7"/>
          <c:tx>
            <c:strRef>
              <c:f>'psy sexe'!$I$3:$I$4</c:f>
              <c:strCache>
                <c:ptCount val="1"/>
                <c:pt idx="0">
                  <c:v>65 et +</c:v>
                </c:pt>
              </c:strCache>
            </c:strRef>
          </c:tx>
          <c:invertIfNegative val="0"/>
          <c:cat>
            <c:strRef>
              <c:f>'psy sexe'!$A$5:$A$7</c:f>
              <c:strCache>
                <c:ptCount val="2"/>
                <c:pt idx="0">
                  <c:v>Femmes</c:v>
                </c:pt>
                <c:pt idx="1">
                  <c:v>Fommes</c:v>
                </c:pt>
              </c:strCache>
            </c:strRef>
          </c:cat>
          <c:val>
            <c:numRef>
              <c:f>'psy sexe'!$I$5:$I$7</c:f>
              <c:numCache>
                <c:formatCode>General</c:formatCode>
                <c:ptCount val="2"/>
                <c:pt idx="1">
                  <c:v>2</c:v>
                </c:pt>
              </c:numCache>
            </c:numRef>
          </c:val>
          <c:extLst>
            <c:ext xmlns:c16="http://schemas.microsoft.com/office/drawing/2014/chart" uri="{C3380CC4-5D6E-409C-BE32-E72D297353CC}">
              <c16:uniqueId val="{00000007-0F3D-9347-B410-A3F1549BAFD3}"/>
            </c:ext>
          </c:extLst>
        </c:ser>
        <c:dLbls>
          <c:showLegendKey val="0"/>
          <c:showVal val="0"/>
          <c:showCatName val="0"/>
          <c:showSerName val="0"/>
          <c:showPercent val="0"/>
          <c:showBubbleSize val="0"/>
        </c:dLbls>
        <c:gapWidth val="150"/>
        <c:shape val="box"/>
        <c:axId val="-2082418776"/>
        <c:axId val="2144508024"/>
        <c:axId val="0"/>
      </c:bar3DChart>
      <c:catAx>
        <c:axId val="-2082418776"/>
        <c:scaling>
          <c:orientation val="minMax"/>
        </c:scaling>
        <c:delete val="0"/>
        <c:axPos val="b"/>
        <c:numFmt formatCode="General" sourceLinked="0"/>
        <c:majorTickMark val="out"/>
        <c:minorTickMark val="none"/>
        <c:tickLblPos val="nextTo"/>
        <c:crossAx val="2144508024"/>
        <c:crosses val="autoZero"/>
        <c:auto val="1"/>
        <c:lblAlgn val="ctr"/>
        <c:lblOffset val="100"/>
        <c:noMultiLvlLbl val="0"/>
      </c:catAx>
      <c:valAx>
        <c:axId val="2144508024"/>
        <c:scaling>
          <c:orientation val="minMax"/>
        </c:scaling>
        <c:delete val="0"/>
        <c:axPos val="l"/>
        <c:majorGridlines/>
        <c:numFmt formatCode="General" sourceLinked="1"/>
        <c:majorTickMark val="out"/>
        <c:minorTickMark val="none"/>
        <c:tickLblPos val="nextTo"/>
        <c:crossAx val="-2082418776"/>
        <c:crosses val="autoZero"/>
        <c:crossBetween val="between"/>
      </c:valAx>
    </c:plotArea>
    <c:legend>
      <c:legendPos val="r"/>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fr-FR" sz="1800" b="1" i="0" u="none" strike="noStrike" baseline="0" dirty="0">
                <a:effectLst/>
              </a:rPr>
              <a:t>Inaptitudes étude LR : répartition</a:t>
            </a:r>
            <a:r>
              <a:rPr lang="fr-FR" dirty="0"/>
              <a:t> par branches</a:t>
            </a:r>
            <a:r>
              <a:rPr lang="fr-FR" baseline="0" dirty="0"/>
              <a:t> </a:t>
            </a:r>
            <a:r>
              <a:rPr lang="fr-FR" sz="2000" baseline="0" dirty="0"/>
              <a:t>professionnelles</a:t>
            </a:r>
            <a:r>
              <a:rPr lang="fr-FR" baseline="0" dirty="0"/>
              <a:t> - 2016</a:t>
            </a:r>
            <a:endParaRPr lang="fr-FR" dirty="0"/>
          </a:p>
        </c:rich>
      </c:tx>
      <c:overlay val="0"/>
    </c:title>
    <c:autoTitleDeleted val="0"/>
    <c:view3D>
      <c:rotX val="15"/>
      <c:rotY val="20"/>
      <c:rAngAx val="1"/>
    </c:view3D>
    <c:floor>
      <c:thickness val="0"/>
    </c:floor>
    <c:sideWall>
      <c:thickness val="0"/>
    </c:sideWall>
    <c:backWall>
      <c:thickness val="0"/>
    </c:backWall>
    <c:plotArea>
      <c:layout/>
      <c:bar3DChart>
        <c:barDir val="bar"/>
        <c:grouping val="percentStacked"/>
        <c:varyColors val="0"/>
        <c:ser>
          <c:idx val="0"/>
          <c:order val="0"/>
          <c:tx>
            <c:strRef>
              <c:f>'[Inaptitudes LR.xlsx]Feuil1'!$B$34</c:f>
              <c:strCache>
                <c:ptCount val="1"/>
                <c:pt idx="0">
                  <c:v>BTP</c:v>
                </c:pt>
              </c:strCache>
            </c:strRef>
          </c:tx>
          <c:invertIfNegative val="0"/>
          <c:cat>
            <c:strRef>
              <c:f>'[Inaptitudes LR.xlsx]Feuil1'!$A$35:$A$39</c:f>
              <c:strCache>
                <c:ptCount val="5"/>
                <c:pt idx="0">
                  <c:v>Diabète</c:v>
                </c:pt>
                <c:pt idx="1">
                  <c:v>Maladies cardiovasculaires</c:v>
                </c:pt>
                <c:pt idx="2">
                  <c:v>Cancers</c:v>
                </c:pt>
                <c:pt idx="3">
                  <c:v>Affections psychiatriques</c:v>
                </c:pt>
                <c:pt idx="4">
                  <c:v>Rectocolites et Mal. Crohn</c:v>
                </c:pt>
              </c:strCache>
            </c:strRef>
          </c:cat>
          <c:val>
            <c:numRef>
              <c:f>'[Inaptitudes LR.xlsx]Feuil1'!$B$35:$B$39</c:f>
              <c:numCache>
                <c:formatCode>General</c:formatCode>
                <c:ptCount val="5"/>
                <c:pt idx="0">
                  <c:v>27</c:v>
                </c:pt>
                <c:pt idx="1">
                  <c:v>26</c:v>
                </c:pt>
                <c:pt idx="2">
                  <c:v>5</c:v>
                </c:pt>
                <c:pt idx="3">
                  <c:v>7</c:v>
                </c:pt>
                <c:pt idx="4">
                  <c:v>0</c:v>
                </c:pt>
              </c:numCache>
            </c:numRef>
          </c:val>
          <c:extLst>
            <c:ext xmlns:c16="http://schemas.microsoft.com/office/drawing/2014/chart" uri="{C3380CC4-5D6E-409C-BE32-E72D297353CC}">
              <c16:uniqueId val="{00000000-316E-6F4A-8E6A-24337BA92771}"/>
            </c:ext>
          </c:extLst>
        </c:ser>
        <c:ser>
          <c:idx val="1"/>
          <c:order val="1"/>
          <c:tx>
            <c:strRef>
              <c:f>'[Inaptitudes LR.xlsx]Feuil1'!$C$34</c:f>
              <c:strCache>
                <c:ptCount val="1"/>
                <c:pt idx="0">
                  <c:v>INDUSTRIE</c:v>
                </c:pt>
              </c:strCache>
            </c:strRef>
          </c:tx>
          <c:invertIfNegative val="0"/>
          <c:cat>
            <c:strRef>
              <c:f>'[Inaptitudes LR.xlsx]Feuil1'!$A$35:$A$39</c:f>
              <c:strCache>
                <c:ptCount val="5"/>
                <c:pt idx="0">
                  <c:v>Diabète</c:v>
                </c:pt>
                <c:pt idx="1">
                  <c:v>Maladies cardiovasculaires</c:v>
                </c:pt>
                <c:pt idx="2">
                  <c:v>Cancers</c:v>
                </c:pt>
                <c:pt idx="3">
                  <c:v>Affections psychiatriques</c:v>
                </c:pt>
                <c:pt idx="4">
                  <c:v>Rectocolites et Mal. Crohn</c:v>
                </c:pt>
              </c:strCache>
            </c:strRef>
          </c:cat>
          <c:val>
            <c:numRef>
              <c:f>'[Inaptitudes LR.xlsx]Feuil1'!$C$35:$C$39</c:f>
              <c:numCache>
                <c:formatCode>General</c:formatCode>
                <c:ptCount val="5"/>
                <c:pt idx="0">
                  <c:v>0</c:v>
                </c:pt>
                <c:pt idx="1">
                  <c:v>13</c:v>
                </c:pt>
                <c:pt idx="2">
                  <c:v>12</c:v>
                </c:pt>
                <c:pt idx="3">
                  <c:v>11</c:v>
                </c:pt>
                <c:pt idx="4">
                  <c:v>25</c:v>
                </c:pt>
              </c:numCache>
            </c:numRef>
          </c:val>
          <c:extLst>
            <c:ext xmlns:c16="http://schemas.microsoft.com/office/drawing/2014/chart" uri="{C3380CC4-5D6E-409C-BE32-E72D297353CC}">
              <c16:uniqueId val="{00000001-316E-6F4A-8E6A-24337BA92771}"/>
            </c:ext>
          </c:extLst>
        </c:ser>
        <c:ser>
          <c:idx val="2"/>
          <c:order val="2"/>
          <c:tx>
            <c:strRef>
              <c:f>'[Inaptitudes LR.xlsx]Feuil1'!$D$34</c:f>
              <c:strCache>
                <c:ptCount val="1"/>
                <c:pt idx="0">
                  <c:v>TRANSPORT</c:v>
                </c:pt>
              </c:strCache>
            </c:strRef>
          </c:tx>
          <c:invertIfNegative val="0"/>
          <c:cat>
            <c:strRef>
              <c:f>'[Inaptitudes LR.xlsx]Feuil1'!$A$35:$A$39</c:f>
              <c:strCache>
                <c:ptCount val="5"/>
                <c:pt idx="0">
                  <c:v>Diabète</c:v>
                </c:pt>
                <c:pt idx="1">
                  <c:v>Maladies cardiovasculaires</c:v>
                </c:pt>
                <c:pt idx="2">
                  <c:v>Cancers</c:v>
                </c:pt>
                <c:pt idx="3">
                  <c:v>Affections psychiatriques</c:v>
                </c:pt>
                <c:pt idx="4">
                  <c:v>Rectocolites et Mal. Crohn</c:v>
                </c:pt>
              </c:strCache>
            </c:strRef>
          </c:cat>
          <c:val>
            <c:numRef>
              <c:f>'[Inaptitudes LR.xlsx]Feuil1'!$D$35:$D$39</c:f>
              <c:numCache>
                <c:formatCode>General</c:formatCode>
                <c:ptCount val="5"/>
                <c:pt idx="0">
                  <c:v>45</c:v>
                </c:pt>
                <c:pt idx="1">
                  <c:v>10</c:v>
                </c:pt>
                <c:pt idx="2">
                  <c:v>9</c:v>
                </c:pt>
                <c:pt idx="3">
                  <c:v>13</c:v>
                </c:pt>
                <c:pt idx="4">
                  <c:v>0</c:v>
                </c:pt>
              </c:numCache>
            </c:numRef>
          </c:val>
          <c:extLst>
            <c:ext xmlns:c16="http://schemas.microsoft.com/office/drawing/2014/chart" uri="{C3380CC4-5D6E-409C-BE32-E72D297353CC}">
              <c16:uniqueId val="{00000002-316E-6F4A-8E6A-24337BA92771}"/>
            </c:ext>
          </c:extLst>
        </c:ser>
        <c:ser>
          <c:idx val="3"/>
          <c:order val="3"/>
          <c:tx>
            <c:strRef>
              <c:f>'[Inaptitudes LR.xlsx]Feuil1'!$E$34</c:f>
              <c:strCache>
                <c:ptCount val="1"/>
                <c:pt idx="0">
                  <c:v>MÉDICO-SOCIAL</c:v>
                </c:pt>
              </c:strCache>
            </c:strRef>
          </c:tx>
          <c:invertIfNegative val="0"/>
          <c:cat>
            <c:strRef>
              <c:f>'[Inaptitudes LR.xlsx]Feuil1'!$A$35:$A$39</c:f>
              <c:strCache>
                <c:ptCount val="5"/>
                <c:pt idx="0">
                  <c:v>Diabète</c:v>
                </c:pt>
                <c:pt idx="1">
                  <c:v>Maladies cardiovasculaires</c:v>
                </c:pt>
                <c:pt idx="2">
                  <c:v>Cancers</c:v>
                </c:pt>
                <c:pt idx="3">
                  <c:v>Affections psychiatriques</c:v>
                </c:pt>
                <c:pt idx="4">
                  <c:v>Rectocolites et Mal. Crohn</c:v>
                </c:pt>
              </c:strCache>
            </c:strRef>
          </c:cat>
          <c:val>
            <c:numRef>
              <c:f>'[Inaptitudes LR.xlsx]Feuil1'!$E$35:$E$39</c:f>
              <c:numCache>
                <c:formatCode>General</c:formatCode>
                <c:ptCount val="5"/>
                <c:pt idx="0">
                  <c:v>0</c:v>
                </c:pt>
                <c:pt idx="1">
                  <c:v>12</c:v>
                </c:pt>
                <c:pt idx="2">
                  <c:v>25</c:v>
                </c:pt>
                <c:pt idx="3">
                  <c:v>24</c:v>
                </c:pt>
                <c:pt idx="4">
                  <c:v>25</c:v>
                </c:pt>
              </c:numCache>
            </c:numRef>
          </c:val>
          <c:extLst>
            <c:ext xmlns:c16="http://schemas.microsoft.com/office/drawing/2014/chart" uri="{C3380CC4-5D6E-409C-BE32-E72D297353CC}">
              <c16:uniqueId val="{00000003-316E-6F4A-8E6A-24337BA92771}"/>
            </c:ext>
          </c:extLst>
        </c:ser>
        <c:ser>
          <c:idx val="4"/>
          <c:order val="4"/>
          <c:tx>
            <c:strRef>
              <c:f>'[Inaptitudes LR.xlsx]Feuil1'!$F$34</c:f>
              <c:strCache>
                <c:ptCount val="1"/>
                <c:pt idx="0">
                  <c:v>COMMERCE</c:v>
                </c:pt>
              </c:strCache>
            </c:strRef>
          </c:tx>
          <c:invertIfNegative val="0"/>
          <c:cat>
            <c:strRef>
              <c:f>'[Inaptitudes LR.xlsx]Feuil1'!$A$35:$A$39</c:f>
              <c:strCache>
                <c:ptCount val="5"/>
                <c:pt idx="0">
                  <c:v>Diabète</c:v>
                </c:pt>
                <c:pt idx="1">
                  <c:v>Maladies cardiovasculaires</c:v>
                </c:pt>
                <c:pt idx="2">
                  <c:v>Cancers</c:v>
                </c:pt>
                <c:pt idx="3">
                  <c:v>Affections psychiatriques</c:v>
                </c:pt>
                <c:pt idx="4">
                  <c:v>Rectocolites et Mal. Crohn</c:v>
                </c:pt>
              </c:strCache>
            </c:strRef>
          </c:cat>
          <c:val>
            <c:numRef>
              <c:f>'[Inaptitudes LR.xlsx]Feuil1'!$F$35:$F$39</c:f>
              <c:numCache>
                <c:formatCode>General</c:formatCode>
                <c:ptCount val="5"/>
                <c:pt idx="0">
                  <c:v>9</c:v>
                </c:pt>
                <c:pt idx="1">
                  <c:v>14</c:v>
                </c:pt>
                <c:pt idx="2">
                  <c:v>28</c:v>
                </c:pt>
                <c:pt idx="3">
                  <c:v>29</c:v>
                </c:pt>
                <c:pt idx="4">
                  <c:v>50</c:v>
                </c:pt>
              </c:numCache>
            </c:numRef>
          </c:val>
          <c:extLst>
            <c:ext xmlns:c16="http://schemas.microsoft.com/office/drawing/2014/chart" uri="{C3380CC4-5D6E-409C-BE32-E72D297353CC}">
              <c16:uniqueId val="{00000004-316E-6F4A-8E6A-24337BA92771}"/>
            </c:ext>
          </c:extLst>
        </c:ser>
        <c:ser>
          <c:idx val="5"/>
          <c:order val="5"/>
          <c:tx>
            <c:strRef>
              <c:f>'[Inaptitudes LR.xlsx]Feuil1'!$G$34</c:f>
              <c:strCache>
                <c:ptCount val="1"/>
                <c:pt idx="0">
                  <c:v>SERVICES</c:v>
                </c:pt>
              </c:strCache>
            </c:strRef>
          </c:tx>
          <c:invertIfNegative val="0"/>
          <c:cat>
            <c:strRef>
              <c:f>'[Inaptitudes LR.xlsx]Feuil1'!$A$35:$A$39</c:f>
              <c:strCache>
                <c:ptCount val="5"/>
                <c:pt idx="0">
                  <c:v>Diabète</c:v>
                </c:pt>
                <c:pt idx="1">
                  <c:v>Maladies cardiovasculaires</c:v>
                </c:pt>
                <c:pt idx="2">
                  <c:v>Cancers</c:v>
                </c:pt>
                <c:pt idx="3">
                  <c:v>Affections psychiatriques</c:v>
                </c:pt>
                <c:pt idx="4">
                  <c:v>Rectocolites et Mal. Crohn</c:v>
                </c:pt>
              </c:strCache>
            </c:strRef>
          </c:cat>
          <c:val>
            <c:numRef>
              <c:f>'[Inaptitudes LR.xlsx]Feuil1'!$G$35:$G$39</c:f>
              <c:numCache>
                <c:formatCode>General</c:formatCode>
                <c:ptCount val="5"/>
                <c:pt idx="0">
                  <c:v>18</c:v>
                </c:pt>
                <c:pt idx="1">
                  <c:v>23</c:v>
                </c:pt>
                <c:pt idx="2">
                  <c:v>19</c:v>
                </c:pt>
                <c:pt idx="3">
                  <c:v>10</c:v>
                </c:pt>
                <c:pt idx="4">
                  <c:v>0</c:v>
                </c:pt>
              </c:numCache>
            </c:numRef>
          </c:val>
          <c:extLst>
            <c:ext xmlns:c16="http://schemas.microsoft.com/office/drawing/2014/chart" uri="{C3380CC4-5D6E-409C-BE32-E72D297353CC}">
              <c16:uniqueId val="{00000005-316E-6F4A-8E6A-24337BA92771}"/>
            </c:ext>
          </c:extLst>
        </c:ser>
        <c:dLbls>
          <c:showLegendKey val="0"/>
          <c:showVal val="0"/>
          <c:showCatName val="0"/>
          <c:showSerName val="0"/>
          <c:showPercent val="0"/>
          <c:showBubbleSize val="0"/>
        </c:dLbls>
        <c:gapWidth val="150"/>
        <c:shape val="box"/>
        <c:axId val="-2062191240"/>
        <c:axId val="-2062188232"/>
        <c:axId val="0"/>
      </c:bar3DChart>
      <c:catAx>
        <c:axId val="-2062191240"/>
        <c:scaling>
          <c:orientation val="minMax"/>
        </c:scaling>
        <c:delete val="0"/>
        <c:axPos val="l"/>
        <c:numFmt formatCode="General" sourceLinked="0"/>
        <c:majorTickMark val="out"/>
        <c:minorTickMark val="none"/>
        <c:tickLblPos val="nextTo"/>
        <c:txPr>
          <a:bodyPr/>
          <a:lstStyle/>
          <a:p>
            <a:pPr>
              <a:defRPr sz="1600"/>
            </a:pPr>
            <a:endParaRPr lang="fr-FR"/>
          </a:p>
        </c:txPr>
        <c:crossAx val="-2062188232"/>
        <c:crosses val="autoZero"/>
        <c:auto val="1"/>
        <c:lblAlgn val="ctr"/>
        <c:lblOffset val="100"/>
        <c:noMultiLvlLbl val="0"/>
      </c:catAx>
      <c:valAx>
        <c:axId val="-2062188232"/>
        <c:scaling>
          <c:orientation val="minMax"/>
        </c:scaling>
        <c:delete val="0"/>
        <c:axPos val="b"/>
        <c:majorGridlines/>
        <c:numFmt formatCode="0%" sourceLinked="1"/>
        <c:majorTickMark val="out"/>
        <c:minorTickMark val="none"/>
        <c:tickLblPos val="nextTo"/>
        <c:crossAx val="-2062191240"/>
        <c:crosses val="autoZero"/>
        <c:crossBetween val="between"/>
      </c:valAx>
    </c:plotArea>
    <c:legend>
      <c:legendPos val="r"/>
      <c:overlay val="0"/>
      <c:txPr>
        <a:bodyPr/>
        <a:lstStyle/>
        <a:p>
          <a:pPr>
            <a:defRPr sz="1200"/>
          </a:pPr>
          <a:endParaRPr lang="fr-FR"/>
        </a:p>
      </c:txPr>
    </c:legend>
    <c:plotVisOnly val="1"/>
    <c:dispBlanksAs val="gap"/>
    <c:showDLblsOverMax val="0"/>
  </c:chart>
  <c:spPr>
    <a:solidFill>
      <a:srgbClr val="FFFFFF"/>
    </a:solidFill>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B61EA7-E56B-A94B-BF71-34DF22F276F4}" type="doc">
      <dgm:prSet loTypeId="urn:microsoft.com/office/officeart/2005/8/layout/radial4" loCatId="" qsTypeId="urn:microsoft.com/office/officeart/2005/8/quickstyle/simple4" qsCatId="simple" csTypeId="urn:microsoft.com/office/officeart/2005/8/colors/accent2_2" csCatId="accent2" phldr="1"/>
      <dgm:spPr/>
      <dgm:t>
        <a:bodyPr/>
        <a:lstStyle/>
        <a:p>
          <a:endParaRPr lang="fr-FR"/>
        </a:p>
      </dgm:t>
    </dgm:pt>
    <dgm:pt modelId="{6DF8F4AB-C2A8-7A4D-A781-BED19AFC5B9B}">
      <dgm:prSet phldrT="[Texte]"/>
      <dgm:spPr/>
      <dgm:t>
        <a:bodyPr/>
        <a:lstStyle/>
        <a:p>
          <a:r>
            <a:rPr lang="fr-FR" dirty="0"/>
            <a:t>Travail et MCE</a:t>
          </a:r>
        </a:p>
      </dgm:t>
    </dgm:pt>
    <dgm:pt modelId="{43DF8329-1BCE-0E4B-B667-0819FF6F461A}" type="parTrans" cxnId="{F9458AAF-6BD3-0149-A492-296954BE4EE3}">
      <dgm:prSet/>
      <dgm:spPr/>
      <dgm:t>
        <a:bodyPr/>
        <a:lstStyle/>
        <a:p>
          <a:endParaRPr lang="fr-FR"/>
        </a:p>
      </dgm:t>
    </dgm:pt>
    <dgm:pt modelId="{76F27E8C-759C-8A44-B160-499D1AB8A00B}" type="sibTrans" cxnId="{F9458AAF-6BD3-0149-A492-296954BE4EE3}">
      <dgm:prSet/>
      <dgm:spPr/>
      <dgm:t>
        <a:bodyPr/>
        <a:lstStyle/>
        <a:p>
          <a:endParaRPr lang="fr-FR"/>
        </a:p>
      </dgm:t>
    </dgm:pt>
    <dgm:pt modelId="{4AA6677A-F46E-4C4D-AEDC-39BB45A68BA2}">
      <dgm:prSet phldrT="[Texte]"/>
      <dgm:spPr/>
      <dgm:t>
        <a:bodyPr/>
        <a:lstStyle/>
        <a:p>
          <a:r>
            <a:rPr lang="fr-FR" dirty="0"/>
            <a:t>Plan Cancer 3</a:t>
          </a:r>
        </a:p>
        <a:p>
          <a:r>
            <a:rPr lang="fr-FR" dirty="0"/>
            <a:t>(2014-2019)</a:t>
          </a:r>
        </a:p>
      </dgm:t>
    </dgm:pt>
    <dgm:pt modelId="{DD968C99-F494-7E49-BCD3-6D9F7213540D}" type="parTrans" cxnId="{6EB82D4B-71BE-9C44-A50E-451E51EB30D6}">
      <dgm:prSet/>
      <dgm:spPr/>
      <dgm:t>
        <a:bodyPr/>
        <a:lstStyle/>
        <a:p>
          <a:endParaRPr lang="fr-FR"/>
        </a:p>
      </dgm:t>
    </dgm:pt>
    <dgm:pt modelId="{EB48B322-E82E-534B-BB25-C46C7D9285C6}" type="sibTrans" cxnId="{6EB82D4B-71BE-9C44-A50E-451E51EB30D6}">
      <dgm:prSet/>
      <dgm:spPr/>
      <dgm:t>
        <a:bodyPr/>
        <a:lstStyle/>
        <a:p>
          <a:endParaRPr lang="fr-FR"/>
        </a:p>
      </dgm:t>
    </dgm:pt>
    <dgm:pt modelId="{B0D145D3-B609-0C43-83F5-8B80D16765CF}">
      <dgm:prSet phldrT="[Texte]"/>
      <dgm:spPr/>
      <dgm:t>
        <a:bodyPr/>
        <a:lstStyle/>
        <a:p>
          <a:r>
            <a:rPr lang="fr-FR" dirty="0"/>
            <a:t>Plan Santé Travail 3</a:t>
          </a:r>
        </a:p>
        <a:p>
          <a:r>
            <a:rPr lang="fr-FR" dirty="0"/>
            <a:t>(2016-2020)</a:t>
          </a:r>
        </a:p>
      </dgm:t>
    </dgm:pt>
    <dgm:pt modelId="{23EE82CB-35F2-4C43-A3B9-0EACBE204B67}" type="parTrans" cxnId="{6FBDFC6B-19DC-684D-92EE-8B2D305378A2}">
      <dgm:prSet/>
      <dgm:spPr/>
      <dgm:t>
        <a:bodyPr/>
        <a:lstStyle/>
        <a:p>
          <a:endParaRPr lang="fr-FR"/>
        </a:p>
      </dgm:t>
    </dgm:pt>
    <dgm:pt modelId="{89DC97C7-9749-5D45-9929-58799B966045}" type="sibTrans" cxnId="{6FBDFC6B-19DC-684D-92EE-8B2D305378A2}">
      <dgm:prSet/>
      <dgm:spPr/>
      <dgm:t>
        <a:bodyPr/>
        <a:lstStyle/>
        <a:p>
          <a:endParaRPr lang="fr-FR"/>
        </a:p>
      </dgm:t>
    </dgm:pt>
    <dgm:pt modelId="{6B66B889-FC05-E648-A8B5-F56A72378AD4}">
      <dgm:prSet phldrT="[Texte]"/>
      <dgm:spPr/>
      <dgm:t>
        <a:bodyPr/>
        <a:lstStyle/>
        <a:p>
          <a:r>
            <a:rPr lang="fr-FR" dirty="0"/>
            <a:t>Plan MCE (2011)</a:t>
          </a:r>
        </a:p>
      </dgm:t>
    </dgm:pt>
    <dgm:pt modelId="{B02C2C84-9B9F-824A-8D95-4EB072631594}" type="parTrans" cxnId="{AEF69E70-C32D-7E47-B67A-A2F9EABAA80D}">
      <dgm:prSet/>
      <dgm:spPr/>
      <dgm:t>
        <a:bodyPr/>
        <a:lstStyle/>
        <a:p>
          <a:endParaRPr lang="fr-FR"/>
        </a:p>
      </dgm:t>
    </dgm:pt>
    <dgm:pt modelId="{C7149199-62DC-1C4E-86E5-E605F64FA7AE}" type="sibTrans" cxnId="{AEF69E70-C32D-7E47-B67A-A2F9EABAA80D}">
      <dgm:prSet/>
      <dgm:spPr/>
      <dgm:t>
        <a:bodyPr/>
        <a:lstStyle/>
        <a:p>
          <a:endParaRPr lang="fr-FR"/>
        </a:p>
      </dgm:t>
    </dgm:pt>
    <dgm:pt modelId="{2C28D846-F1F9-6A48-B301-FBB0B66B3BA6}" type="pres">
      <dgm:prSet presAssocID="{1CB61EA7-E56B-A94B-BF71-34DF22F276F4}" presName="cycle" presStyleCnt="0">
        <dgm:presLayoutVars>
          <dgm:chMax val="1"/>
          <dgm:dir/>
          <dgm:animLvl val="ctr"/>
          <dgm:resizeHandles val="exact"/>
        </dgm:presLayoutVars>
      </dgm:prSet>
      <dgm:spPr/>
    </dgm:pt>
    <dgm:pt modelId="{D01DB545-A48A-644E-96F8-02E246012CCE}" type="pres">
      <dgm:prSet presAssocID="{6DF8F4AB-C2A8-7A4D-A781-BED19AFC5B9B}" presName="centerShape" presStyleLbl="node0" presStyleIdx="0" presStyleCnt="1"/>
      <dgm:spPr/>
    </dgm:pt>
    <dgm:pt modelId="{16902900-3029-564D-B100-AB57200593D6}" type="pres">
      <dgm:prSet presAssocID="{DD968C99-F494-7E49-BCD3-6D9F7213540D}" presName="parTrans" presStyleLbl="bgSibTrans2D1" presStyleIdx="0" presStyleCnt="3"/>
      <dgm:spPr/>
    </dgm:pt>
    <dgm:pt modelId="{A9BBE92B-E050-6643-9386-A000CD7B211D}" type="pres">
      <dgm:prSet presAssocID="{4AA6677A-F46E-4C4D-AEDC-39BB45A68BA2}" presName="node" presStyleLbl="node1" presStyleIdx="0" presStyleCnt="3" custScaleX="121745" custRadScaleRad="112145" custRadScaleInc="-10268">
        <dgm:presLayoutVars>
          <dgm:bulletEnabled val="1"/>
        </dgm:presLayoutVars>
      </dgm:prSet>
      <dgm:spPr/>
    </dgm:pt>
    <dgm:pt modelId="{C1BADEED-39B6-3F41-9637-6CCA39F3FFE5}" type="pres">
      <dgm:prSet presAssocID="{23EE82CB-35F2-4C43-A3B9-0EACBE204B67}" presName="parTrans" presStyleLbl="bgSibTrans2D1" presStyleIdx="1" presStyleCnt="3"/>
      <dgm:spPr/>
    </dgm:pt>
    <dgm:pt modelId="{89697C27-3DBB-CA44-A5B1-E9D2E403B004}" type="pres">
      <dgm:prSet presAssocID="{B0D145D3-B609-0C43-83F5-8B80D16765CF}" presName="node" presStyleLbl="node1" presStyleIdx="1" presStyleCnt="3" custScaleX="120735">
        <dgm:presLayoutVars>
          <dgm:bulletEnabled val="1"/>
        </dgm:presLayoutVars>
      </dgm:prSet>
      <dgm:spPr/>
    </dgm:pt>
    <dgm:pt modelId="{0A158648-574C-064F-B38F-6BDA2EB1E80F}" type="pres">
      <dgm:prSet presAssocID="{B02C2C84-9B9F-824A-8D95-4EB072631594}" presName="parTrans" presStyleLbl="bgSibTrans2D1" presStyleIdx="2" presStyleCnt="3"/>
      <dgm:spPr/>
    </dgm:pt>
    <dgm:pt modelId="{63DDEDDF-B061-3345-BDC8-610EC4D2D1B4}" type="pres">
      <dgm:prSet presAssocID="{6B66B889-FC05-E648-A8B5-F56A72378AD4}" presName="node" presStyleLbl="node1" presStyleIdx="2" presStyleCnt="3" custScaleX="106393" custRadScaleRad="107702" custRadScaleInc="6740">
        <dgm:presLayoutVars>
          <dgm:bulletEnabled val="1"/>
        </dgm:presLayoutVars>
      </dgm:prSet>
      <dgm:spPr/>
    </dgm:pt>
  </dgm:ptLst>
  <dgm:cxnLst>
    <dgm:cxn modelId="{DB59111E-11B9-0242-818C-46054DEB7C1E}" type="presOf" srcId="{23EE82CB-35F2-4C43-A3B9-0EACBE204B67}" destId="{C1BADEED-39B6-3F41-9637-6CCA39F3FFE5}" srcOrd="0" destOrd="0" presId="urn:microsoft.com/office/officeart/2005/8/layout/radial4"/>
    <dgm:cxn modelId="{22AE7832-A89D-3844-93F3-B959F7F6DF60}" type="presOf" srcId="{6DF8F4AB-C2A8-7A4D-A781-BED19AFC5B9B}" destId="{D01DB545-A48A-644E-96F8-02E246012CCE}" srcOrd="0" destOrd="0" presId="urn:microsoft.com/office/officeart/2005/8/layout/radial4"/>
    <dgm:cxn modelId="{07727537-9D73-1D45-8B02-B1ABCD04D5D8}" type="presOf" srcId="{1CB61EA7-E56B-A94B-BF71-34DF22F276F4}" destId="{2C28D846-F1F9-6A48-B301-FBB0B66B3BA6}" srcOrd="0" destOrd="0" presId="urn:microsoft.com/office/officeart/2005/8/layout/radial4"/>
    <dgm:cxn modelId="{6A53A33F-48D2-F749-BCFD-F6C5363ABD86}" type="presOf" srcId="{B0D145D3-B609-0C43-83F5-8B80D16765CF}" destId="{89697C27-3DBB-CA44-A5B1-E9D2E403B004}" srcOrd="0" destOrd="0" presId="urn:microsoft.com/office/officeart/2005/8/layout/radial4"/>
    <dgm:cxn modelId="{6EB82D4B-71BE-9C44-A50E-451E51EB30D6}" srcId="{6DF8F4AB-C2A8-7A4D-A781-BED19AFC5B9B}" destId="{4AA6677A-F46E-4C4D-AEDC-39BB45A68BA2}" srcOrd="0" destOrd="0" parTransId="{DD968C99-F494-7E49-BCD3-6D9F7213540D}" sibTransId="{EB48B322-E82E-534B-BB25-C46C7D9285C6}"/>
    <dgm:cxn modelId="{5E9CA95F-260A-3F44-9E9B-D2040279D0BB}" type="presOf" srcId="{B02C2C84-9B9F-824A-8D95-4EB072631594}" destId="{0A158648-574C-064F-B38F-6BDA2EB1E80F}" srcOrd="0" destOrd="0" presId="urn:microsoft.com/office/officeart/2005/8/layout/radial4"/>
    <dgm:cxn modelId="{6FBDFC6B-19DC-684D-92EE-8B2D305378A2}" srcId="{6DF8F4AB-C2A8-7A4D-A781-BED19AFC5B9B}" destId="{B0D145D3-B609-0C43-83F5-8B80D16765CF}" srcOrd="1" destOrd="0" parTransId="{23EE82CB-35F2-4C43-A3B9-0EACBE204B67}" sibTransId="{89DC97C7-9749-5D45-9929-58799B966045}"/>
    <dgm:cxn modelId="{AEF69E70-C32D-7E47-B67A-A2F9EABAA80D}" srcId="{6DF8F4AB-C2A8-7A4D-A781-BED19AFC5B9B}" destId="{6B66B889-FC05-E648-A8B5-F56A72378AD4}" srcOrd="2" destOrd="0" parTransId="{B02C2C84-9B9F-824A-8D95-4EB072631594}" sibTransId="{C7149199-62DC-1C4E-86E5-E605F64FA7AE}"/>
    <dgm:cxn modelId="{13FD0476-9C9C-3D43-918F-588A5BE809EA}" type="presOf" srcId="{4AA6677A-F46E-4C4D-AEDC-39BB45A68BA2}" destId="{A9BBE92B-E050-6643-9386-A000CD7B211D}" srcOrd="0" destOrd="0" presId="urn:microsoft.com/office/officeart/2005/8/layout/radial4"/>
    <dgm:cxn modelId="{7C7FF087-9C5E-984B-9E25-7D54443FE577}" type="presOf" srcId="{DD968C99-F494-7E49-BCD3-6D9F7213540D}" destId="{16902900-3029-564D-B100-AB57200593D6}" srcOrd="0" destOrd="0" presId="urn:microsoft.com/office/officeart/2005/8/layout/radial4"/>
    <dgm:cxn modelId="{F9458AAF-6BD3-0149-A492-296954BE4EE3}" srcId="{1CB61EA7-E56B-A94B-BF71-34DF22F276F4}" destId="{6DF8F4AB-C2A8-7A4D-A781-BED19AFC5B9B}" srcOrd="0" destOrd="0" parTransId="{43DF8329-1BCE-0E4B-B667-0819FF6F461A}" sibTransId="{76F27E8C-759C-8A44-B160-499D1AB8A00B}"/>
    <dgm:cxn modelId="{409DD2F7-C774-0E4D-A2B5-C2788E62BEC2}" type="presOf" srcId="{6B66B889-FC05-E648-A8B5-F56A72378AD4}" destId="{63DDEDDF-B061-3345-BDC8-610EC4D2D1B4}" srcOrd="0" destOrd="0" presId="urn:microsoft.com/office/officeart/2005/8/layout/radial4"/>
    <dgm:cxn modelId="{A2BA7AB1-24FA-7545-801F-0A5875274650}" type="presParOf" srcId="{2C28D846-F1F9-6A48-B301-FBB0B66B3BA6}" destId="{D01DB545-A48A-644E-96F8-02E246012CCE}" srcOrd="0" destOrd="0" presId="urn:microsoft.com/office/officeart/2005/8/layout/radial4"/>
    <dgm:cxn modelId="{2A7C3CA7-9242-6A4B-B0F3-C007BABD4BA9}" type="presParOf" srcId="{2C28D846-F1F9-6A48-B301-FBB0B66B3BA6}" destId="{16902900-3029-564D-B100-AB57200593D6}" srcOrd="1" destOrd="0" presId="urn:microsoft.com/office/officeart/2005/8/layout/radial4"/>
    <dgm:cxn modelId="{39037BE4-2422-4144-8A2F-667EE11AB980}" type="presParOf" srcId="{2C28D846-F1F9-6A48-B301-FBB0B66B3BA6}" destId="{A9BBE92B-E050-6643-9386-A000CD7B211D}" srcOrd="2" destOrd="0" presId="urn:microsoft.com/office/officeart/2005/8/layout/radial4"/>
    <dgm:cxn modelId="{DBB2E8F3-8812-094C-B3D3-4C3223777CA8}" type="presParOf" srcId="{2C28D846-F1F9-6A48-B301-FBB0B66B3BA6}" destId="{C1BADEED-39B6-3F41-9637-6CCA39F3FFE5}" srcOrd="3" destOrd="0" presId="urn:microsoft.com/office/officeart/2005/8/layout/radial4"/>
    <dgm:cxn modelId="{0A206538-1186-9646-92EA-C7E13EB221F4}" type="presParOf" srcId="{2C28D846-F1F9-6A48-B301-FBB0B66B3BA6}" destId="{89697C27-3DBB-CA44-A5B1-E9D2E403B004}" srcOrd="4" destOrd="0" presId="urn:microsoft.com/office/officeart/2005/8/layout/radial4"/>
    <dgm:cxn modelId="{39420FBD-C6A4-6446-AE04-B3F9F648775E}" type="presParOf" srcId="{2C28D846-F1F9-6A48-B301-FBB0B66B3BA6}" destId="{0A158648-574C-064F-B38F-6BDA2EB1E80F}" srcOrd="5" destOrd="0" presId="urn:microsoft.com/office/officeart/2005/8/layout/radial4"/>
    <dgm:cxn modelId="{2FA1DF9F-745C-164D-B424-40A02C2CA8B3}" type="presParOf" srcId="{2C28D846-F1F9-6A48-B301-FBB0B66B3BA6}" destId="{63DDEDDF-B061-3345-BDC8-610EC4D2D1B4}"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672AF9-E9DA-D04F-908D-37C7024C4B96}" type="doc">
      <dgm:prSet loTypeId="urn:microsoft.com/office/officeart/2005/8/layout/arrow3" loCatId="" qsTypeId="urn:microsoft.com/office/officeart/2005/8/quickstyle/simple4" qsCatId="simple" csTypeId="urn:microsoft.com/office/officeart/2005/8/colors/accent1_2" csCatId="accent1" phldr="1"/>
      <dgm:spPr/>
      <dgm:t>
        <a:bodyPr/>
        <a:lstStyle/>
        <a:p>
          <a:endParaRPr lang="fr-FR"/>
        </a:p>
      </dgm:t>
    </dgm:pt>
    <dgm:pt modelId="{63B5888B-092F-DF40-AAA9-2BEF227E858C}">
      <dgm:prSet phldrT="[Texte]" custT="1"/>
      <dgm:spPr/>
      <dgm:t>
        <a:bodyPr/>
        <a:lstStyle/>
        <a:p>
          <a:r>
            <a:rPr lang="fr-FR" sz="2000" b="1" dirty="0">
              <a:solidFill>
                <a:schemeClr val="tx1"/>
              </a:solidFill>
              <a:latin typeface="Calibri" charset="0"/>
              <a:ea typeface="Calibri" charset="0"/>
              <a:cs typeface="Calibri" charset="0"/>
            </a:rPr>
            <a:t>Effets pour le salarié </a:t>
          </a:r>
          <a:r>
            <a:rPr lang="fr-FR" sz="1600" b="1" dirty="0">
              <a:solidFill>
                <a:schemeClr val="tx1"/>
              </a:solidFill>
              <a:latin typeface="Calibri" charset="0"/>
              <a:ea typeface="Calibri" charset="0"/>
              <a:cs typeface="Calibri" charset="0"/>
            </a:rPr>
            <a:t>(liés à la maladie et aux traitements)</a:t>
          </a:r>
          <a:endParaRPr lang="fr-FR" sz="1600" dirty="0"/>
        </a:p>
      </dgm:t>
    </dgm:pt>
    <dgm:pt modelId="{5C1A675C-1D15-914A-AFC4-05A6196FB8D3}" type="parTrans" cxnId="{1A3A64A2-2136-D746-8160-4BF67B1A27E1}">
      <dgm:prSet/>
      <dgm:spPr/>
      <dgm:t>
        <a:bodyPr/>
        <a:lstStyle/>
        <a:p>
          <a:endParaRPr lang="fr-FR"/>
        </a:p>
      </dgm:t>
    </dgm:pt>
    <dgm:pt modelId="{D61207D7-C96D-1546-9690-CB5456FA1397}" type="sibTrans" cxnId="{1A3A64A2-2136-D746-8160-4BF67B1A27E1}">
      <dgm:prSet/>
      <dgm:spPr/>
      <dgm:t>
        <a:bodyPr/>
        <a:lstStyle/>
        <a:p>
          <a:endParaRPr lang="fr-FR"/>
        </a:p>
      </dgm:t>
    </dgm:pt>
    <dgm:pt modelId="{34AB44E9-080E-BD44-AD43-825D3E615655}">
      <dgm:prSet phldrT="[Texte]" custT="1"/>
      <dgm:spPr/>
      <dgm:t>
        <a:bodyPr/>
        <a:lstStyle/>
        <a:p>
          <a:r>
            <a:rPr lang="fr-FR" sz="2000" b="1" dirty="0">
              <a:solidFill>
                <a:schemeClr val="tx1"/>
              </a:solidFill>
              <a:latin typeface="Calibri" charset="0"/>
              <a:ea typeface="Calibri" charset="0"/>
              <a:cs typeface="Calibri" charset="0"/>
            </a:rPr>
            <a:t>Impacts dans le travail </a:t>
          </a:r>
          <a:endParaRPr lang="fr-FR" sz="2000" dirty="0"/>
        </a:p>
      </dgm:t>
    </dgm:pt>
    <dgm:pt modelId="{76022E32-1938-7B48-85DE-A06C53684A3C}" type="parTrans" cxnId="{20D06CE9-9F98-DC4E-A492-BA28616D0295}">
      <dgm:prSet/>
      <dgm:spPr/>
      <dgm:t>
        <a:bodyPr/>
        <a:lstStyle/>
        <a:p>
          <a:endParaRPr lang="fr-FR"/>
        </a:p>
      </dgm:t>
    </dgm:pt>
    <dgm:pt modelId="{56A89C80-31C4-D54D-A900-61478A37632C}" type="sibTrans" cxnId="{20D06CE9-9F98-DC4E-A492-BA28616D0295}">
      <dgm:prSet/>
      <dgm:spPr/>
      <dgm:t>
        <a:bodyPr/>
        <a:lstStyle/>
        <a:p>
          <a:endParaRPr lang="fr-FR"/>
        </a:p>
      </dgm:t>
    </dgm:pt>
    <dgm:pt modelId="{8F792A24-EA1C-F547-8DD2-DB3AA5A07931}">
      <dgm:prSet custT="1"/>
      <dgm:spPr/>
      <dgm:t>
        <a:bodyPr/>
        <a:lstStyle/>
        <a:p>
          <a:r>
            <a:rPr lang="fr-FR" sz="1600">
              <a:solidFill>
                <a:schemeClr val="tx1"/>
              </a:solidFill>
              <a:latin typeface="Calibri" charset="0"/>
              <a:ea typeface="Calibri" charset="0"/>
              <a:cs typeface="Calibri" charset="0"/>
            </a:rPr>
            <a:t>Fatigue </a:t>
          </a:r>
          <a:endParaRPr lang="fr-FR" sz="1600" dirty="0">
            <a:solidFill>
              <a:schemeClr val="tx1"/>
            </a:solidFill>
            <a:latin typeface="Calibri" charset="0"/>
            <a:ea typeface="Calibri" charset="0"/>
            <a:cs typeface="Calibri" charset="0"/>
          </a:endParaRPr>
        </a:p>
      </dgm:t>
    </dgm:pt>
    <dgm:pt modelId="{ACC10CD5-788C-5844-B8F0-243A3F51504F}" type="parTrans" cxnId="{5D80A970-2B6F-B449-8597-BD69069F401D}">
      <dgm:prSet/>
      <dgm:spPr/>
      <dgm:t>
        <a:bodyPr/>
        <a:lstStyle/>
        <a:p>
          <a:endParaRPr lang="fr-FR"/>
        </a:p>
      </dgm:t>
    </dgm:pt>
    <dgm:pt modelId="{036781AA-D27E-4E45-ADDF-F9FAD14755AC}" type="sibTrans" cxnId="{5D80A970-2B6F-B449-8597-BD69069F401D}">
      <dgm:prSet/>
      <dgm:spPr/>
      <dgm:t>
        <a:bodyPr/>
        <a:lstStyle/>
        <a:p>
          <a:endParaRPr lang="fr-FR"/>
        </a:p>
      </dgm:t>
    </dgm:pt>
    <dgm:pt modelId="{B31B674A-0D16-D646-AAA6-B7F6A20076AD}">
      <dgm:prSet custT="1"/>
      <dgm:spPr/>
      <dgm:t>
        <a:bodyPr/>
        <a:lstStyle/>
        <a:p>
          <a:r>
            <a:rPr lang="fr-FR" sz="1600">
              <a:solidFill>
                <a:schemeClr val="tx1"/>
              </a:solidFill>
              <a:latin typeface="Calibri" charset="0"/>
              <a:ea typeface="Calibri" charset="0"/>
              <a:cs typeface="Calibri" charset="0"/>
            </a:rPr>
            <a:t>Somnolence, variabilités de l’humeur, endormissement </a:t>
          </a:r>
          <a:endParaRPr lang="fr-FR" sz="1600" dirty="0">
            <a:solidFill>
              <a:schemeClr val="tx1"/>
            </a:solidFill>
            <a:latin typeface="Calibri" charset="0"/>
            <a:ea typeface="Calibri" charset="0"/>
            <a:cs typeface="Calibri" charset="0"/>
          </a:endParaRPr>
        </a:p>
      </dgm:t>
    </dgm:pt>
    <dgm:pt modelId="{6D841B1D-60C3-2849-AD41-B54C53D882EC}" type="parTrans" cxnId="{9C775BD7-D8DA-9E44-AF2E-4665F6F32B2B}">
      <dgm:prSet/>
      <dgm:spPr/>
      <dgm:t>
        <a:bodyPr/>
        <a:lstStyle/>
        <a:p>
          <a:endParaRPr lang="fr-FR"/>
        </a:p>
      </dgm:t>
    </dgm:pt>
    <dgm:pt modelId="{E10F7A16-94E6-754F-AEDD-130C0291F20D}" type="sibTrans" cxnId="{9C775BD7-D8DA-9E44-AF2E-4665F6F32B2B}">
      <dgm:prSet/>
      <dgm:spPr/>
      <dgm:t>
        <a:bodyPr/>
        <a:lstStyle/>
        <a:p>
          <a:endParaRPr lang="fr-FR"/>
        </a:p>
      </dgm:t>
    </dgm:pt>
    <dgm:pt modelId="{7E05A2F1-D71D-2144-9F7A-F7A20147817F}">
      <dgm:prSet custT="1"/>
      <dgm:spPr/>
      <dgm:t>
        <a:bodyPr/>
        <a:lstStyle/>
        <a:p>
          <a:r>
            <a:rPr lang="fr-FR" sz="1600" dirty="0">
              <a:solidFill>
                <a:schemeClr val="tx1"/>
              </a:solidFill>
              <a:latin typeface="Calibri" charset="0"/>
              <a:ea typeface="Calibri" charset="0"/>
              <a:cs typeface="Calibri" charset="0"/>
            </a:rPr>
            <a:t>Difficultés liées à la maladie et aux prises de traitements </a:t>
          </a:r>
        </a:p>
      </dgm:t>
    </dgm:pt>
    <dgm:pt modelId="{E4FCB487-9637-FC4D-82C7-E615455D1FB1}" type="parTrans" cxnId="{EEA9D45B-8D61-9C48-8705-FA1FC0080CBE}">
      <dgm:prSet/>
      <dgm:spPr/>
      <dgm:t>
        <a:bodyPr/>
        <a:lstStyle/>
        <a:p>
          <a:endParaRPr lang="fr-FR"/>
        </a:p>
      </dgm:t>
    </dgm:pt>
    <dgm:pt modelId="{444D1F87-42A5-4349-994C-BBFDCBB7AD34}" type="sibTrans" cxnId="{EEA9D45B-8D61-9C48-8705-FA1FC0080CBE}">
      <dgm:prSet/>
      <dgm:spPr/>
      <dgm:t>
        <a:bodyPr/>
        <a:lstStyle/>
        <a:p>
          <a:endParaRPr lang="fr-FR"/>
        </a:p>
      </dgm:t>
    </dgm:pt>
    <dgm:pt modelId="{08ED95FC-FCD7-D144-A129-76B10B29B95E}">
      <dgm:prSet custT="1"/>
      <dgm:spPr/>
      <dgm:t>
        <a:bodyPr/>
        <a:lstStyle/>
        <a:p>
          <a:r>
            <a:rPr lang="fr-FR" sz="1600" dirty="0">
              <a:solidFill>
                <a:schemeClr val="tx1"/>
              </a:solidFill>
              <a:latin typeface="Calibri" charset="0"/>
              <a:ea typeface="Calibri" charset="0"/>
              <a:cs typeface="Calibri" charset="0"/>
            </a:rPr>
            <a:t>Sécurité́ </a:t>
          </a:r>
        </a:p>
      </dgm:t>
    </dgm:pt>
    <dgm:pt modelId="{1BE340F2-B84B-2B42-9356-E82FD1B6FA10}" type="parTrans" cxnId="{B79CB2A8-14CA-EA40-91B2-C6AB10533BE9}">
      <dgm:prSet/>
      <dgm:spPr/>
      <dgm:t>
        <a:bodyPr/>
        <a:lstStyle/>
        <a:p>
          <a:endParaRPr lang="fr-FR"/>
        </a:p>
      </dgm:t>
    </dgm:pt>
    <dgm:pt modelId="{68612801-E76E-1740-8110-732F6B0F6DE5}" type="sibTrans" cxnId="{B79CB2A8-14CA-EA40-91B2-C6AB10533BE9}">
      <dgm:prSet/>
      <dgm:spPr/>
      <dgm:t>
        <a:bodyPr/>
        <a:lstStyle/>
        <a:p>
          <a:endParaRPr lang="fr-FR"/>
        </a:p>
      </dgm:t>
    </dgm:pt>
    <dgm:pt modelId="{A80D6A1E-BAA2-B945-A25C-E67394566ACB}">
      <dgm:prSet custT="1"/>
      <dgm:spPr/>
      <dgm:t>
        <a:bodyPr/>
        <a:lstStyle/>
        <a:p>
          <a:r>
            <a:rPr lang="fr-FR" sz="1600">
              <a:solidFill>
                <a:schemeClr val="tx1"/>
              </a:solidFill>
              <a:latin typeface="Calibri" charset="0"/>
              <a:ea typeface="Calibri" charset="0"/>
              <a:cs typeface="Calibri" charset="0"/>
            </a:rPr>
            <a:t>Peur de la perte d’emploi (secret) </a:t>
          </a:r>
          <a:endParaRPr lang="fr-FR" sz="1600" dirty="0">
            <a:solidFill>
              <a:schemeClr val="tx1"/>
            </a:solidFill>
            <a:latin typeface="Calibri" charset="0"/>
            <a:ea typeface="Calibri" charset="0"/>
            <a:cs typeface="Calibri" charset="0"/>
          </a:endParaRPr>
        </a:p>
      </dgm:t>
    </dgm:pt>
    <dgm:pt modelId="{F312CD1D-9ABE-5646-9B46-AC15578EAE59}" type="parTrans" cxnId="{9459A314-DF7A-AB43-A92B-F552E6AD79B9}">
      <dgm:prSet/>
      <dgm:spPr/>
      <dgm:t>
        <a:bodyPr/>
        <a:lstStyle/>
        <a:p>
          <a:endParaRPr lang="fr-FR"/>
        </a:p>
      </dgm:t>
    </dgm:pt>
    <dgm:pt modelId="{20B810E8-0013-4044-A51A-D67B0D90EACA}" type="sibTrans" cxnId="{9459A314-DF7A-AB43-A92B-F552E6AD79B9}">
      <dgm:prSet/>
      <dgm:spPr/>
      <dgm:t>
        <a:bodyPr/>
        <a:lstStyle/>
        <a:p>
          <a:endParaRPr lang="fr-FR"/>
        </a:p>
      </dgm:t>
    </dgm:pt>
    <dgm:pt modelId="{9EBD8C17-BB19-C446-BBD5-9A055704E314}">
      <dgm:prSet custT="1"/>
      <dgm:spPr/>
      <dgm:t>
        <a:bodyPr/>
        <a:lstStyle/>
        <a:p>
          <a:r>
            <a:rPr lang="fr-FR" sz="1600">
              <a:solidFill>
                <a:schemeClr val="tx1"/>
              </a:solidFill>
              <a:latin typeface="Calibri" charset="0"/>
              <a:ea typeface="Calibri" charset="0"/>
              <a:cs typeface="Calibri" charset="0"/>
            </a:rPr>
            <a:t>Isolement , stigmatisation </a:t>
          </a:r>
          <a:endParaRPr lang="fr-FR" sz="1600" dirty="0">
            <a:solidFill>
              <a:schemeClr val="tx1"/>
            </a:solidFill>
            <a:latin typeface="Calibri" charset="0"/>
            <a:ea typeface="Calibri" charset="0"/>
            <a:cs typeface="Calibri" charset="0"/>
          </a:endParaRPr>
        </a:p>
      </dgm:t>
    </dgm:pt>
    <dgm:pt modelId="{4E0E3C42-0180-C840-AA87-6474AA231CA2}" type="parTrans" cxnId="{E09F16F0-ACAC-8B4A-873F-FDFB80ECDA71}">
      <dgm:prSet/>
      <dgm:spPr/>
      <dgm:t>
        <a:bodyPr/>
        <a:lstStyle/>
        <a:p>
          <a:endParaRPr lang="fr-FR"/>
        </a:p>
      </dgm:t>
    </dgm:pt>
    <dgm:pt modelId="{75742B65-ABC4-1A4C-BAEF-EAFF16D9C350}" type="sibTrans" cxnId="{E09F16F0-ACAC-8B4A-873F-FDFB80ECDA71}">
      <dgm:prSet/>
      <dgm:spPr/>
      <dgm:t>
        <a:bodyPr/>
        <a:lstStyle/>
        <a:p>
          <a:endParaRPr lang="fr-FR"/>
        </a:p>
      </dgm:t>
    </dgm:pt>
    <dgm:pt modelId="{0BE8A9D4-0DE3-CF4A-AF52-8D3B1FD1D354}">
      <dgm:prSet custT="1"/>
      <dgm:spPr/>
      <dgm:t>
        <a:bodyPr/>
        <a:lstStyle/>
        <a:p>
          <a:r>
            <a:rPr lang="fr-FR" sz="1600">
              <a:solidFill>
                <a:schemeClr val="tx1"/>
              </a:solidFill>
              <a:latin typeface="Calibri" charset="0"/>
              <a:ea typeface="Calibri" charset="0"/>
              <a:cs typeface="Calibri" charset="0"/>
            </a:rPr>
            <a:t>Image extérieure </a:t>
          </a:r>
          <a:endParaRPr lang="fr-FR" sz="1600" dirty="0">
            <a:solidFill>
              <a:schemeClr val="tx1"/>
            </a:solidFill>
            <a:latin typeface="Calibri" charset="0"/>
            <a:ea typeface="Calibri" charset="0"/>
            <a:cs typeface="Calibri" charset="0"/>
          </a:endParaRPr>
        </a:p>
      </dgm:t>
    </dgm:pt>
    <dgm:pt modelId="{9D39E925-33E6-414F-9ACF-AAFEB8C0B734}" type="parTrans" cxnId="{C997480F-2EC1-004F-AE17-62F05C2463E6}">
      <dgm:prSet/>
      <dgm:spPr/>
      <dgm:t>
        <a:bodyPr/>
        <a:lstStyle/>
        <a:p>
          <a:endParaRPr lang="fr-FR"/>
        </a:p>
      </dgm:t>
    </dgm:pt>
    <dgm:pt modelId="{FAD0A496-AC35-EB4A-AD20-61F9E7C4A19A}" type="sibTrans" cxnId="{C997480F-2EC1-004F-AE17-62F05C2463E6}">
      <dgm:prSet/>
      <dgm:spPr/>
      <dgm:t>
        <a:bodyPr/>
        <a:lstStyle/>
        <a:p>
          <a:endParaRPr lang="fr-FR"/>
        </a:p>
      </dgm:t>
    </dgm:pt>
    <dgm:pt modelId="{68B17AA8-F280-0440-950B-526987A96194}">
      <dgm:prSet custT="1"/>
      <dgm:spPr/>
      <dgm:t>
        <a:bodyPr/>
        <a:lstStyle/>
        <a:p>
          <a:r>
            <a:rPr lang="fr-FR" sz="1600" dirty="0">
              <a:solidFill>
                <a:schemeClr val="tx1"/>
              </a:solidFill>
              <a:latin typeface="Calibri" charset="0"/>
              <a:ea typeface="Calibri" charset="0"/>
              <a:cs typeface="Calibri" charset="0"/>
            </a:rPr>
            <a:t>Sur la qualité </a:t>
          </a:r>
        </a:p>
      </dgm:t>
    </dgm:pt>
    <dgm:pt modelId="{12479065-3AC5-A54A-BBCC-1BEF75BDF281}" type="parTrans" cxnId="{F2D42008-46DC-1840-9656-FD77BE99F5EA}">
      <dgm:prSet/>
      <dgm:spPr/>
      <dgm:t>
        <a:bodyPr/>
        <a:lstStyle/>
        <a:p>
          <a:endParaRPr lang="fr-FR"/>
        </a:p>
      </dgm:t>
    </dgm:pt>
    <dgm:pt modelId="{828F8846-C66E-BC41-AD50-1ACBE81F29BD}" type="sibTrans" cxnId="{F2D42008-46DC-1840-9656-FD77BE99F5EA}">
      <dgm:prSet/>
      <dgm:spPr/>
      <dgm:t>
        <a:bodyPr/>
        <a:lstStyle/>
        <a:p>
          <a:endParaRPr lang="fr-FR"/>
        </a:p>
      </dgm:t>
    </dgm:pt>
    <dgm:pt modelId="{E18C458C-9A6F-0F4E-994C-6E353A9443BF}">
      <dgm:prSet custT="1"/>
      <dgm:spPr/>
      <dgm:t>
        <a:bodyPr/>
        <a:lstStyle/>
        <a:p>
          <a:r>
            <a:rPr lang="fr-FR" sz="1600">
              <a:solidFill>
                <a:schemeClr val="tx1"/>
              </a:solidFill>
              <a:latin typeface="Calibri" charset="0"/>
              <a:ea typeface="Calibri" charset="0"/>
              <a:cs typeface="Calibri" charset="0"/>
            </a:rPr>
            <a:t>Sur la productivité́</a:t>
          </a:r>
          <a:endParaRPr lang="fr-FR" sz="1600" dirty="0">
            <a:solidFill>
              <a:schemeClr val="tx1"/>
            </a:solidFill>
            <a:latin typeface="Calibri" charset="0"/>
            <a:ea typeface="Calibri" charset="0"/>
            <a:cs typeface="Calibri" charset="0"/>
          </a:endParaRPr>
        </a:p>
      </dgm:t>
    </dgm:pt>
    <dgm:pt modelId="{C04FE11C-D990-7943-85E8-D64F90AC5C38}" type="parTrans" cxnId="{3A4D2D79-E1C0-7945-A87C-5B47D9B00F63}">
      <dgm:prSet/>
      <dgm:spPr/>
      <dgm:t>
        <a:bodyPr/>
        <a:lstStyle/>
        <a:p>
          <a:endParaRPr lang="fr-FR"/>
        </a:p>
      </dgm:t>
    </dgm:pt>
    <dgm:pt modelId="{009AAFF6-E6FB-6D48-B3B1-425738F337B1}" type="sibTrans" cxnId="{3A4D2D79-E1C0-7945-A87C-5B47D9B00F63}">
      <dgm:prSet/>
      <dgm:spPr/>
      <dgm:t>
        <a:bodyPr/>
        <a:lstStyle/>
        <a:p>
          <a:endParaRPr lang="fr-FR"/>
        </a:p>
      </dgm:t>
    </dgm:pt>
    <dgm:pt modelId="{4FA12AC2-0AED-0142-8108-9955A47664EE}">
      <dgm:prSet custT="1"/>
      <dgm:spPr/>
      <dgm:t>
        <a:bodyPr/>
        <a:lstStyle/>
        <a:p>
          <a:r>
            <a:rPr lang="fr-FR" sz="1600" dirty="0">
              <a:solidFill>
                <a:schemeClr val="tx1"/>
              </a:solidFill>
              <a:latin typeface="Calibri" charset="0"/>
              <a:ea typeface="Calibri" charset="0"/>
              <a:cs typeface="Calibri" charset="0"/>
            </a:rPr>
            <a:t>Sur l’organisation du travail : gestion de la variabilité des personnes </a:t>
          </a:r>
        </a:p>
      </dgm:t>
    </dgm:pt>
    <dgm:pt modelId="{C7757BE4-124D-194F-A157-6ED9E5228585}" type="parTrans" cxnId="{B5430DE0-B48A-5545-B57F-A7123E330DC0}">
      <dgm:prSet/>
      <dgm:spPr/>
      <dgm:t>
        <a:bodyPr/>
        <a:lstStyle/>
        <a:p>
          <a:endParaRPr lang="fr-FR"/>
        </a:p>
      </dgm:t>
    </dgm:pt>
    <dgm:pt modelId="{E1E90250-1024-4A4C-B829-9BC7712AEA9F}" type="sibTrans" cxnId="{B5430DE0-B48A-5545-B57F-A7123E330DC0}">
      <dgm:prSet/>
      <dgm:spPr/>
      <dgm:t>
        <a:bodyPr/>
        <a:lstStyle/>
        <a:p>
          <a:endParaRPr lang="fr-FR"/>
        </a:p>
      </dgm:t>
    </dgm:pt>
    <dgm:pt modelId="{3F6354C8-1A3D-3542-BC83-87C9BD64F988}">
      <dgm:prSet custT="1"/>
      <dgm:spPr/>
      <dgm:t>
        <a:bodyPr/>
        <a:lstStyle/>
        <a:p>
          <a:r>
            <a:rPr lang="fr-FR" sz="1600">
              <a:solidFill>
                <a:schemeClr val="tx1"/>
              </a:solidFill>
              <a:latin typeface="Calibri" charset="0"/>
              <a:ea typeface="Calibri" charset="0"/>
              <a:cs typeface="Calibri" charset="0"/>
            </a:rPr>
            <a:t>Absentéisme </a:t>
          </a:r>
          <a:endParaRPr lang="fr-FR" sz="1600" dirty="0">
            <a:solidFill>
              <a:schemeClr val="tx1"/>
            </a:solidFill>
            <a:latin typeface="Calibri" charset="0"/>
            <a:ea typeface="Calibri" charset="0"/>
            <a:cs typeface="Calibri" charset="0"/>
          </a:endParaRPr>
        </a:p>
      </dgm:t>
    </dgm:pt>
    <dgm:pt modelId="{A083C905-98CF-9949-B8C4-BDD893017461}" type="parTrans" cxnId="{DC083784-3334-2D45-A638-5F871208BE8D}">
      <dgm:prSet/>
      <dgm:spPr/>
      <dgm:t>
        <a:bodyPr/>
        <a:lstStyle/>
        <a:p>
          <a:endParaRPr lang="fr-FR"/>
        </a:p>
      </dgm:t>
    </dgm:pt>
    <dgm:pt modelId="{85348905-D081-0C4A-86B0-C7C3DE5C0026}" type="sibTrans" cxnId="{DC083784-3334-2D45-A638-5F871208BE8D}">
      <dgm:prSet/>
      <dgm:spPr/>
      <dgm:t>
        <a:bodyPr/>
        <a:lstStyle/>
        <a:p>
          <a:endParaRPr lang="fr-FR"/>
        </a:p>
      </dgm:t>
    </dgm:pt>
    <dgm:pt modelId="{90D0F7EA-2A6D-0B40-A086-DDE8E34CA4C3}">
      <dgm:prSet custT="1"/>
      <dgm:spPr/>
      <dgm:t>
        <a:bodyPr/>
        <a:lstStyle/>
        <a:p>
          <a:r>
            <a:rPr lang="fr-FR" sz="1600">
              <a:solidFill>
                <a:schemeClr val="tx1"/>
              </a:solidFill>
              <a:latin typeface="Calibri" charset="0"/>
              <a:ea typeface="Calibri" charset="0"/>
              <a:cs typeface="Calibri" charset="0"/>
            </a:rPr>
            <a:t>Tensions dans les collectifs de travail </a:t>
          </a:r>
          <a:endParaRPr lang="fr-FR" sz="1600" dirty="0">
            <a:solidFill>
              <a:schemeClr val="tx1"/>
            </a:solidFill>
            <a:latin typeface="Calibri" charset="0"/>
            <a:ea typeface="Calibri" charset="0"/>
            <a:cs typeface="Calibri" charset="0"/>
          </a:endParaRPr>
        </a:p>
      </dgm:t>
    </dgm:pt>
    <dgm:pt modelId="{DC8F09D6-1258-0C40-B119-94F47DEAF112}" type="parTrans" cxnId="{D5371239-9F0A-1B43-A0C2-F7506375C966}">
      <dgm:prSet/>
      <dgm:spPr/>
      <dgm:t>
        <a:bodyPr/>
        <a:lstStyle/>
        <a:p>
          <a:endParaRPr lang="fr-FR"/>
        </a:p>
      </dgm:t>
    </dgm:pt>
    <dgm:pt modelId="{6E5768BB-16AA-A54B-B880-EC544EBE72D5}" type="sibTrans" cxnId="{D5371239-9F0A-1B43-A0C2-F7506375C966}">
      <dgm:prSet/>
      <dgm:spPr/>
      <dgm:t>
        <a:bodyPr/>
        <a:lstStyle/>
        <a:p>
          <a:endParaRPr lang="fr-FR"/>
        </a:p>
      </dgm:t>
    </dgm:pt>
    <dgm:pt modelId="{6D061595-A07D-2F4C-925F-74C92E937CC7}">
      <dgm:prSet custT="1"/>
      <dgm:spPr/>
      <dgm:t>
        <a:bodyPr/>
        <a:lstStyle/>
        <a:p>
          <a:r>
            <a:rPr lang="fr-FR" sz="1600">
              <a:solidFill>
                <a:schemeClr val="tx1"/>
              </a:solidFill>
              <a:latin typeface="Calibri" charset="0"/>
              <a:ea typeface="Calibri" charset="0"/>
              <a:cs typeface="Calibri" charset="0"/>
            </a:rPr>
            <a:t>… </a:t>
          </a:r>
          <a:endParaRPr lang="fr-FR" sz="1600" dirty="0">
            <a:solidFill>
              <a:schemeClr val="tx1"/>
            </a:solidFill>
            <a:latin typeface="Calibri" charset="0"/>
            <a:ea typeface="Calibri" charset="0"/>
            <a:cs typeface="Calibri" charset="0"/>
          </a:endParaRPr>
        </a:p>
      </dgm:t>
    </dgm:pt>
    <dgm:pt modelId="{FB5E6491-2EEE-4C44-8348-F8150EB33910}" type="parTrans" cxnId="{EE9EA9AC-D58A-F947-9F41-17A4DF3B9737}">
      <dgm:prSet/>
      <dgm:spPr/>
      <dgm:t>
        <a:bodyPr/>
        <a:lstStyle/>
        <a:p>
          <a:endParaRPr lang="fr-FR"/>
        </a:p>
      </dgm:t>
    </dgm:pt>
    <dgm:pt modelId="{3813B1DC-4EBE-1949-AE94-4D749B3CB00F}" type="sibTrans" cxnId="{EE9EA9AC-D58A-F947-9F41-17A4DF3B9737}">
      <dgm:prSet/>
      <dgm:spPr/>
      <dgm:t>
        <a:bodyPr/>
        <a:lstStyle/>
        <a:p>
          <a:endParaRPr lang="fr-FR"/>
        </a:p>
      </dgm:t>
    </dgm:pt>
    <dgm:pt modelId="{3262B429-8F7A-BC42-B8A9-4EADCF019322}" type="pres">
      <dgm:prSet presAssocID="{48672AF9-E9DA-D04F-908D-37C7024C4B96}" presName="compositeShape" presStyleCnt="0">
        <dgm:presLayoutVars>
          <dgm:chMax val="2"/>
          <dgm:dir/>
          <dgm:resizeHandles val="exact"/>
        </dgm:presLayoutVars>
      </dgm:prSet>
      <dgm:spPr/>
    </dgm:pt>
    <dgm:pt modelId="{70265033-1F35-4A4D-9F23-122112A91130}" type="pres">
      <dgm:prSet presAssocID="{48672AF9-E9DA-D04F-908D-37C7024C4B96}" presName="divider" presStyleLbl="fgShp" presStyleIdx="0" presStyleCnt="1"/>
      <dgm:spPr/>
    </dgm:pt>
    <dgm:pt modelId="{AEED4438-3355-0747-8767-8753DD4034E5}" type="pres">
      <dgm:prSet presAssocID="{63B5888B-092F-DF40-AAA9-2BEF227E858C}" presName="downArrow" presStyleLbl="node1" presStyleIdx="0" presStyleCnt="2" custScaleX="62424" custLinFactNeighborX="-9834" custLinFactNeighborY="837"/>
      <dgm:spPr/>
    </dgm:pt>
    <dgm:pt modelId="{30C29DC1-CDD0-5C4F-9353-CBBEBF443EBC}" type="pres">
      <dgm:prSet presAssocID="{63B5888B-092F-DF40-AAA9-2BEF227E858C}" presName="downArrowText" presStyleLbl="revTx" presStyleIdx="0" presStyleCnt="2" custScaleX="172998" custLinFactNeighborX="4270">
        <dgm:presLayoutVars>
          <dgm:bulletEnabled val="1"/>
        </dgm:presLayoutVars>
      </dgm:prSet>
      <dgm:spPr/>
    </dgm:pt>
    <dgm:pt modelId="{140886CE-E0A8-0747-A033-A6A1146369F3}" type="pres">
      <dgm:prSet presAssocID="{34AB44E9-080E-BD44-AD43-825D3E615655}" presName="upArrow" presStyleLbl="node1" presStyleIdx="1" presStyleCnt="2" custScaleX="64298" custLinFactNeighborX="4141"/>
      <dgm:spPr/>
    </dgm:pt>
    <dgm:pt modelId="{6198ED2F-F475-F340-98DE-AAAF77913B58}" type="pres">
      <dgm:prSet presAssocID="{34AB44E9-080E-BD44-AD43-825D3E615655}" presName="upArrowText" presStyleLbl="revTx" presStyleIdx="1" presStyleCnt="2" custScaleX="160791">
        <dgm:presLayoutVars>
          <dgm:bulletEnabled val="1"/>
        </dgm:presLayoutVars>
      </dgm:prSet>
      <dgm:spPr/>
    </dgm:pt>
  </dgm:ptLst>
  <dgm:cxnLst>
    <dgm:cxn modelId="{90FAE607-93D0-314A-9801-2A5EF55C24F0}" type="presOf" srcId="{4FA12AC2-0AED-0142-8108-9955A47664EE}" destId="{6198ED2F-F475-F340-98DE-AAAF77913B58}" srcOrd="0" destOrd="3" presId="urn:microsoft.com/office/officeart/2005/8/layout/arrow3"/>
    <dgm:cxn modelId="{73E9F107-2CA7-9E4B-A7D3-CFAC3B9DBD4A}" type="presOf" srcId="{0BE8A9D4-0DE3-CF4A-AF52-8D3B1FD1D354}" destId="{30C29DC1-CDD0-5C4F-9353-CBBEBF443EBC}" srcOrd="0" destOrd="7" presId="urn:microsoft.com/office/officeart/2005/8/layout/arrow3"/>
    <dgm:cxn modelId="{F2D42008-46DC-1840-9656-FD77BE99F5EA}" srcId="{34AB44E9-080E-BD44-AD43-825D3E615655}" destId="{68B17AA8-F280-0440-950B-526987A96194}" srcOrd="0" destOrd="0" parTransId="{12479065-3AC5-A54A-BBCC-1BEF75BDF281}" sibTransId="{828F8846-C66E-BC41-AD50-1ACBE81F29BD}"/>
    <dgm:cxn modelId="{C997480F-2EC1-004F-AE17-62F05C2463E6}" srcId="{63B5888B-092F-DF40-AAA9-2BEF227E858C}" destId="{0BE8A9D4-0DE3-CF4A-AF52-8D3B1FD1D354}" srcOrd="6" destOrd="0" parTransId="{9D39E925-33E6-414F-9ACF-AAFEB8C0B734}" sibTransId="{FAD0A496-AC35-EB4A-AD20-61F9E7C4A19A}"/>
    <dgm:cxn modelId="{9459A314-DF7A-AB43-A92B-F552E6AD79B9}" srcId="{63B5888B-092F-DF40-AAA9-2BEF227E858C}" destId="{A80D6A1E-BAA2-B945-A25C-E67394566ACB}" srcOrd="4" destOrd="0" parTransId="{F312CD1D-9ABE-5646-9B46-AC15578EAE59}" sibTransId="{20B810E8-0013-4044-A51A-D67B0D90EACA}"/>
    <dgm:cxn modelId="{F4AA9B25-2D27-0642-864A-76C8904E294A}" type="presOf" srcId="{B31B674A-0D16-D646-AAA6-B7F6A20076AD}" destId="{30C29DC1-CDD0-5C4F-9353-CBBEBF443EBC}" srcOrd="0" destOrd="2" presId="urn:microsoft.com/office/officeart/2005/8/layout/arrow3"/>
    <dgm:cxn modelId="{0A96C42A-1FEA-7646-BB03-A7E7B30A542B}" type="presOf" srcId="{6D061595-A07D-2F4C-925F-74C92E937CC7}" destId="{6198ED2F-F475-F340-98DE-AAAF77913B58}" srcOrd="0" destOrd="6" presId="urn:microsoft.com/office/officeart/2005/8/layout/arrow3"/>
    <dgm:cxn modelId="{A923682E-B505-CB4F-9ECB-958D9F75B1A8}" type="presOf" srcId="{7E05A2F1-D71D-2144-9F7A-F7A20147817F}" destId="{30C29DC1-CDD0-5C4F-9353-CBBEBF443EBC}" srcOrd="0" destOrd="3" presId="urn:microsoft.com/office/officeart/2005/8/layout/arrow3"/>
    <dgm:cxn modelId="{D5371239-9F0A-1B43-A0C2-F7506375C966}" srcId="{4FA12AC2-0AED-0142-8108-9955A47664EE}" destId="{90D0F7EA-2A6D-0B40-A086-DDE8E34CA4C3}" srcOrd="1" destOrd="0" parTransId="{DC8F09D6-1258-0C40-B119-94F47DEAF112}" sibTransId="{6E5768BB-16AA-A54B-B880-EC544EBE72D5}"/>
    <dgm:cxn modelId="{9B1A0947-5062-E747-A2E1-C83226E9310B}" type="presOf" srcId="{8F792A24-EA1C-F547-8DD2-DB3AA5A07931}" destId="{30C29DC1-CDD0-5C4F-9353-CBBEBF443EBC}" srcOrd="0" destOrd="1" presId="urn:microsoft.com/office/officeart/2005/8/layout/arrow3"/>
    <dgm:cxn modelId="{90CCB049-FE2F-9B4D-989E-A551E828C323}" type="presOf" srcId="{3F6354C8-1A3D-3542-BC83-87C9BD64F988}" destId="{6198ED2F-F475-F340-98DE-AAAF77913B58}" srcOrd="0" destOrd="4" presId="urn:microsoft.com/office/officeart/2005/8/layout/arrow3"/>
    <dgm:cxn modelId="{B73D794A-8BF9-3C47-8ADB-9402475ED9D4}" type="presOf" srcId="{34AB44E9-080E-BD44-AD43-825D3E615655}" destId="{6198ED2F-F475-F340-98DE-AAAF77913B58}" srcOrd="0" destOrd="0" presId="urn:microsoft.com/office/officeart/2005/8/layout/arrow3"/>
    <dgm:cxn modelId="{139E5450-4919-8F42-A717-B39DEEAD4FE5}" type="presOf" srcId="{48672AF9-E9DA-D04F-908D-37C7024C4B96}" destId="{3262B429-8F7A-BC42-B8A9-4EADCF019322}" srcOrd="0" destOrd="0" presId="urn:microsoft.com/office/officeart/2005/8/layout/arrow3"/>
    <dgm:cxn modelId="{118AC654-F9E9-B748-BCD3-7370E08BF0D6}" type="presOf" srcId="{90D0F7EA-2A6D-0B40-A086-DDE8E34CA4C3}" destId="{6198ED2F-F475-F340-98DE-AAAF77913B58}" srcOrd="0" destOrd="5" presId="urn:microsoft.com/office/officeart/2005/8/layout/arrow3"/>
    <dgm:cxn modelId="{EEA9D45B-8D61-9C48-8705-FA1FC0080CBE}" srcId="{63B5888B-092F-DF40-AAA9-2BEF227E858C}" destId="{7E05A2F1-D71D-2144-9F7A-F7A20147817F}" srcOrd="2" destOrd="0" parTransId="{E4FCB487-9637-FC4D-82C7-E615455D1FB1}" sibTransId="{444D1F87-42A5-4349-994C-BBFDCBB7AD34}"/>
    <dgm:cxn modelId="{5D80A970-2B6F-B449-8597-BD69069F401D}" srcId="{63B5888B-092F-DF40-AAA9-2BEF227E858C}" destId="{8F792A24-EA1C-F547-8DD2-DB3AA5A07931}" srcOrd="0" destOrd="0" parTransId="{ACC10CD5-788C-5844-B8F0-243A3F51504F}" sibTransId="{036781AA-D27E-4E45-ADDF-F9FAD14755AC}"/>
    <dgm:cxn modelId="{0D728278-707C-6C40-9862-DEF5F9D05EBE}" type="presOf" srcId="{9EBD8C17-BB19-C446-BBD5-9A055704E314}" destId="{30C29DC1-CDD0-5C4F-9353-CBBEBF443EBC}" srcOrd="0" destOrd="6" presId="urn:microsoft.com/office/officeart/2005/8/layout/arrow3"/>
    <dgm:cxn modelId="{3A4D2D79-E1C0-7945-A87C-5B47D9B00F63}" srcId="{34AB44E9-080E-BD44-AD43-825D3E615655}" destId="{E18C458C-9A6F-0F4E-994C-6E353A9443BF}" srcOrd="1" destOrd="0" parTransId="{C04FE11C-D990-7943-85E8-D64F90AC5C38}" sibTransId="{009AAFF6-E6FB-6D48-B3B1-425738F337B1}"/>
    <dgm:cxn modelId="{63123D7F-76EB-B246-9580-475BCD2212C0}" type="presOf" srcId="{E18C458C-9A6F-0F4E-994C-6E353A9443BF}" destId="{6198ED2F-F475-F340-98DE-AAAF77913B58}" srcOrd="0" destOrd="2" presId="urn:microsoft.com/office/officeart/2005/8/layout/arrow3"/>
    <dgm:cxn modelId="{DC083784-3334-2D45-A638-5F871208BE8D}" srcId="{4FA12AC2-0AED-0142-8108-9955A47664EE}" destId="{3F6354C8-1A3D-3542-BC83-87C9BD64F988}" srcOrd="0" destOrd="0" parTransId="{A083C905-98CF-9949-B8C4-BDD893017461}" sibTransId="{85348905-D081-0C4A-86B0-C7C3DE5C0026}"/>
    <dgm:cxn modelId="{5511608A-E353-DE48-BFF6-ED982AFB96B5}" type="presOf" srcId="{08ED95FC-FCD7-D144-A129-76B10B29B95E}" destId="{30C29DC1-CDD0-5C4F-9353-CBBEBF443EBC}" srcOrd="0" destOrd="4" presId="urn:microsoft.com/office/officeart/2005/8/layout/arrow3"/>
    <dgm:cxn modelId="{A782F88C-C24E-0741-8FB1-642A156BC21D}" type="presOf" srcId="{68B17AA8-F280-0440-950B-526987A96194}" destId="{6198ED2F-F475-F340-98DE-AAAF77913B58}" srcOrd="0" destOrd="1" presId="urn:microsoft.com/office/officeart/2005/8/layout/arrow3"/>
    <dgm:cxn modelId="{1A3A64A2-2136-D746-8160-4BF67B1A27E1}" srcId="{48672AF9-E9DA-D04F-908D-37C7024C4B96}" destId="{63B5888B-092F-DF40-AAA9-2BEF227E858C}" srcOrd="0" destOrd="0" parTransId="{5C1A675C-1D15-914A-AFC4-05A6196FB8D3}" sibTransId="{D61207D7-C96D-1546-9690-CB5456FA1397}"/>
    <dgm:cxn modelId="{B1854BA6-56F7-9344-B437-BAF20880A96D}" type="presOf" srcId="{A80D6A1E-BAA2-B945-A25C-E67394566ACB}" destId="{30C29DC1-CDD0-5C4F-9353-CBBEBF443EBC}" srcOrd="0" destOrd="5" presId="urn:microsoft.com/office/officeart/2005/8/layout/arrow3"/>
    <dgm:cxn modelId="{B79CB2A8-14CA-EA40-91B2-C6AB10533BE9}" srcId="{63B5888B-092F-DF40-AAA9-2BEF227E858C}" destId="{08ED95FC-FCD7-D144-A129-76B10B29B95E}" srcOrd="3" destOrd="0" parTransId="{1BE340F2-B84B-2B42-9356-E82FD1B6FA10}" sibTransId="{68612801-E76E-1740-8110-732F6B0F6DE5}"/>
    <dgm:cxn modelId="{EE9EA9AC-D58A-F947-9F41-17A4DF3B9737}" srcId="{4FA12AC2-0AED-0142-8108-9955A47664EE}" destId="{6D061595-A07D-2F4C-925F-74C92E937CC7}" srcOrd="2" destOrd="0" parTransId="{FB5E6491-2EEE-4C44-8348-F8150EB33910}" sibTransId="{3813B1DC-4EBE-1949-AE94-4D749B3CB00F}"/>
    <dgm:cxn modelId="{9C775BD7-D8DA-9E44-AF2E-4665F6F32B2B}" srcId="{63B5888B-092F-DF40-AAA9-2BEF227E858C}" destId="{B31B674A-0D16-D646-AAA6-B7F6A20076AD}" srcOrd="1" destOrd="0" parTransId="{6D841B1D-60C3-2849-AD41-B54C53D882EC}" sibTransId="{E10F7A16-94E6-754F-AEDD-130C0291F20D}"/>
    <dgm:cxn modelId="{B5430DE0-B48A-5545-B57F-A7123E330DC0}" srcId="{34AB44E9-080E-BD44-AD43-825D3E615655}" destId="{4FA12AC2-0AED-0142-8108-9955A47664EE}" srcOrd="2" destOrd="0" parTransId="{C7757BE4-124D-194F-A157-6ED9E5228585}" sibTransId="{E1E90250-1024-4A4C-B829-9BC7712AEA9F}"/>
    <dgm:cxn modelId="{20D06CE9-9F98-DC4E-A492-BA28616D0295}" srcId="{48672AF9-E9DA-D04F-908D-37C7024C4B96}" destId="{34AB44E9-080E-BD44-AD43-825D3E615655}" srcOrd="1" destOrd="0" parTransId="{76022E32-1938-7B48-85DE-A06C53684A3C}" sibTransId="{56A89C80-31C4-D54D-A900-61478A37632C}"/>
    <dgm:cxn modelId="{E09F16F0-ACAC-8B4A-873F-FDFB80ECDA71}" srcId="{63B5888B-092F-DF40-AAA9-2BEF227E858C}" destId="{9EBD8C17-BB19-C446-BBD5-9A055704E314}" srcOrd="5" destOrd="0" parTransId="{4E0E3C42-0180-C840-AA87-6474AA231CA2}" sibTransId="{75742B65-ABC4-1A4C-BAEF-EAFF16D9C350}"/>
    <dgm:cxn modelId="{5249C5FE-1BF4-AA4A-99AA-C6F175267F35}" type="presOf" srcId="{63B5888B-092F-DF40-AAA9-2BEF227E858C}" destId="{30C29DC1-CDD0-5C4F-9353-CBBEBF443EBC}" srcOrd="0" destOrd="0" presId="urn:microsoft.com/office/officeart/2005/8/layout/arrow3"/>
    <dgm:cxn modelId="{280A213A-A370-3540-9C7D-F02D5092B704}" type="presParOf" srcId="{3262B429-8F7A-BC42-B8A9-4EADCF019322}" destId="{70265033-1F35-4A4D-9F23-122112A91130}" srcOrd="0" destOrd="0" presId="urn:microsoft.com/office/officeart/2005/8/layout/arrow3"/>
    <dgm:cxn modelId="{8319C237-A3EC-0042-9CD2-EA670B8F33C0}" type="presParOf" srcId="{3262B429-8F7A-BC42-B8A9-4EADCF019322}" destId="{AEED4438-3355-0747-8767-8753DD4034E5}" srcOrd="1" destOrd="0" presId="urn:microsoft.com/office/officeart/2005/8/layout/arrow3"/>
    <dgm:cxn modelId="{CD949F64-CDEE-7645-B44F-4A44A7BE173C}" type="presParOf" srcId="{3262B429-8F7A-BC42-B8A9-4EADCF019322}" destId="{30C29DC1-CDD0-5C4F-9353-CBBEBF443EBC}" srcOrd="2" destOrd="0" presId="urn:microsoft.com/office/officeart/2005/8/layout/arrow3"/>
    <dgm:cxn modelId="{13EEE8A3-4E3F-0E47-BF68-FDBBA1FD5422}" type="presParOf" srcId="{3262B429-8F7A-BC42-B8A9-4EADCF019322}" destId="{140886CE-E0A8-0747-A033-A6A1146369F3}" srcOrd="3" destOrd="0" presId="urn:microsoft.com/office/officeart/2005/8/layout/arrow3"/>
    <dgm:cxn modelId="{C88C9657-C7C5-0A46-B265-517AAAFC4ECD}" type="presParOf" srcId="{3262B429-8F7A-BC42-B8A9-4EADCF019322}" destId="{6198ED2F-F475-F340-98DE-AAAF77913B58}" srcOrd="4" destOrd="0" presId="urn:microsoft.com/office/officeart/2005/8/layout/arrow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DB545-A48A-644E-96F8-02E246012CCE}">
      <dsp:nvSpPr>
        <dsp:cNvPr id="0" name=""/>
        <dsp:cNvSpPr/>
      </dsp:nvSpPr>
      <dsp:spPr>
        <a:xfrm>
          <a:off x="3204689" y="2209664"/>
          <a:ext cx="1853803" cy="1853803"/>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fr-FR" sz="3400" kern="1200" dirty="0"/>
            <a:t>Travail et MCE</a:t>
          </a:r>
        </a:p>
      </dsp:txBody>
      <dsp:txXfrm>
        <a:off x="3476172" y="2481147"/>
        <a:ext cx="1310837" cy="1310837"/>
      </dsp:txXfrm>
    </dsp:sp>
    <dsp:sp modelId="{16902900-3029-564D-B100-AB57200593D6}">
      <dsp:nvSpPr>
        <dsp:cNvPr id="0" name=""/>
        <dsp:cNvSpPr/>
      </dsp:nvSpPr>
      <dsp:spPr>
        <a:xfrm rot="12530352">
          <a:off x="1637404" y="1967310"/>
          <a:ext cx="1701003" cy="528333"/>
        </a:xfrm>
        <a:prstGeom prst="leftArrow">
          <a:avLst>
            <a:gd name="adj1" fmla="val 60000"/>
            <a:gd name="adj2" fmla="val 50000"/>
          </a:avLst>
        </a:prstGeom>
        <a:gradFill rotWithShape="0">
          <a:gsLst>
            <a:gs pos="0">
              <a:schemeClr val="accent2">
                <a:tint val="60000"/>
                <a:hueOff val="0"/>
                <a:satOff val="0"/>
                <a:lumOff val="0"/>
                <a:alphaOff val="0"/>
                <a:satMod val="103000"/>
                <a:lumMod val="102000"/>
                <a:tint val="94000"/>
              </a:schemeClr>
            </a:gs>
            <a:gs pos="50000">
              <a:schemeClr val="accent2">
                <a:tint val="60000"/>
                <a:hueOff val="0"/>
                <a:satOff val="0"/>
                <a:lumOff val="0"/>
                <a:alphaOff val="0"/>
                <a:satMod val="110000"/>
                <a:lumMod val="100000"/>
                <a:shade val="100000"/>
              </a:schemeClr>
            </a:gs>
            <a:gs pos="100000">
              <a:schemeClr val="accent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9BBE92B-E050-6643-9386-A000CD7B211D}">
      <dsp:nvSpPr>
        <dsp:cNvPr id="0" name=""/>
        <dsp:cNvSpPr/>
      </dsp:nvSpPr>
      <dsp:spPr>
        <a:xfrm>
          <a:off x="670852" y="1116789"/>
          <a:ext cx="2144066" cy="140889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fr-FR" sz="2600" kern="1200" dirty="0"/>
            <a:t>Plan Cancer 3</a:t>
          </a:r>
        </a:p>
        <a:p>
          <a:pPr marL="0" lvl="0" indent="0" algn="ctr" defTabSz="1155700">
            <a:lnSpc>
              <a:spcPct val="90000"/>
            </a:lnSpc>
            <a:spcBef>
              <a:spcPct val="0"/>
            </a:spcBef>
            <a:spcAft>
              <a:spcPct val="35000"/>
            </a:spcAft>
            <a:buNone/>
          </a:pPr>
          <a:r>
            <a:rPr lang="fr-FR" sz="2600" kern="1200" dirty="0"/>
            <a:t>(2014-2019)</a:t>
          </a:r>
        </a:p>
      </dsp:txBody>
      <dsp:txXfrm>
        <a:off x="712117" y="1158054"/>
        <a:ext cx="2061536" cy="1326360"/>
      </dsp:txXfrm>
    </dsp:sp>
    <dsp:sp modelId="{C1BADEED-39B6-3F41-9637-6CCA39F3FFE5}">
      <dsp:nvSpPr>
        <dsp:cNvPr id="0" name=""/>
        <dsp:cNvSpPr/>
      </dsp:nvSpPr>
      <dsp:spPr>
        <a:xfrm rot="16200000">
          <a:off x="3420626" y="1151775"/>
          <a:ext cx="1421929" cy="528333"/>
        </a:xfrm>
        <a:prstGeom prst="leftArrow">
          <a:avLst>
            <a:gd name="adj1" fmla="val 60000"/>
            <a:gd name="adj2" fmla="val 50000"/>
          </a:avLst>
        </a:prstGeom>
        <a:gradFill rotWithShape="0">
          <a:gsLst>
            <a:gs pos="0">
              <a:schemeClr val="accent2">
                <a:tint val="60000"/>
                <a:hueOff val="0"/>
                <a:satOff val="0"/>
                <a:lumOff val="0"/>
                <a:alphaOff val="0"/>
                <a:satMod val="103000"/>
                <a:lumMod val="102000"/>
                <a:tint val="94000"/>
              </a:schemeClr>
            </a:gs>
            <a:gs pos="50000">
              <a:schemeClr val="accent2">
                <a:tint val="60000"/>
                <a:hueOff val="0"/>
                <a:satOff val="0"/>
                <a:lumOff val="0"/>
                <a:alphaOff val="0"/>
                <a:satMod val="110000"/>
                <a:lumMod val="100000"/>
                <a:shade val="100000"/>
              </a:schemeClr>
            </a:gs>
            <a:gs pos="100000">
              <a:schemeClr val="accent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9697C27-3DBB-CA44-A5B1-E9D2E403B004}">
      <dsp:nvSpPr>
        <dsp:cNvPr id="0" name=""/>
        <dsp:cNvSpPr/>
      </dsp:nvSpPr>
      <dsp:spPr>
        <a:xfrm>
          <a:off x="3068451" y="532"/>
          <a:ext cx="2126279" cy="140889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fr-FR" sz="2600" kern="1200" dirty="0"/>
            <a:t>Plan Santé Travail 3</a:t>
          </a:r>
        </a:p>
        <a:p>
          <a:pPr marL="0" lvl="0" indent="0" algn="ctr" defTabSz="1155700">
            <a:lnSpc>
              <a:spcPct val="90000"/>
            </a:lnSpc>
            <a:spcBef>
              <a:spcPct val="0"/>
            </a:spcBef>
            <a:spcAft>
              <a:spcPct val="35000"/>
            </a:spcAft>
            <a:buNone/>
          </a:pPr>
          <a:r>
            <a:rPr lang="fr-FR" sz="2600" kern="1200" dirty="0"/>
            <a:t>(2016-2020)</a:t>
          </a:r>
        </a:p>
      </dsp:txBody>
      <dsp:txXfrm>
        <a:off x="3109716" y="41797"/>
        <a:ext cx="2043749" cy="1326360"/>
      </dsp:txXfrm>
    </dsp:sp>
    <dsp:sp modelId="{0A158648-574C-064F-B38F-6BDA2EB1E80F}">
      <dsp:nvSpPr>
        <dsp:cNvPr id="0" name=""/>
        <dsp:cNvSpPr/>
      </dsp:nvSpPr>
      <dsp:spPr>
        <a:xfrm rot="19742640">
          <a:off x="4892398" y="1936529"/>
          <a:ext cx="1598909" cy="528333"/>
        </a:xfrm>
        <a:prstGeom prst="leftArrow">
          <a:avLst>
            <a:gd name="adj1" fmla="val 60000"/>
            <a:gd name="adj2" fmla="val 50000"/>
          </a:avLst>
        </a:prstGeom>
        <a:gradFill rotWithShape="0">
          <a:gsLst>
            <a:gs pos="0">
              <a:schemeClr val="accent2">
                <a:tint val="60000"/>
                <a:hueOff val="0"/>
                <a:satOff val="0"/>
                <a:lumOff val="0"/>
                <a:alphaOff val="0"/>
                <a:satMod val="103000"/>
                <a:lumMod val="102000"/>
                <a:tint val="94000"/>
              </a:schemeClr>
            </a:gs>
            <a:gs pos="50000">
              <a:schemeClr val="accent2">
                <a:tint val="60000"/>
                <a:hueOff val="0"/>
                <a:satOff val="0"/>
                <a:lumOff val="0"/>
                <a:alphaOff val="0"/>
                <a:satMod val="110000"/>
                <a:lumMod val="100000"/>
                <a:shade val="100000"/>
              </a:schemeClr>
            </a:gs>
            <a:gs pos="100000">
              <a:schemeClr val="accent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3DDEDDF-B061-3345-BDC8-610EC4D2D1B4}">
      <dsp:nvSpPr>
        <dsp:cNvPr id="0" name=""/>
        <dsp:cNvSpPr/>
      </dsp:nvSpPr>
      <dsp:spPr>
        <a:xfrm>
          <a:off x="5440585" y="1085027"/>
          <a:ext cx="1873700" cy="140889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155700">
            <a:lnSpc>
              <a:spcPct val="90000"/>
            </a:lnSpc>
            <a:spcBef>
              <a:spcPct val="0"/>
            </a:spcBef>
            <a:spcAft>
              <a:spcPct val="35000"/>
            </a:spcAft>
            <a:buNone/>
          </a:pPr>
          <a:r>
            <a:rPr lang="fr-FR" sz="2600" kern="1200" dirty="0"/>
            <a:t>Plan MCE (2011)</a:t>
          </a:r>
        </a:p>
      </dsp:txBody>
      <dsp:txXfrm>
        <a:off x="5481850" y="1126292"/>
        <a:ext cx="1791170" cy="1326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65033-1F35-4A4D-9F23-122112A91130}">
      <dsp:nvSpPr>
        <dsp:cNvPr id="0" name=""/>
        <dsp:cNvSpPr/>
      </dsp:nvSpPr>
      <dsp:spPr>
        <a:xfrm rot="21300000">
          <a:off x="24816" y="1863826"/>
          <a:ext cx="10173865" cy="1013679"/>
        </a:xfrm>
        <a:prstGeom prst="mathMinus">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dsp:style>
    </dsp:sp>
    <dsp:sp modelId="{AEED4438-3355-0747-8767-8753DD4034E5}">
      <dsp:nvSpPr>
        <dsp:cNvPr id="0" name=""/>
        <dsp:cNvSpPr/>
      </dsp:nvSpPr>
      <dsp:spPr>
        <a:xfrm>
          <a:off x="1501443" y="252940"/>
          <a:ext cx="1914575" cy="1896533"/>
        </a:xfrm>
        <a:prstGeom prst="downArrow">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0C29DC1-CDD0-5C4F-9353-CBBEBF443EBC}">
      <dsp:nvSpPr>
        <dsp:cNvPr id="0" name=""/>
        <dsp:cNvSpPr/>
      </dsp:nvSpPr>
      <dsp:spPr>
        <a:xfrm>
          <a:off x="4364076" y="0"/>
          <a:ext cx="5659663" cy="1991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l" defTabSz="889000">
            <a:lnSpc>
              <a:spcPct val="90000"/>
            </a:lnSpc>
            <a:spcBef>
              <a:spcPct val="0"/>
            </a:spcBef>
            <a:spcAft>
              <a:spcPct val="35000"/>
            </a:spcAft>
            <a:buNone/>
          </a:pPr>
          <a:r>
            <a:rPr lang="fr-FR" sz="2000" b="1" kern="1200" dirty="0">
              <a:solidFill>
                <a:schemeClr val="tx1"/>
              </a:solidFill>
              <a:latin typeface="Calibri" charset="0"/>
              <a:ea typeface="Calibri" charset="0"/>
              <a:cs typeface="Calibri" charset="0"/>
            </a:rPr>
            <a:t>Effets pour le salarié </a:t>
          </a:r>
          <a:r>
            <a:rPr lang="fr-FR" sz="1600" b="1" kern="1200" dirty="0">
              <a:solidFill>
                <a:schemeClr val="tx1"/>
              </a:solidFill>
              <a:latin typeface="Calibri" charset="0"/>
              <a:ea typeface="Calibri" charset="0"/>
              <a:cs typeface="Calibri" charset="0"/>
            </a:rPr>
            <a:t>(liés à la maladie et aux traitements)</a:t>
          </a:r>
          <a:endParaRPr lang="fr-FR" sz="1600" kern="1200" dirty="0"/>
        </a:p>
        <a:p>
          <a:pPr marL="171450" lvl="1"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Fatigue </a:t>
          </a:r>
          <a:endParaRPr lang="fr-FR" sz="1600" kern="1200" dirty="0">
            <a:solidFill>
              <a:schemeClr val="tx1"/>
            </a:solidFill>
            <a:latin typeface="Calibri" charset="0"/>
            <a:ea typeface="Calibri" charset="0"/>
            <a:cs typeface="Calibri" charset="0"/>
          </a:endParaRPr>
        </a:p>
        <a:p>
          <a:pPr marL="171450" lvl="1"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Somnolence, variabilités de l’humeur, endormissement </a:t>
          </a:r>
          <a:endParaRPr lang="fr-FR" sz="1600" kern="1200" dirty="0">
            <a:solidFill>
              <a:schemeClr val="tx1"/>
            </a:solidFill>
            <a:latin typeface="Calibri" charset="0"/>
            <a:ea typeface="Calibri" charset="0"/>
            <a:cs typeface="Calibri" charset="0"/>
          </a:endParaRPr>
        </a:p>
        <a:p>
          <a:pPr marL="171450" lvl="1" indent="-171450" algn="l" defTabSz="711200">
            <a:lnSpc>
              <a:spcPct val="90000"/>
            </a:lnSpc>
            <a:spcBef>
              <a:spcPct val="0"/>
            </a:spcBef>
            <a:spcAft>
              <a:spcPct val="15000"/>
            </a:spcAft>
            <a:buChar char="•"/>
          </a:pPr>
          <a:r>
            <a:rPr lang="fr-FR" sz="1600" kern="1200" dirty="0">
              <a:solidFill>
                <a:schemeClr val="tx1"/>
              </a:solidFill>
              <a:latin typeface="Calibri" charset="0"/>
              <a:ea typeface="Calibri" charset="0"/>
              <a:cs typeface="Calibri" charset="0"/>
            </a:rPr>
            <a:t>Difficultés liées à la maladie et aux prises de traitements </a:t>
          </a:r>
        </a:p>
        <a:p>
          <a:pPr marL="171450" lvl="1" indent="-171450" algn="l" defTabSz="711200">
            <a:lnSpc>
              <a:spcPct val="90000"/>
            </a:lnSpc>
            <a:spcBef>
              <a:spcPct val="0"/>
            </a:spcBef>
            <a:spcAft>
              <a:spcPct val="15000"/>
            </a:spcAft>
            <a:buChar char="•"/>
          </a:pPr>
          <a:r>
            <a:rPr lang="fr-FR" sz="1600" kern="1200" dirty="0">
              <a:solidFill>
                <a:schemeClr val="tx1"/>
              </a:solidFill>
              <a:latin typeface="Calibri" charset="0"/>
              <a:ea typeface="Calibri" charset="0"/>
              <a:cs typeface="Calibri" charset="0"/>
            </a:rPr>
            <a:t>Sécurité́ </a:t>
          </a:r>
        </a:p>
        <a:p>
          <a:pPr marL="171450" lvl="1"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Peur de la perte d’emploi (secret) </a:t>
          </a:r>
          <a:endParaRPr lang="fr-FR" sz="1600" kern="1200" dirty="0">
            <a:solidFill>
              <a:schemeClr val="tx1"/>
            </a:solidFill>
            <a:latin typeface="Calibri" charset="0"/>
            <a:ea typeface="Calibri" charset="0"/>
            <a:cs typeface="Calibri" charset="0"/>
          </a:endParaRPr>
        </a:p>
        <a:p>
          <a:pPr marL="171450" lvl="1"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Isolement , stigmatisation </a:t>
          </a:r>
          <a:endParaRPr lang="fr-FR" sz="1600" kern="1200" dirty="0">
            <a:solidFill>
              <a:schemeClr val="tx1"/>
            </a:solidFill>
            <a:latin typeface="Calibri" charset="0"/>
            <a:ea typeface="Calibri" charset="0"/>
            <a:cs typeface="Calibri" charset="0"/>
          </a:endParaRPr>
        </a:p>
        <a:p>
          <a:pPr marL="171450" lvl="1"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Image extérieure </a:t>
          </a:r>
          <a:endParaRPr lang="fr-FR" sz="1600" kern="1200" dirty="0">
            <a:solidFill>
              <a:schemeClr val="tx1"/>
            </a:solidFill>
            <a:latin typeface="Calibri" charset="0"/>
            <a:ea typeface="Calibri" charset="0"/>
            <a:cs typeface="Calibri" charset="0"/>
          </a:endParaRPr>
        </a:p>
      </dsp:txBody>
      <dsp:txXfrm>
        <a:off x="4364076" y="0"/>
        <a:ext cx="5659663" cy="1991359"/>
      </dsp:txXfrm>
    </dsp:sp>
    <dsp:sp modelId="{140886CE-E0A8-0747-A033-A6A1146369F3}">
      <dsp:nvSpPr>
        <dsp:cNvPr id="0" name=""/>
        <dsp:cNvSpPr/>
      </dsp:nvSpPr>
      <dsp:spPr>
        <a:xfrm>
          <a:off x="6604134" y="2607733"/>
          <a:ext cx="1972051" cy="1896533"/>
        </a:xfrm>
        <a:prstGeom prst="upArrow">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198ED2F-F475-F340-98DE-AAAF77913B58}">
      <dsp:nvSpPr>
        <dsp:cNvPr id="0" name=""/>
        <dsp:cNvSpPr/>
      </dsp:nvSpPr>
      <dsp:spPr>
        <a:xfrm>
          <a:off x="539130" y="2749973"/>
          <a:ext cx="5260309" cy="1991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l" defTabSz="889000">
            <a:lnSpc>
              <a:spcPct val="90000"/>
            </a:lnSpc>
            <a:spcBef>
              <a:spcPct val="0"/>
            </a:spcBef>
            <a:spcAft>
              <a:spcPct val="35000"/>
            </a:spcAft>
            <a:buNone/>
          </a:pPr>
          <a:r>
            <a:rPr lang="fr-FR" sz="2000" b="1" kern="1200" dirty="0">
              <a:solidFill>
                <a:schemeClr val="tx1"/>
              </a:solidFill>
              <a:latin typeface="Calibri" charset="0"/>
              <a:ea typeface="Calibri" charset="0"/>
              <a:cs typeface="Calibri" charset="0"/>
            </a:rPr>
            <a:t>Impacts dans le travail </a:t>
          </a:r>
          <a:endParaRPr lang="fr-FR" sz="2000" kern="1200" dirty="0"/>
        </a:p>
        <a:p>
          <a:pPr marL="171450" lvl="1" indent="-171450" algn="l" defTabSz="711200">
            <a:lnSpc>
              <a:spcPct val="90000"/>
            </a:lnSpc>
            <a:spcBef>
              <a:spcPct val="0"/>
            </a:spcBef>
            <a:spcAft>
              <a:spcPct val="15000"/>
            </a:spcAft>
            <a:buChar char="•"/>
          </a:pPr>
          <a:r>
            <a:rPr lang="fr-FR" sz="1600" kern="1200" dirty="0">
              <a:solidFill>
                <a:schemeClr val="tx1"/>
              </a:solidFill>
              <a:latin typeface="Calibri" charset="0"/>
              <a:ea typeface="Calibri" charset="0"/>
              <a:cs typeface="Calibri" charset="0"/>
            </a:rPr>
            <a:t>Sur la qualité </a:t>
          </a:r>
        </a:p>
        <a:p>
          <a:pPr marL="171450" lvl="1"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Sur la productivité́</a:t>
          </a:r>
          <a:endParaRPr lang="fr-FR" sz="1600" kern="1200" dirty="0">
            <a:solidFill>
              <a:schemeClr val="tx1"/>
            </a:solidFill>
            <a:latin typeface="Calibri" charset="0"/>
            <a:ea typeface="Calibri" charset="0"/>
            <a:cs typeface="Calibri" charset="0"/>
          </a:endParaRPr>
        </a:p>
        <a:p>
          <a:pPr marL="171450" lvl="1" indent="-171450" algn="l" defTabSz="711200">
            <a:lnSpc>
              <a:spcPct val="90000"/>
            </a:lnSpc>
            <a:spcBef>
              <a:spcPct val="0"/>
            </a:spcBef>
            <a:spcAft>
              <a:spcPct val="15000"/>
            </a:spcAft>
            <a:buChar char="•"/>
          </a:pPr>
          <a:r>
            <a:rPr lang="fr-FR" sz="1600" kern="1200" dirty="0">
              <a:solidFill>
                <a:schemeClr val="tx1"/>
              </a:solidFill>
              <a:latin typeface="Calibri" charset="0"/>
              <a:ea typeface="Calibri" charset="0"/>
              <a:cs typeface="Calibri" charset="0"/>
            </a:rPr>
            <a:t>Sur l’organisation du travail : gestion de la variabilité des personnes </a:t>
          </a:r>
        </a:p>
        <a:p>
          <a:pPr marL="342900" lvl="2"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Absentéisme </a:t>
          </a:r>
          <a:endParaRPr lang="fr-FR" sz="1600" kern="1200" dirty="0">
            <a:solidFill>
              <a:schemeClr val="tx1"/>
            </a:solidFill>
            <a:latin typeface="Calibri" charset="0"/>
            <a:ea typeface="Calibri" charset="0"/>
            <a:cs typeface="Calibri" charset="0"/>
          </a:endParaRPr>
        </a:p>
        <a:p>
          <a:pPr marL="342900" lvl="2"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Tensions dans les collectifs de travail </a:t>
          </a:r>
          <a:endParaRPr lang="fr-FR" sz="1600" kern="1200" dirty="0">
            <a:solidFill>
              <a:schemeClr val="tx1"/>
            </a:solidFill>
            <a:latin typeface="Calibri" charset="0"/>
            <a:ea typeface="Calibri" charset="0"/>
            <a:cs typeface="Calibri" charset="0"/>
          </a:endParaRPr>
        </a:p>
        <a:p>
          <a:pPr marL="342900" lvl="2" indent="-171450" algn="l" defTabSz="711200">
            <a:lnSpc>
              <a:spcPct val="90000"/>
            </a:lnSpc>
            <a:spcBef>
              <a:spcPct val="0"/>
            </a:spcBef>
            <a:spcAft>
              <a:spcPct val="15000"/>
            </a:spcAft>
            <a:buChar char="•"/>
          </a:pPr>
          <a:r>
            <a:rPr lang="fr-FR" sz="1600" kern="1200">
              <a:solidFill>
                <a:schemeClr val="tx1"/>
              </a:solidFill>
              <a:latin typeface="Calibri" charset="0"/>
              <a:ea typeface="Calibri" charset="0"/>
              <a:cs typeface="Calibri" charset="0"/>
            </a:rPr>
            <a:t>… </a:t>
          </a:r>
          <a:endParaRPr lang="fr-FR" sz="1600" kern="1200" dirty="0">
            <a:solidFill>
              <a:schemeClr val="tx1"/>
            </a:solidFill>
            <a:latin typeface="Calibri" charset="0"/>
            <a:ea typeface="Calibri" charset="0"/>
            <a:cs typeface="Calibri" charset="0"/>
          </a:endParaRPr>
        </a:p>
      </dsp:txBody>
      <dsp:txXfrm>
        <a:off x="539130" y="2749973"/>
        <a:ext cx="5260309" cy="199135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26DD968-B254-964C-A800-DFAD3F1767B9}" type="datetimeFigureOut">
              <a:rPr lang="fr-FR" smtClean="0"/>
              <a:t>14/02/2020</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92C37A9-2A5F-5345-B12D-CC07F5D2B428}" type="slidenum">
              <a:rPr lang="fr-FR" smtClean="0"/>
              <a:t>‹N°›</a:t>
            </a:fld>
            <a:endParaRPr lang="fr-FR"/>
          </a:p>
        </p:txBody>
      </p:sp>
    </p:spTree>
    <p:extLst>
      <p:ext uri="{BB962C8B-B14F-4D97-AF65-F5344CB8AC3E}">
        <p14:creationId xmlns:p14="http://schemas.microsoft.com/office/powerpoint/2010/main" val="31531558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3</a:t>
            </a:fld>
            <a:endParaRPr lang="fr-FR"/>
          </a:p>
        </p:txBody>
      </p:sp>
    </p:spTree>
    <p:extLst>
      <p:ext uri="{BB962C8B-B14F-4D97-AF65-F5344CB8AC3E}">
        <p14:creationId xmlns:p14="http://schemas.microsoft.com/office/powerpoint/2010/main" val="2149077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Si l’on s’intéresse aux inaptitudes, on remarque également que les problématiques</a:t>
            </a:r>
            <a:r>
              <a:rPr lang="fr-FR" sz="1200" kern="1200" baseline="0" dirty="0">
                <a:solidFill>
                  <a:schemeClr val="tx1"/>
                </a:solidFill>
                <a:effectLst/>
                <a:latin typeface="+mn-lt"/>
                <a:ea typeface="+mn-ea"/>
                <a:cs typeface="+mn-cs"/>
              </a:rPr>
              <a:t> de santé ne se posent tout à fait de la même façon, du point de vue de l’âge et du sexe, selon la MCE. </a:t>
            </a:r>
          </a:p>
          <a:p>
            <a:r>
              <a:rPr lang="fr-FR" sz="1200" kern="1200" baseline="0" dirty="0">
                <a:solidFill>
                  <a:schemeClr val="tx1"/>
                </a:solidFill>
                <a:effectLst/>
                <a:latin typeface="+mn-lt"/>
                <a:ea typeface="+mn-ea"/>
                <a:cs typeface="+mn-cs"/>
              </a:rPr>
              <a:t>Exemple des affections psychiatriques plus prégnantes pour les femmes et des classes d’âge moins élevées</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12</a:t>
            </a:fld>
            <a:endParaRPr lang="fr-FR"/>
          </a:p>
        </p:txBody>
      </p:sp>
    </p:spTree>
    <p:extLst>
      <p:ext uri="{BB962C8B-B14F-4D97-AF65-F5344CB8AC3E}">
        <p14:creationId xmlns:p14="http://schemas.microsoft.com/office/powerpoint/2010/main" val="427840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Si l’on s’intéresse aux inaptitudes, on remarque également que les problématiques</a:t>
            </a:r>
            <a:r>
              <a:rPr lang="fr-FR" sz="1200" kern="1200" baseline="0" dirty="0">
                <a:solidFill>
                  <a:schemeClr val="tx1"/>
                </a:solidFill>
                <a:effectLst/>
                <a:latin typeface="+mn-lt"/>
                <a:ea typeface="+mn-ea"/>
                <a:cs typeface="+mn-cs"/>
              </a:rPr>
              <a:t> de santé ne se posent tout à fait de la même façon, du point de vue de l’âge et du sexe, selon la MCE. </a:t>
            </a:r>
          </a:p>
          <a:p>
            <a:r>
              <a:rPr lang="fr-FR" sz="1200" kern="1200" baseline="0" dirty="0">
                <a:solidFill>
                  <a:schemeClr val="tx1"/>
                </a:solidFill>
                <a:effectLst/>
                <a:latin typeface="+mn-lt"/>
                <a:ea typeface="+mn-ea"/>
                <a:cs typeface="+mn-cs"/>
              </a:rPr>
              <a:t>Exemple des affections psychiatriques plus prégnantes pour les femmes et des classes d’âge moins élevées</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13</a:t>
            </a:fld>
            <a:endParaRPr lang="fr-FR"/>
          </a:p>
        </p:txBody>
      </p:sp>
    </p:spTree>
    <p:extLst>
      <p:ext uri="{BB962C8B-B14F-4D97-AF65-F5344CB8AC3E}">
        <p14:creationId xmlns:p14="http://schemas.microsoft.com/office/powerpoint/2010/main" val="427840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Wingdings" charset="2"/>
              <a:buNone/>
            </a:pPr>
            <a:r>
              <a:rPr lang="fr-FR" sz="2000" dirty="0">
                <a:latin typeface="Calibri" charset="0"/>
                <a:ea typeface="Calibri" charset="0"/>
                <a:cs typeface="Calibri" charset="0"/>
              </a:rPr>
              <a:t>Des</a:t>
            </a:r>
            <a:r>
              <a:rPr lang="fr-FR" sz="2000" baseline="0" dirty="0">
                <a:latin typeface="Calibri" charset="0"/>
                <a:ea typeface="Calibri" charset="0"/>
                <a:cs typeface="Calibri" charset="0"/>
              </a:rPr>
              <a:t> travaux qui apportent des éléments sur :</a:t>
            </a:r>
          </a:p>
          <a:p>
            <a:pPr marL="342900" indent="-342900">
              <a:buFontTx/>
              <a:buChar char="-"/>
            </a:pPr>
            <a:r>
              <a:rPr lang="fr-FR" sz="2000" baseline="0" dirty="0">
                <a:latin typeface="Calibri" charset="0"/>
                <a:ea typeface="Calibri" charset="0"/>
                <a:cs typeface="Calibri" charset="0"/>
              </a:rPr>
              <a:t>l’enjeu de mobiliser les très petites entreprises sur les MCE : enjeu de pérennité d’entreprise</a:t>
            </a:r>
          </a:p>
          <a:p>
            <a:pPr marL="342900" indent="-342900">
              <a:buFontTx/>
              <a:buChar char="-"/>
            </a:pPr>
            <a:r>
              <a:rPr lang="fr-FR" sz="2000" baseline="0" dirty="0">
                <a:latin typeface="Calibri" charset="0"/>
                <a:ea typeface="Calibri" charset="0"/>
                <a:cs typeface="Calibri" charset="0"/>
              </a:rPr>
              <a:t>Le rôle des aidants dans la régulation des difficultés rencontrées par les salariés malades</a:t>
            </a:r>
            <a:endParaRPr lang="fr-FR" sz="2000" dirty="0">
              <a:latin typeface="Calibri" charset="0"/>
              <a:ea typeface="Calibri" charset="0"/>
              <a:cs typeface="Calibri" charset="0"/>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14</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lgn="just">
              <a:buNone/>
            </a:pPr>
            <a:r>
              <a:rPr lang="fr-FR" sz="1600" b="1" dirty="0"/>
              <a:t>Des éléments de contexte et de définition</a:t>
            </a:r>
          </a:p>
          <a:p>
            <a:pPr marL="0" indent="0" algn="just">
              <a:buNone/>
            </a:pPr>
            <a:endParaRPr lang="fr-FR" sz="1600" b="1" dirty="0"/>
          </a:p>
          <a:p>
            <a:pPr marL="0" indent="0" algn="just">
              <a:buNone/>
            </a:pPr>
            <a:r>
              <a:rPr lang="fr-FR" sz="1600" dirty="0"/>
              <a:t>Rapport IGAS « la prévention de la désinsertion professionnelle des salariés malades ou handicapés </a:t>
            </a:r>
            <a:r>
              <a:rPr lang="mr-IN" sz="1600" dirty="0"/>
              <a:t>–</a:t>
            </a:r>
            <a:r>
              <a:rPr lang="fr-FR" sz="1600" dirty="0"/>
              <a:t> Décembre 2017 ».</a:t>
            </a:r>
          </a:p>
          <a:p>
            <a:pPr algn="just"/>
            <a:r>
              <a:rPr lang="fr-FR" sz="1600" dirty="0"/>
              <a:t>Les actions de maintien dans l’emploi ou en emploi </a:t>
            </a:r>
            <a:r>
              <a:rPr lang="mr-IN" sz="1600" dirty="0"/>
              <a:t>–</a:t>
            </a:r>
            <a:r>
              <a:rPr lang="fr-FR" sz="1600" dirty="0"/>
              <a:t>&gt; permettre à des personnes dont le handicap ou les problèmes de santé restreignent l’aptitude professionnelle de rester en activité ou de la reprendre soit par </a:t>
            </a:r>
            <a:r>
              <a:rPr lang="fr-FR" sz="1600" b="1" dirty="0"/>
              <a:t>un aménagement de leur emploi, soit par un changement d’activité ou d’emplo</a:t>
            </a:r>
            <a:r>
              <a:rPr lang="fr-FR" sz="1600" dirty="0"/>
              <a:t>i.</a:t>
            </a:r>
          </a:p>
          <a:p>
            <a:pPr algn="just"/>
            <a:r>
              <a:rPr lang="fr-FR" sz="1600" dirty="0"/>
              <a:t>La prévention de la désinsertion professionnelle = terme proche du maintien en emploi mais prend mieux en compte la nécessaire continuité entre </a:t>
            </a:r>
            <a:r>
              <a:rPr lang="fr-FR" sz="1600" b="1" dirty="0"/>
              <a:t>prévention primaire, secondaire et tertiaire</a:t>
            </a:r>
            <a:r>
              <a:rPr lang="fr-FR" sz="1600" dirty="0"/>
              <a:t>.</a:t>
            </a:r>
          </a:p>
          <a:p>
            <a:pPr algn="just"/>
            <a:endParaRPr lang="fr-FR" sz="1600" dirty="0"/>
          </a:p>
          <a:p>
            <a:pPr algn="just"/>
            <a:r>
              <a:rPr lang="fr-FR" sz="1600" dirty="0"/>
              <a:t>Le maintien en emploi, un objectif durable dans les plans de santé publique (plans santé mentale, plans maladies chroniques, plans cancers) et le dernier plan Santé au travail</a:t>
            </a:r>
          </a:p>
          <a:p>
            <a:pPr lvl="1" algn="just"/>
            <a:r>
              <a:rPr lang="fr-FR" sz="1400" dirty="0"/>
              <a:t>Plan 2007-2011 pour l’amélioration de la qualité de vie des personnes atteintes de MCE</a:t>
            </a:r>
          </a:p>
          <a:p>
            <a:pPr lvl="1" algn="just"/>
            <a:r>
              <a:rPr lang="fr-FR" sz="1400" dirty="0"/>
              <a:t>Plan cancer 2014-2019 </a:t>
            </a:r>
          </a:p>
          <a:p>
            <a:pPr lvl="1" algn="just"/>
            <a:r>
              <a:rPr lang="fr-FR" sz="1400" dirty="0"/>
              <a:t>Plan santé au travail 3 2016-2020 avec un objectif opérationnel dédié (déclinaison régionale action 2.7 du PRST)</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16</a:t>
            </a:fld>
            <a:endParaRPr lang="fr-FR"/>
          </a:p>
        </p:txBody>
      </p:sp>
    </p:spTree>
    <p:extLst>
      <p:ext uri="{BB962C8B-B14F-4D97-AF65-F5344CB8AC3E}">
        <p14:creationId xmlns:p14="http://schemas.microsoft.com/office/powerpoint/2010/main" val="977681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17</a:t>
            </a:fld>
            <a:endParaRPr lang="fr-FR"/>
          </a:p>
        </p:txBody>
      </p:sp>
    </p:spTree>
    <p:extLst>
      <p:ext uri="{BB962C8B-B14F-4D97-AF65-F5344CB8AC3E}">
        <p14:creationId xmlns:p14="http://schemas.microsoft.com/office/powerpoint/2010/main" val="2149077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Clr>
                <a:schemeClr val="tx1"/>
              </a:buClr>
              <a:buFont typeface="Arial"/>
              <a:buNone/>
            </a:pPr>
            <a:r>
              <a:rPr lang="fr-FR" sz="2000" b="1" dirty="0">
                <a:latin typeface="Calibri" charset="0"/>
                <a:ea typeface="Calibri" charset="0"/>
                <a:cs typeface="Calibri" charset="0"/>
              </a:rPr>
              <a:t>Le retour au travail.</a:t>
            </a:r>
          </a:p>
          <a:p>
            <a:pPr marL="0" indent="0">
              <a:buClr>
                <a:schemeClr val="tx1"/>
              </a:buClr>
              <a:buFont typeface="Arial"/>
              <a:buNone/>
            </a:pPr>
            <a:endParaRPr lang="fr-FR" sz="2000" b="1" dirty="0">
              <a:latin typeface="Calibri" charset="0"/>
              <a:ea typeface="Calibri" charset="0"/>
              <a:cs typeface="Calibri" charset="0"/>
            </a:endParaRPr>
          </a:p>
          <a:p>
            <a:pPr marL="12700" indent="-12700">
              <a:buNone/>
            </a:pPr>
            <a:r>
              <a:rPr lang="fr-FR" sz="2000" dirty="0">
                <a:latin typeface="Calibri" charset="0"/>
                <a:ea typeface="Calibri" charset="0"/>
                <a:cs typeface="Calibri" charset="0"/>
              </a:rPr>
              <a:t>Quand la phase aigüe s’achève ou qu’une période de rémission s’annonce, le travailleur n’en reste pas moins malade avec :</a:t>
            </a:r>
          </a:p>
          <a:p>
            <a:pPr marL="285750" indent="-285750"/>
            <a:r>
              <a:rPr lang="fr-FR" sz="2000" dirty="0">
                <a:latin typeface="Calibri" charset="0"/>
                <a:ea typeface="Calibri" charset="0"/>
                <a:cs typeface="Calibri" charset="0"/>
              </a:rPr>
              <a:t>- d’éventuelles limitations</a:t>
            </a:r>
          </a:p>
          <a:p>
            <a:pPr marL="285750" indent="-285750"/>
            <a:r>
              <a:rPr lang="fr-FR" sz="2000" dirty="0">
                <a:latin typeface="Calibri" charset="0"/>
                <a:ea typeface="Calibri" charset="0"/>
                <a:cs typeface="Calibri" charset="0"/>
              </a:rPr>
              <a:t>- des obligations administratives ou thérapeutiques </a:t>
            </a:r>
          </a:p>
          <a:p>
            <a:pPr marL="285750" indent="-285750"/>
            <a:r>
              <a:rPr lang="fr-FR" sz="2000" dirty="0">
                <a:latin typeface="Calibri" charset="0"/>
                <a:ea typeface="Calibri" charset="0"/>
                <a:cs typeface="Calibri" charset="0"/>
              </a:rPr>
              <a:t>- des contraintes familiales et personnelles</a:t>
            </a:r>
          </a:p>
          <a:p>
            <a:pPr marL="285750" indent="-285750"/>
            <a:endParaRPr lang="fr-FR" sz="2000" dirty="0">
              <a:latin typeface="Calibri" charset="0"/>
              <a:ea typeface="Calibri" charset="0"/>
              <a:cs typeface="Calibri" charset="0"/>
            </a:endParaRPr>
          </a:p>
          <a:p>
            <a:pPr>
              <a:buNone/>
            </a:pPr>
            <a:r>
              <a:rPr lang="fr-FR" sz="2000" dirty="0">
                <a:latin typeface="Calibri" charset="0"/>
                <a:ea typeface="Calibri" charset="0"/>
                <a:cs typeface="Calibri" charset="0"/>
              </a:rPr>
              <a:t>En fonction :</a:t>
            </a:r>
          </a:p>
          <a:p>
            <a:pPr marL="285750" indent="-285750"/>
            <a:r>
              <a:rPr lang="fr-FR" sz="2000" dirty="0">
                <a:latin typeface="Calibri" charset="0"/>
                <a:ea typeface="Calibri" charset="0"/>
                <a:cs typeface="Calibri" charset="0"/>
              </a:rPr>
              <a:t>- des souplesses de l’organisation du travail</a:t>
            </a:r>
          </a:p>
          <a:p>
            <a:pPr marL="285750" indent="-285750"/>
            <a:r>
              <a:rPr lang="fr-FR" sz="2000" dirty="0">
                <a:latin typeface="Calibri" charset="0"/>
                <a:ea typeface="Calibri" charset="0"/>
                <a:cs typeface="Calibri" charset="0"/>
              </a:rPr>
              <a:t>- des compréhension et des marges de manœuvre des collectifs</a:t>
            </a:r>
          </a:p>
          <a:p>
            <a:pPr marL="285750" indent="-285750"/>
            <a:r>
              <a:rPr lang="fr-FR" sz="2000" dirty="0">
                <a:latin typeface="Calibri" charset="0"/>
                <a:ea typeface="Calibri" charset="0"/>
                <a:cs typeface="Calibri" charset="0"/>
              </a:rPr>
              <a:t>- des soutiens et des aides à l’extérieur du travail</a:t>
            </a:r>
          </a:p>
          <a:p>
            <a:pPr marL="342900" indent="-342900">
              <a:buFont typeface="Wingdings" charset="0"/>
              <a:buChar char="à"/>
            </a:pPr>
            <a:r>
              <a:rPr lang="fr-FR" sz="2000" dirty="0">
                <a:latin typeface="Calibri" charset="0"/>
                <a:ea typeface="Calibri" charset="0"/>
                <a:cs typeface="Calibri" charset="0"/>
              </a:rPr>
              <a:t>les effets de la maladie seront plus ou moins sensibles et pénalisants.</a:t>
            </a:r>
          </a:p>
          <a:p>
            <a:pPr marL="342900" indent="-342900">
              <a:buFont typeface="Wingdings" charset="0"/>
              <a:buChar char="à"/>
            </a:pPr>
            <a:endParaRPr lang="fr-FR" sz="2000" b="1" dirty="0">
              <a:latin typeface="Calibri" charset="0"/>
              <a:ea typeface="Calibri" charset="0"/>
              <a:cs typeface="Calibri" charset="0"/>
            </a:endParaRPr>
          </a:p>
          <a:p>
            <a:pPr marL="0" indent="0">
              <a:buFont typeface="Wingdings" charset="0"/>
              <a:buNone/>
            </a:pPr>
            <a:endParaRPr lang="fr-FR" sz="2000" b="1" dirty="0">
              <a:latin typeface="Calibri" charset="0"/>
              <a:ea typeface="Calibri" charset="0"/>
              <a:cs typeface="Calibri" charset="0"/>
            </a:endParaRPr>
          </a:p>
          <a:p>
            <a:pPr marL="342900" indent="-342900">
              <a:buFont typeface="Wingdings" charset="2"/>
              <a:buChar char="Ø"/>
            </a:pPr>
            <a:endParaRPr lang="fr-FR" sz="2000" dirty="0">
              <a:latin typeface="Calibri" charset="0"/>
              <a:ea typeface="Calibri" charset="0"/>
              <a:cs typeface="Calibri" charset="0"/>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18</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600" dirty="0">
                <a:latin typeface="Calibri" charset="0"/>
                <a:ea typeface="Calibri" charset="0"/>
                <a:cs typeface="Calibri" charset="0"/>
              </a:rPr>
              <a:t>Quelques spécificités selon les maladies mais globalement les effets des maladies et des traitements sont les mêmes;</a:t>
            </a:r>
            <a:r>
              <a:rPr lang="fr-FR" sz="1600" baseline="0" dirty="0">
                <a:latin typeface="Calibri" charset="0"/>
                <a:ea typeface="Calibri" charset="0"/>
                <a:cs typeface="Calibri" charset="0"/>
              </a:rPr>
              <a:t> les problématiques récurrentes (exemple de la fatigue)</a:t>
            </a:r>
            <a:endParaRPr lang="fr-FR" sz="1600" dirty="0">
              <a:latin typeface="Calibri" charset="0"/>
              <a:ea typeface="Calibri" charset="0"/>
              <a:cs typeface="Calibri" charset="0"/>
            </a:endParaRPr>
          </a:p>
          <a:p>
            <a:endParaRPr lang="fr-FR" sz="1600" dirty="0">
              <a:latin typeface="Calibri" charset="0"/>
              <a:ea typeface="Calibri" charset="0"/>
              <a:cs typeface="Calibri" charset="0"/>
            </a:endParaRPr>
          </a:p>
          <a:p>
            <a:r>
              <a:rPr lang="fr-FR" sz="1600" dirty="0">
                <a:latin typeface="Calibri" charset="0"/>
                <a:ea typeface="Calibri" charset="0"/>
                <a:cs typeface="Calibri" charset="0"/>
              </a:rPr>
              <a:t>Le maintien dans l’emploi d’une personne atteinte de MCE soulève toujours des questions </a:t>
            </a:r>
            <a:r>
              <a:rPr lang="fr-FR" sz="1600" b="1" dirty="0">
                <a:solidFill>
                  <a:srgbClr val="F778FF"/>
                </a:solidFill>
                <a:latin typeface="Calibri" charset="0"/>
                <a:ea typeface="Calibri" charset="0"/>
                <a:cs typeface="Calibri" charset="0"/>
              </a:rPr>
              <a:t>par rapport à l’organisation du travail</a:t>
            </a:r>
            <a:r>
              <a:rPr lang="fr-FR" sz="1600" dirty="0">
                <a:latin typeface="Calibri" charset="0"/>
                <a:ea typeface="Calibri" charset="0"/>
                <a:cs typeface="Calibri" charset="0"/>
              </a:rPr>
              <a:t> et pas seulement par rapport au poste.</a:t>
            </a:r>
          </a:p>
          <a:p>
            <a:pPr lvl="1">
              <a:buFont typeface="Wingdings" panose="05000000000000000000" pitchFamily="2" charset="2"/>
              <a:buChar char="à"/>
            </a:pPr>
            <a:r>
              <a:rPr lang="fr-FR" sz="1600" dirty="0">
                <a:latin typeface="Calibri" charset="0"/>
                <a:ea typeface="Calibri" charset="0"/>
                <a:cs typeface="Calibri" charset="0"/>
              </a:rPr>
              <a:t> L’activité </a:t>
            </a:r>
          </a:p>
          <a:p>
            <a:pPr lvl="1">
              <a:buFont typeface="Wingdings" panose="05000000000000000000" pitchFamily="2" charset="2"/>
              <a:buChar char="à"/>
            </a:pPr>
            <a:r>
              <a:rPr lang="fr-FR" sz="1600" dirty="0">
                <a:latin typeface="Calibri" charset="0"/>
                <a:ea typeface="Calibri" charset="0"/>
                <a:cs typeface="Calibri" charset="0"/>
              </a:rPr>
              <a:t> Le  collectif</a:t>
            </a:r>
          </a:p>
          <a:p>
            <a:pPr lvl="1">
              <a:buFont typeface="Wingdings" panose="05000000000000000000" pitchFamily="2" charset="2"/>
              <a:buChar char="à"/>
            </a:pPr>
            <a:r>
              <a:rPr lang="fr-FR" sz="1600" dirty="0">
                <a:latin typeface="Calibri" charset="0"/>
                <a:ea typeface="Calibri" charset="0"/>
                <a:cs typeface="Calibri" charset="0"/>
              </a:rPr>
              <a:t> Le parcours de la personne, professionnel et de vie  </a:t>
            </a:r>
          </a:p>
          <a:p>
            <a:pPr marL="0" indent="0">
              <a:buFont typeface="Wingdings" charset="2"/>
              <a:buNone/>
            </a:pPr>
            <a:endParaRPr lang="fr-FR" sz="2000" dirty="0">
              <a:latin typeface="Calibri" charset="0"/>
              <a:ea typeface="Calibri" charset="0"/>
              <a:cs typeface="Calibri" charset="0"/>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19</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a:t>Une approche pour agir guidée par l’ensemble de ces enjeux</a:t>
            </a:r>
            <a:r>
              <a:rPr lang="fr-FR" b="1" baseline="0" dirty="0"/>
              <a:t> :</a:t>
            </a:r>
          </a:p>
          <a:p>
            <a:endParaRPr lang="fr-FR" baseline="0" dirty="0"/>
          </a:p>
          <a:p>
            <a:r>
              <a:rPr lang="fr-FR" sz="1600" dirty="0">
                <a:latin typeface="Calibri" charset="0"/>
                <a:ea typeface="Calibri" charset="0"/>
                <a:cs typeface="Calibri" charset="0"/>
              </a:rPr>
              <a:t>- </a:t>
            </a:r>
            <a:r>
              <a:rPr lang="fr-FR" sz="1600" b="1" dirty="0">
                <a:latin typeface="Calibri" charset="0"/>
                <a:ea typeface="Calibri" charset="0"/>
                <a:cs typeface="Calibri" charset="0"/>
              </a:rPr>
              <a:t>Entrée par les impacts dans le travail</a:t>
            </a:r>
            <a:r>
              <a:rPr lang="fr-FR" sz="1600" dirty="0">
                <a:latin typeface="Calibri" charset="0"/>
                <a:ea typeface="Calibri" charset="0"/>
                <a:cs typeface="Calibri" charset="0"/>
              </a:rPr>
              <a:t> pour concilier impacts des maladies et performance</a:t>
            </a:r>
          </a:p>
          <a:p>
            <a:pPr lvl="1"/>
            <a:r>
              <a:rPr lang="fr-FR" sz="1600" dirty="0">
                <a:latin typeface="Calibri" charset="0"/>
                <a:ea typeface="Calibri" charset="0"/>
                <a:cs typeface="Calibri" charset="0"/>
              </a:rPr>
              <a:t>- Impacts similaires dans le travail pour l’ensemble des pathologies </a:t>
            </a:r>
          </a:p>
          <a:p>
            <a:pPr lvl="1"/>
            <a:r>
              <a:rPr lang="fr-FR" sz="1600" dirty="0">
                <a:latin typeface="Calibri" charset="0"/>
                <a:ea typeface="Calibri" charset="0"/>
                <a:cs typeface="Calibri" charset="0"/>
              </a:rPr>
              <a:t>- Effets dans le travail dus à la maladie et aux traitements </a:t>
            </a:r>
          </a:p>
          <a:p>
            <a:r>
              <a:rPr lang="fr-FR" sz="1600" dirty="0">
                <a:latin typeface="Calibri" charset="0"/>
                <a:ea typeface="Calibri" charset="0"/>
                <a:cs typeface="Calibri" charset="0"/>
              </a:rPr>
              <a:t>- </a:t>
            </a:r>
            <a:r>
              <a:rPr lang="fr-FR" sz="1600" b="1" dirty="0">
                <a:latin typeface="Calibri" charset="0"/>
                <a:ea typeface="Calibri" charset="0"/>
                <a:cs typeface="Calibri" charset="0"/>
              </a:rPr>
              <a:t>L’organisation du travail peut être discriminante</a:t>
            </a:r>
            <a:r>
              <a:rPr lang="fr-FR" sz="1600" b="0" dirty="0">
                <a:latin typeface="Calibri" charset="0"/>
                <a:ea typeface="Calibri" charset="0"/>
                <a:cs typeface="Calibri" charset="0"/>
              </a:rPr>
              <a:t> : rythme de travail, horaires de travail, relations</a:t>
            </a:r>
            <a:r>
              <a:rPr lang="fr-FR" sz="1600" b="0" baseline="0" dirty="0">
                <a:latin typeface="Calibri" charset="0"/>
                <a:ea typeface="Calibri" charset="0"/>
                <a:cs typeface="Calibri" charset="0"/>
              </a:rPr>
              <a:t> de travail, évaluation du travail, etc.</a:t>
            </a:r>
            <a:endParaRPr lang="fr-FR" sz="1600" b="1" dirty="0">
              <a:latin typeface="Calibri" charset="0"/>
              <a:ea typeface="Calibri" charset="0"/>
              <a:cs typeface="Calibri"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600" dirty="0">
                <a:latin typeface="Calibri" charset="0"/>
                <a:ea typeface="Calibri" charset="0"/>
                <a:cs typeface="Calibri" charset="0"/>
              </a:rPr>
              <a:t>- </a:t>
            </a:r>
            <a:r>
              <a:rPr lang="fr-FR" sz="1600" b="1" dirty="0">
                <a:latin typeface="Calibri" charset="0"/>
                <a:ea typeface="Calibri" charset="0"/>
                <a:cs typeface="Calibri" charset="0"/>
              </a:rPr>
              <a:t>L’approche par le travail</a:t>
            </a:r>
            <a:r>
              <a:rPr lang="fr-FR" sz="1600" dirty="0">
                <a:latin typeface="Calibri" charset="0"/>
                <a:ea typeface="Calibri" charset="0"/>
                <a:cs typeface="Calibri" charset="0"/>
              </a:rPr>
              <a:t> : réfléchir</a:t>
            </a:r>
            <a:r>
              <a:rPr lang="fr-FR" sz="1600" baseline="0" dirty="0">
                <a:latin typeface="Calibri" charset="0"/>
                <a:ea typeface="Calibri" charset="0"/>
                <a:cs typeface="Calibri" charset="0"/>
              </a:rPr>
              <a:t> l’adéquation entre caractéristiques des salariés (compétences, âge, état de santé, etc.) et caractéristiques des</a:t>
            </a:r>
            <a:r>
              <a:rPr lang="fr-FR" sz="1600" dirty="0">
                <a:latin typeface="Calibri" charset="0"/>
                <a:ea typeface="Calibri" charset="0"/>
                <a:cs typeface="Calibri" charset="0"/>
              </a:rPr>
              <a:t> situations de travail (contraintes,</a:t>
            </a:r>
            <a:r>
              <a:rPr lang="fr-FR" sz="1600" baseline="0" dirty="0">
                <a:latin typeface="Calibri" charset="0"/>
                <a:ea typeface="Calibri" charset="0"/>
                <a:cs typeface="Calibri" charset="0"/>
              </a:rPr>
              <a:t> organisation, manutention, tâches, etc.), construire des processus de travail qui participent à la construction de la santé (le travail comme facteur d’intégration)</a:t>
            </a:r>
            <a:endParaRPr lang="fr-FR" sz="1600" dirty="0">
              <a:latin typeface="Calibri" charset="0"/>
              <a:ea typeface="Calibri" charset="0"/>
              <a:cs typeface="Calibri" charset="0"/>
            </a:endParaRPr>
          </a:p>
          <a:p>
            <a:r>
              <a:rPr lang="fr-FR" sz="1600" dirty="0">
                <a:latin typeface="Calibri" charset="0"/>
                <a:ea typeface="Calibri" charset="0"/>
                <a:cs typeface="Calibri" charset="0"/>
              </a:rPr>
              <a:t>- La coordination et cohérence des acteurs : pluridisciplinarité </a:t>
            </a:r>
          </a:p>
          <a:p>
            <a:pPr lvl="1"/>
            <a:r>
              <a:rPr lang="fr-FR" sz="1600" dirty="0">
                <a:latin typeface="Calibri" charset="0"/>
                <a:ea typeface="Calibri" charset="0"/>
                <a:cs typeface="Calibri" charset="0"/>
              </a:rPr>
              <a:t>- Faire travailler ensemble les acteurs de la </a:t>
            </a:r>
            <a:r>
              <a:rPr lang="fr-FR" sz="1600" b="1" dirty="0">
                <a:latin typeface="Calibri" charset="0"/>
                <a:ea typeface="Calibri" charset="0"/>
                <a:cs typeface="Calibri" charset="0"/>
              </a:rPr>
              <a:t>sphère Santé </a:t>
            </a:r>
            <a:r>
              <a:rPr lang="fr-FR" sz="1600" dirty="0">
                <a:latin typeface="Calibri" charset="0"/>
                <a:ea typeface="Calibri" charset="0"/>
                <a:cs typeface="Calibri" charset="0"/>
              </a:rPr>
              <a:t>(associations communautaires, les différents types de médecins, les assistantes sociaux, les proches….) et celles de la </a:t>
            </a:r>
            <a:r>
              <a:rPr lang="fr-FR" sz="1600" b="1" dirty="0">
                <a:latin typeface="Calibri" charset="0"/>
                <a:ea typeface="Calibri" charset="0"/>
                <a:cs typeface="Calibri" charset="0"/>
              </a:rPr>
              <a:t>sphère professionnelle </a:t>
            </a:r>
            <a:r>
              <a:rPr lang="fr-FR" sz="1600" dirty="0">
                <a:latin typeface="Calibri" charset="0"/>
                <a:ea typeface="Calibri" charset="0"/>
                <a:cs typeface="Calibri" charset="0"/>
              </a:rPr>
              <a:t>(DRH, IRP, encadrement, les collègues, SST… ) et la </a:t>
            </a:r>
            <a:r>
              <a:rPr lang="fr-FR" sz="1600" b="1" dirty="0">
                <a:latin typeface="Calibri" charset="0"/>
                <a:ea typeface="Calibri" charset="0"/>
                <a:cs typeface="Calibri" charset="0"/>
              </a:rPr>
              <a:t>sphère institutionnelle </a:t>
            </a:r>
            <a:r>
              <a:rPr lang="fr-FR" sz="1600" dirty="0">
                <a:latin typeface="Calibri" charset="0"/>
                <a:ea typeface="Calibri" charset="0"/>
                <a:cs typeface="Calibri" charset="0"/>
              </a:rPr>
              <a:t>(</a:t>
            </a:r>
            <a:r>
              <a:rPr lang="fr-FR" sz="1600" dirty="0" err="1">
                <a:latin typeface="Calibri" charset="0"/>
                <a:ea typeface="Calibri" charset="0"/>
                <a:cs typeface="Calibri" charset="0"/>
              </a:rPr>
              <a:t>Agefiph</a:t>
            </a:r>
            <a:r>
              <a:rPr lang="fr-FR" sz="1600" dirty="0">
                <a:latin typeface="Calibri" charset="0"/>
                <a:ea typeface="Calibri" charset="0"/>
                <a:cs typeface="Calibri" charset="0"/>
              </a:rPr>
              <a:t>, FIPHFP, OPS</a:t>
            </a:r>
            <a:r>
              <a:rPr lang="mr-IN" sz="1600" dirty="0">
                <a:latin typeface="Calibri" charset="0"/>
                <a:ea typeface="Calibri" charset="0"/>
                <a:cs typeface="Calibri" charset="0"/>
              </a:rPr>
              <a:t>…</a:t>
            </a:r>
            <a:r>
              <a:rPr lang="fr-FR" sz="1600" dirty="0">
                <a:latin typeface="Calibri" charset="0"/>
                <a:ea typeface="Calibri" charset="0"/>
                <a:cs typeface="Calibri" charset="0"/>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a:t>- Installer une </a:t>
            </a:r>
            <a:r>
              <a:rPr lang="fr-FR" b="1" dirty="0"/>
              <a:t>véritable démarche de conduite de projet </a:t>
            </a:r>
            <a:r>
              <a:rPr lang="fr-FR" dirty="0"/>
              <a:t>qui va permettre</a:t>
            </a:r>
            <a:r>
              <a:rPr lang="fr-FR" baseline="0" dirty="0"/>
              <a:t> d’anticiper les problématiques de maintien dans l’emploi quand elles se présentent : une approche collective complémentaire à une approche individuelle</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20</a:t>
            </a:fld>
            <a:endParaRPr lang="fr-FR"/>
          </a:p>
        </p:txBody>
      </p:sp>
    </p:spTree>
    <p:extLst>
      <p:ext uri="{BB962C8B-B14F-4D97-AF65-F5344CB8AC3E}">
        <p14:creationId xmlns:p14="http://schemas.microsoft.com/office/powerpoint/2010/main" val="3244907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buFont typeface="Wingdings" charset="2"/>
              <a:buChar char="Ø"/>
            </a:pPr>
            <a:r>
              <a:rPr lang="fr-FR" sz="2000" b="1" dirty="0">
                <a:latin typeface="Calibri" charset="0"/>
                <a:ea typeface="Calibri" charset="0"/>
                <a:cs typeface="Calibri" charset="0"/>
              </a:rPr>
              <a:t>Les conditions de réussite </a:t>
            </a:r>
          </a:p>
          <a:p>
            <a:pPr marL="800100" lvl="1" indent="-342900">
              <a:buFont typeface="Arial"/>
              <a:buChar char="•"/>
            </a:pPr>
            <a:r>
              <a:rPr lang="fr-FR" sz="2000" dirty="0"/>
              <a:t>Une démarche qui doit s’inscrire dans un projet d’entreprise</a:t>
            </a:r>
          </a:p>
          <a:p>
            <a:pPr marL="800100" lvl="1" indent="-342900">
              <a:buFont typeface="Arial"/>
              <a:buChar char="•"/>
            </a:pPr>
            <a:r>
              <a:rPr lang="fr-FR" sz="2000" dirty="0"/>
              <a:t>Une démarche participative : en interne  mais également en s’appuyant sur les ressources externes mobilisables</a:t>
            </a:r>
          </a:p>
          <a:p>
            <a:pPr marL="800100" lvl="1" indent="-342900">
              <a:buFont typeface="Arial"/>
              <a:buChar char="•"/>
            </a:pPr>
            <a:r>
              <a:rPr lang="fr-FR" sz="2000" dirty="0"/>
              <a:t>Donner de la souplesse à l’organisation du travail</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22</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23</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buFont typeface="Wingdings" charset="2"/>
              <a:buChar char="Ø"/>
            </a:pPr>
            <a:endParaRPr lang="fr-FR" sz="2000" dirty="0">
              <a:latin typeface="Calibri" charset="0"/>
              <a:ea typeface="Calibri" charset="0"/>
              <a:cs typeface="Calibri" charset="0"/>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4</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24</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25</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buFont typeface="Wingdings" charset="2"/>
              <a:buChar char="Ø"/>
            </a:pPr>
            <a:r>
              <a:rPr lang="fr-FR" sz="2000" b="1" dirty="0">
                <a:latin typeface="Calibri" charset="0"/>
                <a:ea typeface="Calibri" charset="0"/>
                <a:cs typeface="Calibri" charset="0"/>
              </a:rPr>
              <a:t>Les conditions de réussite </a:t>
            </a:r>
          </a:p>
          <a:p>
            <a:pPr marL="800100" lvl="1" indent="-342900">
              <a:buFont typeface="Arial"/>
              <a:buChar char="•"/>
            </a:pPr>
            <a:r>
              <a:rPr lang="fr-FR" sz="2000" dirty="0"/>
              <a:t>Une démarche qui doit s’inscrire dans un projet d’entreprise</a:t>
            </a:r>
          </a:p>
          <a:p>
            <a:pPr marL="800100" lvl="1" indent="-342900">
              <a:buFont typeface="Arial"/>
              <a:buChar char="•"/>
            </a:pPr>
            <a:r>
              <a:rPr lang="fr-FR" sz="2000" dirty="0"/>
              <a:t>Une démarche participative : en interne  mais également en s’appuyant sur les ressources externes mobilisables</a:t>
            </a:r>
          </a:p>
          <a:p>
            <a:pPr marL="800100" lvl="1" indent="-342900">
              <a:buFont typeface="Arial"/>
              <a:buChar char="•"/>
            </a:pPr>
            <a:r>
              <a:rPr lang="fr-FR" sz="2000" dirty="0"/>
              <a:t>Donner de la souplesse à l’organisation du travail</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26</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Acteur clé interne à l’entreprise : le chef d’entreprise responsable d’une démarche pérenne permettant</a:t>
            </a:r>
            <a:r>
              <a:rPr lang="fr-FR" baseline="0" dirty="0"/>
              <a:t> d’anticiper et de traiter les problèmes de maintien en emploi des salariés atteints de maladies chroniques évolutives. Pour cela il n’est pas seul, en interne, et peut s’appuyer sur des acteurs ressources externes.</a:t>
            </a:r>
            <a:endParaRPr lang="fr-FR" dirty="0"/>
          </a:p>
          <a:p>
            <a:r>
              <a:rPr lang="fr-FR" dirty="0"/>
              <a:t>Les acteurs ressources externes :</a:t>
            </a:r>
          </a:p>
          <a:p>
            <a:pPr marL="171450" indent="-171450">
              <a:buFontTx/>
              <a:buChar char="-"/>
            </a:pPr>
            <a:r>
              <a:rPr lang="fr-FR" dirty="0"/>
              <a:t>Le médecin du travail : </a:t>
            </a:r>
            <a:r>
              <a:rPr lang="fr-FR" sz="1200" b="0" i="0" u="none" strike="noStrike" kern="1200" baseline="0" dirty="0">
                <a:solidFill>
                  <a:schemeClr val="tx1"/>
                </a:solidFill>
                <a:latin typeface="+mn-lt"/>
                <a:ea typeface="+mn-ea"/>
                <a:cs typeface="+mn-cs"/>
              </a:rPr>
              <a:t>Le médecin du travail et l’équipe pluridisciplinaire sont là pour vous aider à gérer cette problématique en apportant des solutions concrètes et adaptées à chaque cas. Par exemple, il peut proposer des aménagements de poste, mettre en place une visite de pré-reprise qui est organisée en cas d’arrêt de travail prolongé pour le salarié dont le problème de santé annonce des difficultés probables à reprendre son poste de travail.</a:t>
            </a:r>
          </a:p>
          <a:p>
            <a:pPr marL="171450" indent="-171450">
              <a:buFontTx/>
              <a:buChar char="-"/>
            </a:pPr>
            <a:r>
              <a:rPr lang="fr-FR" sz="1200" b="0" i="0" u="none" strike="noStrike" kern="1200" baseline="0" dirty="0">
                <a:solidFill>
                  <a:schemeClr val="tx1"/>
                </a:solidFill>
                <a:latin typeface="+mn-lt"/>
                <a:ea typeface="+mn-ea"/>
                <a:cs typeface="+mn-cs"/>
              </a:rPr>
              <a:t>Le médecin traitant : Le médecin traitant connaît le salarié et peut être mis en relation avec le médecin du travail pour coordonner le parcours de soin. Il peut prescrire des arrêts maladie et du temps partiel thérapeutique.</a:t>
            </a:r>
          </a:p>
          <a:p>
            <a:pPr marL="171450" indent="-171450">
              <a:buFontTx/>
              <a:buChar char="-"/>
            </a:pPr>
            <a:r>
              <a:rPr lang="fr-FR" sz="1200" b="0" i="0" u="none" strike="noStrike" kern="1200" baseline="0" dirty="0">
                <a:solidFill>
                  <a:schemeClr val="tx1"/>
                </a:solidFill>
                <a:latin typeface="+mn-lt"/>
                <a:ea typeface="+mn-ea"/>
                <a:cs typeface="+mn-cs"/>
              </a:rPr>
              <a:t>Le médecin conseil : Le médecin conseil s’assure que l’arrêt de travail soit justifié, que le salarié puisse bénéficier des indemnités et décide la reprise d’activité professionnelle.</a:t>
            </a:r>
          </a:p>
          <a:p>
            <a:pPr marL="171450" indent="-171450">
              <a:buFontTx/>
              <a:buChar char="-"/>
            </a:pPr>
            <a:r>
              <a:rPr lang="fr-FR" dirty="0"/>
              <a:t>Le service social de la </a:t>
            </a:r>
            <a:r>
              <a:rPr lang="fr-FR" dirty="0" err="1"/>
              <a:t>Carsat</a:t>
            </a:r>
            <a:r>
              <a:rPr lang="fr-FR" dirty="0"/>
              <a:t> (et de la MSA pour les entreprises agricoles) :</a:t>
            </a:r>
            <a:r>
              <a:rPr lang="fr-FR" baseline="0" dirty="0"/>
              <a:t> Le service social est composé d’assistants sociaux qui informent les malades sur leurs droits en matière de prestation sociales, de prise en charge des soins, d’accès à la formation, etc. Notons que le service prévention de la </a:t>
            </a:r>
            <a:r>
              <a:rPr lang="fr-FR" baseline="0" dirty="0" err="1"/>
              <a:t>Carsat</a:t>
            </a:r>
            <a:r>
              <a:rPr lang="fr-FR" baseline="0" dirty="0"/>
              <a:t> ainsi que le service de santé au travail de la MSA peuvent également être mobilisés.</a:t>
            </a:r>
          </a:p>
          <a:p>
            <a:pPr marL="171450" indent="-171450">
              <a:buFontTx/>
              <a:buChar char="-"/>
            </a:pPr>
            <a:r>
              <a:rPr lang="fr-FR" baseline="0" dirty="0"/>
              <a:t>Cap Emploi : Anciennement Cap Emploi/SAMETH. En appui du médecin du travail, ils interviennent dans l’accompagnement individuel des personnes et des entreprises : aménagement des situations de travail, mobilisation des dispositifs et des aides financières de l’AGEFIPH et du FIPFHP.</a:t>
            </a:r>
          </a:p>
          <a:p>
            <a:pPr marL="171450" indent="-171450">
              <a:buFontTx/>
              <a:buChar char="-"/>
            </a:pPr>
            <a:r>
              <a:rPr lang="fr-FR" baseline="0" dirty="0"/>
              <a:t>Les associations de patients : Elles connaissent les effets des maladies et ont une démarche d’éducation à la santé très importante, notamment dans les entreprises.</a:t>
            </a:r>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27</a:t>
            </a:fld>
            <a:endParaRPr lang="fr-FR"/>
          </a:p>
        </p:txBody>
      </p:sp>
    </p:spTree>
    <p:extLst>
      <p:ext uri="{BB962C8B-B14F-4D97-AF65-F5344CB8AC3E}">
        <p14:creationId xmlns:p14="http://schemas.microsoft.com/office/powerpoint/2010/main" val="20973661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100" dirty="0"/>
              <a:t>Une recommandation HAS sur la prévention de la désinsertion des travailleurs qui fait le point sur les ressources</a:t>
            </a: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28</a:t>
            </a:fld>
            <a:endParaRPr lang="fr-FR"/>
          </a:p>
        </p:txBody>
      </p:sp>
    </p:spTree>
    <p:extLst>
      <p:ext uri="{BB962C8B-B14F-4D97-AF65-F5344CB8AC3E}">
        <p14:creationId xmlns:p14="http://schemas.microsoft.com/office/powerpoint/2010/main" val="38071740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100" dirty="0"/>
              <a:t>Une recommandation HAS sur la prévention de la désinsertion des travailleurs qui fait le point sur les ressources</a:t>
            </a: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29</a:t>
            </a:fld>
            <a:endParaRPr lang="fr-FR"/>
          </a:p>
        </p:txBody>
      </p:sp>
    </p:spTree>
    <p:extLst>
      <p:ext uri="{BB962C8B-B14F-4D97-AF65-F5344CB8AC3E}">
        <p14:creationId xmlns:p14="http://schemas.microsoft.com/office/powerpoint/2010/main" val="40020250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600" b="1" dirty="0"/>
              <a:t>Les conditions de réussite</a:t>
            </a:r>
          </a:p>
          <a:p>
            <a:pPr marL="171450" indent="-171450">
              <a:buFont typeface="Arial"/>
              <a:buChar char="•"/>
            </a:pPr>
            <a:r>
              <a:rPr lang="fr-FR" sz="1600" dirty="0"/>
              <a:t>La volonté politique (faciliter la prise de conscience des entreprises, salariés et acteurs du maintien en emploi de l’importance de cette thématique et du lien avec la performance de l’entreprise).</a:t>
            </a:r>
          </a:p>
          <a:p>
            <a:pPr marL="171450" indent="-171450">
              <a:buFont typeface="Arial"/>
              <a:buChar char="•"/>
            </a:pPr>
            <a:r>
              <a:rPr lang="fr-FR" sz="1600" dirty="0"/>
              <a:t>La mise en place d’une conduite de projet </a:t>
            </a:r>
          </a:p>
          <a:p>
            <a:pPr marL="171450" indent="-171450">
              <a:buFont typeface="Arial"/>
              <a:buChar char="•"/>
            </a:pPr>
            <a:r>
              <a:rPr lang="fr-FR" sz="1600" dirty="0"/>
              <a:t>La mise en place d’une démarche pluridisciplinaire</a:t>
            </a:r>
          </a:p>
          <a:p>
            <a:pPr marL="171450" indent="-171450">
              <a:buFont typeface="Arial"/>
              <a:buChar char="•"/>
            </a:pPr>
            <a:r>
              <a:rPr lang="fr-FR" sz="1600" dirty="0"/>
              <a:t>L’importance de conduire un diagnostic des situations de travail et des circuits d’informations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fr-FR" sz="1600" dirty="0"/>
              <a:t>La mise en œuvre d’actions globales qui touchent l’organisation du travail : </a:t>
            </a:r>
            <a:r>
              <a:rPr lang="fr-FR" sz="1600" dirty="0">
                <a:solidFill>
                  <a:srgbClr val="312B6B"/>
                </a:solidFill>
                <a:latin typeface="+mn-lt"/>
                <a:ea typeface="Arial" charset="0"/>
              </a:rPr>
              <a:t>saisir l’occasion d’une démarche visant le maintien dans l’emploi des personnes atteintes de MCE pour questionner globalement son mode de fonctionnement</a:t>
            </a:r>
            <a:endParaRPr lang="fr-FR" sz="1600" dirty="0"/>
          </a:p>
          <a:p>
            <a:pPr marL="171450" indent="-171450">
              <a:buFont typeface="Arial"/>
              <a:buChar char="•"/>
            </a:pPr>
            <a:r>
              <a:rPr lang="fr-FR" sz="1600" dirty="0"/>
              <a:t>La facilitation des processus d’alerte des salariés, des collectifs de travail, des encadrants</a:t>
            </a:r>
          </a:p>
          <a:p>
            <a:pPr marL="171450" indent="-171450">
              <a:buFont typeface="Arial"/>
              <a:buChar char="•"/>
            </a:pPr>
            <a:r>
              <a:rPr lang="fr-FR" sz="1600" dirty="0"/>
              <a:t>L’outillage des managers de proximité sur l’analyse des situations de travail et sur les acteurs mobilisables dans l’action.</a:t>
            </a:r>
            <a:endParaRPr lang="fr-FR" sz="1600" b="1" dirty="0">
              <a:ea typeface="ＭＳ Ｐゴシック" pitchFamily="-108" charset="-128"/>
            </a:endParaRPr>
          </a:p>
          <a:p>
            <a:pPr>
              <a:buClr>
                <a:srgbClr val="E72D87"/>
              </a:buClr>
            </a:pPr>
            <a:endParaRPr lang="fr-FR" sz="1600" b="1" dirty="0">
              <a:ea typeface="ＭＳ Ｐゴシック" pitchFamily="-108" charset="-128"/>
            </a:endParaRPr>
          </a:p>
          <a:p>
            <a:pPr>
              <a:buClr>
                <a:srgbClr val="E72D87"/>
              </a:buClr>
            </a:pPr>
            <a:endParaRPr lang="fr-FR" sz="1600" b="1" dirty="0">
              <a:ea typeface="ＭＳ Ｐゴシック" pitchFamily="-108" charset="-128"/>
            </a:endParaRPr>
          </a:p>
          <a:p>
            <a:pPr>
              <a:buClr>
                <a:srgbClr val="E72D87"/>
              </a:buClr>
            </a:pPr>
            <a:r>
              <a:rPr lang="fr-FR" sz="1600" b="1" dirty="0">
                <a:ea typeface="ＭＳ Ｐゴシック" pitchFamily="-108" charset="-128"/>
              </a:rPr>
              <a:t>En conclusion, une approche centrée sur le travail</a:t>
            </a:r>
            <a:r>
              <a:rPr lang="is-IS" sz="1600" b="1" dirty="0">
                <a:ea typeface="ＭＳ Ｐゴシック" pitchFamily="-108" charset="-128"/>
              </a:rPr>
              <a:t>… à inscrire dans une démarche de conduite de projet (au</a:t>
            </a:r>
            <a:r>
              <a:rPr lang="is-IS" sz="1600" b="1" baseline="0" dirty="0">
                <a:ea typeface="ＭＳ Ｐゴシック" pitchFamily="-108" charset="-128"/>
              </a:rPr>
              <a:t> même titre que la prévention des risques professionnels, que la qualité, etc.)</a:t>
            </a:r>
            <a:endParaRPr lang="fr-FR" sz="1600" b="1" dirty="0">
              <a:ea typeface="ＭＳ Ｐゴシック" pitchFamily="-108" charset="-128"/>
            </a:endParaRPr>
          </a:p>
          <a:p>
            <a:pPr>
              <a:buClr>
                <a:srgbClr val="E72D87"/>
              </a:buClr>
            </a:pPr>
            <a:endParaRPr lang="fr-FR" sz="1600" b="1" dirty="0">
              <a:ea typeface="ＭＳ Ｐゴシック" pitchFamily="-108" charset="-128"/>
            </a:endParaRPr>
          </a:p>
          <a:p>
            <a:pPr marL="285750" indent="-285750">
              <a:buFont typeface="Arial" panose="020B0604020202020204" pitchFamily="34" charset="0"/>
              <a:buChar char="•"/>
            </a:pPr>
            <a:r>
              <a:rPr lang="fr-FR" sz="1600" dirty="0">
                <a:latin typeface="Calibri" charset="0"/>
                <a:ea typeface="Calibri" charset="0"/>
                <a:cs typeface="Calibri" charset="0"/>
              </a:rPr>
              <a:t>Partir du collectif de travail et non du seul individu</a:t>
            </a:r>
          </a:p>
          <a:p>
            <a:pPr marL="285750" indent="-285750">
              <a:buFont typeface="Arial" panose="020B0604020202020204" pitchFamily="34" charset="0"/>
              <a:buChar char="•"/>
            </a:pPr>
            <a:r>
              <a:rPr lang="fr-FR" sz="1600" dirty="0">
                <a:latin typeface="Calibri" charset="0"/>
                <a:ea typeface="Calibri" charset="0"/>
                <a:cs typeface="Calibri" charset="0"/>
              </a:rPr>
              <a:t>Connaître les situations de travail rencontrées de façon exhaustive</a:t>
            </a:r>
          </a:p>
          <a:p>
            <a:pPr marL="285750" indent="-285750">
              <a:buFont typeface="Arial" panose="020B0604020202020204" pitchFamily="34" charset="0"/>
              <a:buChar char="•"/>
            </a:pPr>
            <a:r>
              <a:rPr lang="fr-FR" sz="1600" dirty="0">
                <a:latin typeface="Calibri" charset="0"/>
                <a:ea typeface="Calibri" charset="0"/>
                <a:cs typeface="Calibri" charset="0"/>
              </a:rPr>
              <a:t>Analyser l’existant des situations de travail concernées</a:t>
            </a:r>
          </a:p>
          <a:p>
            <a:pPr marL="285750" indent="-285750">
              <a:buFont typeface="Arial" panose="020B0604020202020204" pitchFamily="34" charset="0"/>
              <a:buChar char="•"/>
            </a:pPr>
            <a:r>
              <a:rPr lang="fr-FR" sz="1600" dirty="0">
                <a:latin typeface="Calibri" charset="0"/>
                <a:ea typeface="Calibri" charset="0"/>
                <a:cs typeface="Calibri" charset="0"/>
              </a:rPr>
              <a:t>Faire connaître et reconnaître la démarche par la hiérarchie</a:t>
            </a:r>
          </a:p>
          <a:p>
            <a:pPr marL="285750" indent="-285750">
              <a:buFont typeface="Arial" panose="020B0604020202020204" pitchFamily="34" charset="0"/>
              <a:buChar char="•"/>
            </a:pPr>
            <a:r>
              <a:rPr lang="fr-FR" sz="1600" dirty="0">
                <a:latin typeface="Calibri" charset="0"/>
                <a:ea typeface="Calibri" charset="0"/>
                <a:cs typeface="Calibri" charset="0"/>
              </a:rPr>
              <a:t>Identifier les blocages potentiels du traitement de la problématique dans l’entreprise</a:t>
            </a:r>
          </a:p>
          <a:p>
            <a:pPr marL="742950" lvl="1" indent="-285750">
              <a:buFont typeface="Arial" panose="020B0604020202020204" pitchFamily="34" charset="0"/>
              <a:buChar char="•"/>
            </a:pPr>
            <a:r>
              <a:rPr lang="fr-FR" sz="1600" dirty="0">
                <a:latin typeface="Calibri" charset="0"/>
                <a:ea typeface="Calibri" charset="0"/>
                <a:cs typeface="Calibri" charset="0"/>
              </a:rPr>
              <a:t>Représentations sur la maladie</a:t>
            </a:r>
          </a:p>
          <a:p>
            <a:pPr marL="742950" lvl="1" indent="-285750">
              <a:buFont typeface="Arial" panose="020B0604020202020204" pitchFamily="34" charset="0"/>
              <a:buChar char="•"/>
            </a:pPr>
            <a:r>
              <a:rPr lang="fr-FR" sz="1600" dirty="0">
                <a:latin typeface="Calibri" charset="0"/>
                <a:ea typeface="Calibri" charset="0"/>
                <a:cs typeface="Calibri" charset="0"/>
              </a:rPr>
              <a:t>Méconnaissance des acteurs</a:t>
            </a:r>
          </a:p>
          <a:p>
            <a:pPr marL="742950" lvl="1" indent="-285750">
              <a:buFont typeface="Arial" panose="020B0604020202020204" pitchFamily="34" charset="0"/>
              <a:buChar char="•"/>
            </a:pPr>
            <a:r>
              <a:rPr lang="mr-IN" sz="1600" dirty="0">
                <a:latin typeface="Calibri" charset="0"/>
                <a:ea typeface="Calibri" charset="0"/>
                <a:cs typeface="Calibri" charset="0"/>
              </a:rPr>
              <a:t>…</a:t>
            </a:r>
            <a:endParaRPr lang="fr-FR" sz="1600" dirty="0">
              <a:latin typeface="Calibri" charset="0"/>
              <a:ea typeface="Calibri" charset="0"/>
              <a:cs typeface="Calibri" charset="0"/>
            </a:endParaRPr>
          </a:p>
          <a:p>
            <a:pPr marL="285750" indent="-285750">
              <a:buFont typeface="Arial" panose="020B0604020202020204" pitchFamily="34" charset="0"/>
              <a:buChar char="•"/>
            </a:pPr>
            <a:r>
              <a:rPr lang="fr-FR" sz="1600" dirty="0">
                <a:latin typeface="Calibri" charset="0"/>
                <a:ea typeface="Calibri" charset="0"/>
                <a:cs typeface="Calibri" charset="0"/>
              </a:rPr>
              <a:t>Repérer les liens, les nœuds et les dysfonctionnements existants dans l’organisation du travail</a:t>
            </a:r>
          </a:p>
          <a:p>
            <a:endParaRPr lang="fr-FR" dirty="0"/>
          </a:p>
          <a:p>
            <a:endParaRPr lang="fr-FR" b="1" dirty="0"/>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30</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Autodiagnostic proposé dans la plaquette d’information</a:t>
            </a: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31</a:t>
            </a:fld>
            <a:endParaRPr lang="fr-FR"/>
          </a:p>
        </p:txBody>
      </p:sp>
    </p:spTree>
    <p:extLst>
      <p:ext uri="{BB962C8B-B14F-4D97-AF65-F5344CB8AC3E}">
        <p14:creationId xmlns:p14="http://schemas.microsoft.com/office/powerpoint/2010/main" val="20973661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32</a:t>
            </a:fld>
            <a:endParaRPr lang="fr-FR"/>
          </a:p>
        </p:txBody>
      </p:sp>
    </p:spTree>
    <p:extLst>
      <p:ext uri="{BB962C8B-B14F-4D97-AF65-F5344CB8AC3E}">
        <p14:creationId xmlns:p14="http://schemas.microsoft.com/office/powerpoint/2010/main" val="4255908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Wingdings" charset="2"/>
              <a:buNone/>
            </a:pPr>
            <a:endParaRPr lang="fr-FR" baseline="0" dirty="0">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5</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Wingdings" charset="2"/>
              <a:buNone/>
            </a:pPr>
            <a:r>
              <a:rPr lang="fr-FR" sz="3600" b="1" dirty="0">
                <a:latin typeface="Calibri" charset="0"/>
                <a:ea typeface="Calibri" charset="0"/>
                <a:cs typeface="Calibri" charset="0"/>
              </a:rPr>
              <a:t>Concernant les ALD en Occitanie en 2017 :</a:t>
            </a:r>
          </a:p>
          <a:p>
            <a:r>
              <a:rPr lang="fr-FR" sz="2000" kern="1200" dirty="0">
                <a:solidFill>
                  <a:schemeClr val="tx1"/>
                </a:solidFill>
                <a:effectLst/>
                <a:latin typeface="+mn-lt"/>
                <a:ea typeface="+mn-ea"/>
                <a:cs typeface="+mn-cs"/>
              </a:rPr>
              <a:t>Total des personnes en ALD (femmes et hommes, 16-64 ans, 2017, source ARS) : 331 833</a:t>
            </a:r>
          </a:p>
          <a:p>
            <a:r>
              <a:rPr lang="fr-FR" sz="2000" kern="1200" dirty="0">
                <a:solidFill>
                  <a:schemeClr val="tx1"/>
                </a:solidFill>
                <a:effectLst/>
                <a:latin typeface="+mn-lt"/>
                <a:ea typeface="+mn-ea"/>
                <a:cs typeface="+mn-cs"/>
              </a:rPr>
              <a:t>Total des ALD (femmes et hommes, 16-64 ans, 2017, source ARS) : 422 010</a:t>
            </a:r>
          </a:p>
          <a:p>
            <a:r>
              <a:rPr lang="fr-FR" sz="2000" kern="1200" dirty="0">
                <a:solidFill>
                  <a:schemeClr val="tx1"/>
                </a:solidFill>
                <a:effectLst/>
                <a:latin typeface="+mn-lt"/>
                <a:ea typeface="+mn-ea"/>
                <a:cs typeface="+mn-cs"/>
              </a:rPr>
              <a:t>Population totale (femmes et hommes, 16-64 ans, 2017, source ARS) : 2 958 188</a:t>
            </a:r>
          </a:p>
          <a:p>
            <a:r>
              <a:rPr lang="fr-FR" sz="2000" b="1" kern="1200" dirty="0">
                <a:solidFill>
                  <a:schemeClr val="tx1"/>
                </a:solidFill>
                <a:effectLst/>
                <a:latin typeface="+mn-lt"/>
                <a:ea typeface="+mn-ea"/>
                <a:cs typeface="+mn-cs"/>
              </a:rPr>
              <a:t>Pourcentage de personnes atteintes d’une ALD : 11,2%.</a:t>
            </a:r>
          </a:p>
          <a:p>
            <a:endParaRPr lang="fr-FR" sz="2000" b="1" kern="1200" dirty="0">
              <a:solidFill>
                <a:schemeClr val="tx1"/>
              </a:solidFill>
              <a:effectLst/>
              <a:latin typeface="+mn-lt"/>
              <a:ea typeface="+mn-ea"/>
              <a:cs typeface="+mn-cs"/>
            </a:endParaRPr>
          </a:p>
          <a:p>
            <a:endParaRPr lang="fr-FR" sz="20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6</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Wingdings" charset="2"/>
              <a:buNone/>
            </a:pPr>
            <a:r>
              <a:rPr lang="fr-FR" sz="2000" b="1" kern="1200" dirty="0">
                <a:solidFill>
                  <a:schemeClr val="tx1"/>
                </a:solidFill>
                <a:effectLst/>
                <a:latin typeface="+mn-lt"/>
                <a:ea typeface="+mn-ea"/>
                <a:cs typeface="+mn-cs"/>
              </a:rPr>
              <a:t>Les ALD les plus importantes :`</a:t>
            </a:r>
            <a:endParaRPr lang="fr-FR" sz="2000" baseline="0" dirty="0">
              <a:latin typeface="Calibri" charset="0"/>
              <a:ea typeface="Calibri" charset="0"/>
              <a:cs typeface="Calibri" charset="0"/>
            </a:endParaRPr>
          </a:p>
          <a:p>
            <a:pPr marL="800100" lvl="1" indent="-342900">
              <a:buFont typeface="Wingdings" charset="2"/>
              <a:buChar char="Ø"/>
            </a:pPr>
            <a:r>
              <a:rPr lang="fr-FR" baseline="0" dirty="0">
                <a:latin typeface="Calibri" charset="0"/>
                <a:ea typeface="Calibri" charset="0"/>
                <a:cs typeface="Calibri" charset="0"/>
              </a:rPr>
              <a:t>Affections psychiatriques,</a:t>
            </a:r>
          </a:p>
          <a:p>
            <a:pPr marL="800100" lvl="1" indent="-342900">
              <a:buFont typeface="Wingdings" charset="2"/>
              <a:buChar char="Ø"/>
            </a:pPr>
            <a:r>
              <a:rPr lang="fr-FR" baseline="0" dirty="0">
                <a:latin typeface="Calibri" charset="0"/>
                <a:ea typeface="Calibri" charset="0"/>
                <a:cs typeface="Calibri" charset="0"/>
              </a:rPr>
              <a:t>Diabète,</a:t>
            </a:r>
          </a:p>
          <a:p>
            <a:pPr marL="800100" lvl="1" indent="-342900">
              <a:buFont typeface="Wingdings" charset="2"/>
              <a:buChar char="Ø"/>
            </a:pPr>
            <a:r>
              <a:rPr lang="fr-FR" baseline="0" dirty="0">
                <a:latin typeface="Calibri" charset="0"/>
                <a:ea typeface="Calibri" charset="0"/>
                <a:cs typeface="Calibri" charset="0"/>
              </a:rPr>
              <a:t>Maladies cardiovasculaires</a:t>
            </a:r>
            <a:r>
              <a:rPr lang="fr-FR" baseline="0" dirty="0">
                <a:latin typeface="+mn-lt"/>
                <a:ea typeface="+mn-ea"/>
                <a:cs typeface="+mn-cs"/>
              </a:rPr>
              <a:t>,</a:t>
            </a:r>
          </a:p>
          <a:p>
            <a:pPr marL="800100" lvl="1" indent="-342900">
              <a:buFont typeface="Wingdings" charset="2"/>
              <a:buChar char="Ø"/>
            </a:pPr>
            <a:r>
              <a:rPr lang="fr-FR" baseline="0" dirty="0">
                <a:latin typeface="+mn-lt"/>
                <a:ea typeface="+mn-ea"/>
                <a:cs typeface="+mn-cs"/>
              </a:rPr>
              <a:t>Cancers.</a:t>
            </a:r>
            <a:endParaRPr lang="fr-FR" baseline="0" dirty="0">
              <a:latin typeface="Calibri" charset="0"/>
              <a:ea typeface="Calibri" charset="0"/>
              <a:cs typeface="Calibri" charset="0"/>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7</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buFont typeface="Wingdings" charset="2"/>
              <a:buChar char="Ø"/>
            </a:pPr>
            <a:r>
              <a:rPr lang="fr-FR" b="1" baseline="0" dirty="0">
                <a:latin typeface="+mn-lt"/>
                <a:ea typeface="+mn-ea"/>
                <a:cs typeface="+mn-cs"/>
              </a:rPr>
              <a:t>Part des personnes en ALD sur l’ensemble de la population, par bassin de vie</a:t>
            </a:r>
            <a:r>
              <a:rPr lang="fr-FR" baseline="0" dirty="0">
                <a:latin typeface="+mn-lt"/>
                <a:ea typeface="+mn-ea"/>
                <a:cs typeface="+mn-cs"/>
              </a:rPr>
              <a:t> :</a:t>
            </a:r>
          </a:p>
          <a:p>
            <a:r>
              <a:rPr lang="fr-FR" sz="1200" kern="1200" dirty="0">
                <a:solidFill>
                  <a:schemeClr val="tx1"/>
                </a:solidFill>
                <a:effectLst/>
                <a:latin typeface="+mn-lt"/>
                <a:ea typeface="+mn-ea"/>
                <a:cs typeface="+mn-cs"/>
              </a:rPr>
              <a:t>Si le plus grand nombre de personnes en ALD se retrouve dans les grandes villes régionales (Toulouse, Montpellier, Nîmes, Perpignan), on observe une forte prégnance des taux d’ALD pour 1000 habitants sur d’autres territoires (en bleu foncé sur la carte) : les Pyrénées Orientales (Perpignan, Ille-sur-Têt, Amélie-les-Bains-Palalda), l’Aude (Limoux, Carcassonne), le Tarn (Albi, Carmaux), la Lozère/le Gard (Langogne, Mende, La Grand-Combe, Saint-Jean-du-Gard), etc.</a:t>
            </a:r>
          </a:p>
          <a:p>
            <a:endParaRPr lang="fr-FR" sz="1200" kern="1200" dirty="0">
              <a:solidFill>
                <a:schemeClr val="tx1"/>
              </a:solidFill>
              <a:effectLst/>
              <a:latin typeface="+mn-lt"/>
              <a:ea typeface="+mn-ea"/>
              <a:cs typeface="+mn-cs"/>
            </a:endParaRPr>
          </a:p>
          <a:p>
            <a:r>
              <a:rPr lang="fr-FR" sz="1100" kern="1200" dirty="0">
                <a:solidFill>
                  <a:schemeClr val="tx1"/>
                </a:solidFill>
                <a:effectLst/>
                <a:latin typeface="+mn-lt"/>
                <a:ea typeface="+mn-ea"/>
                <a:cs typeface="+mn-cs"/>
              </a:rPr>
              <a:t>Echelle choisie, le bassin de vie : correspondant à la plus petite échelle respectant la confidentialité des données </a:t>
            </a:r>
          </a:p>
          <a:p>
            <a:r>
              <a:rPr lang="fr-FR" sz="1100" kern="1200" dirty="0">
                <a:solidFill>
                  <a:schemeClr val="tx1"/>
                </a:solidFill>
                <a:effectLst/>
                <a:latin typeface="+mn-lt"/>
                <a:ea typeface="+mn-ea"/>
                <a:cs typeface="+mn-cs"/>
              </a:rPr>
              <a:t>Cercles proportionnels : nombre total des ALD</a:t>
            </a:r>
          </a:p>
          <a:p>
            <a:r>
              <a:rPr lang="fr-FR" sz="1100" kern="1200" dirty="0">
                <a:solidFill>
                  <a:schemeClr val="tx1"/>
                </a:solidFill>
                <a:effectLst/>
                <a:latin typeface="+mn-lt"/>
                <a:ea typeface="+mn-ea"/>
                <a:cs typeface="+mn-cs"/>
              </a:rPr>
              <a:t>Couleurs : taux standardisé pour 1000 habitants (permet de gommer les effets de structures liés à l’âge de la population) : plus c’est foncé, plus le taux est important</a:t>
            </a:r>
          </a:p>
          <a:p>
            <a:endParaRPr lang="fr-FR" sz="11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8</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On note :</a:t>
            </a:r>
          </a:p>
          <a:p>
            <a:pPr lvl="0"/>
            <a:r>
              <a:rPr lang="fr-FR" sz="1200" kern="1200" dirty="0">
                <a:solidFill>
                  <a:schemeClr val="tx1"/>
                </a:solidFill>
                <a:effectLst/>
                <a:latin typeface="+mn-lt"/>
                <a:ea typeface="+mn-ea"/>
                <a:cs typeface="+mn-cs"/>
              </a:rPr>
              <a:t>- Une proportion quasi équivalente entre les femmes et les hommes, quelle que soit la classe d’âge, avec une très légère surreprésentation des hommes sur l’ensemble (+N= 21 622) ;</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 Une multiplication des effectifs par environ 2,5 entre chaque classe d’âge</a:t>
            </a:r>
            <a:r>
              <a:rPr lang="fr-FR" sz="1200" kern="1200" baseline="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 16-34 ans = 10%, 35-49 ans = 25%, 50-64 ans = 65%.</a:t>
            </a:r>
          </a:p>
          <a:p>
            <a:pPr lvl="0"/>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9</a:t>
            </a:fld>
            <a:endParaRPr lang="fr-FR"/>
          </a:p>
        </p:txBody>
      </p:sp>
    </p:spTree>
    <p:extLst>
      <p:ext uri="{BB962C8B-B14F-4D97-AF65-F5344CB8AC3E}">
        <p14:creationId xmlns:p14="http://schemas.microsoft.com/office/powerpoint/2010/main" val="1117860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On observe :</a:t>
            </a:r>
          </a:p>
          <a:p>
            <a:pPr lvl="0"/>
            <a:r>
              <a:rPr lang="fr-FR" sz="1200" kern="1200" dirty="0">
                <a:solidFill>
                  <a:schemeClr val="tx1"/>
                </a:solidFill>
                <a:effectLst/>
                <a:latin typeface="+mn-lt"/>
                <a:ea typeface="+mn-ea"/>
                <a:cs typeface="+mn-cs"/>
              </a:rPr>
              <a:t>- Une surreprésentation de la classe d’âge 50-64 ans pour les hommes et les femmes (65,5% du total) ;</a:t>
            </a:r>
          </a:p>
          <a:p>
            <a:pPr lvl="0"/>
            <a:r>
              <a:rPr lang="fr-FR" sz="1200" kern="1200" dirty="0">
                <a:solidFill>
                  <a:schemeClr val="tx1"/>
                </a:solidFill>
                <a:effectLst/>
                <a:latin typeface="+mn-lt"/>
                <a:ea typeface="+mn-ea"/>
                <a:cs typeface="+mn-cs"/>
              </a:rPr>
              <a:t>- Une multiplication par trois de l’ALD Cancer chez les femmes entre la classe 35-49 ans (N= 9 766) et 50-64 ans (N= 29 377).</a:t>
            </a:r>
          </a:p>
          <a:p>
            <a:pPr lvl="0"/>
            <a:r>
              <a:rPr lang="fr-FR" sz="1200" kern="1200" dirty="0">
                <a:solidFill>
                  <a:schemeClr val="tx1"/>
                </a:solidFill>
                <a:effectLst/>
                <a:latin typeface="+mn-lt"/>
                <a:ea typeface="+mn-ea"/>
                <a:cs typeface="+mn-cs"/>
              </a:rPr>
              <a:t>- Une multiplication par cinq de l’ALD Maladies cardiovasculaires chez les hommes entre la classe 35-49 ans (N= 7 602) et 50-64 ans (42 945).</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10</a:t>
            </a:fld>
            <a:endParaRPr lang="fr-FR"/>
          </a:p>
        </p:txBody>
      </p:sp>
    </p:spTree>
    <p:extLst>
      <p:ext uri="{BB962C8B-B14F-4D97-AF65-F5344CB8AC3E}">
        <p14:creationId xmlns:p14="http://schemas.microsoft.com/office/powerpoint/2010/main" val="427840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Si l’on s’intéresse aux inaptitudes, on remarque également que les problématiques</a:t>
            </a:r>
            <a:r>
              <a:rPr lang="fr-FR" sz="1200" kern="1200" baseline="0" dirty="0">
                <a:solidFill>
                  <a:schemeClr val="tx1"/>
                </a:solidFill>
                <a:effectLst/>
                <a:latin typeface="+mn-lt"/>
                <a:ea typeface="+mn-ea"/>
                <a:cs typeface="+mn-cs"/>
              </a:rPr>
              <a:t> de santé ne se posent tout à fait de la même façon, du point de vue de l’âge et du sexe, selon la MCE. </a:t>
            </a:r>
          </a:p>
          <a:p>
            <a:r>
              <a:rPr lang="fr-FR" sz="1200" kern="1200" baseline="0" dirty="0">
                <a:solidFill>
                  <a:schemeClr val="tx1"/>
                </a:solidFill>
                <a:effectLst/>
                <a:latin typeface="+mn-lt"/>
                <a:ea typeface="+mn-ea"/>
                <a:cs typeface="+mn-cs"/>
              </a:rPr>
              <a:t>Exemple des affections psychiatriques plus prégnantes pour les femmes et des classes d’âge moins élevées</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11</a:t>
            </a:fld>
            <a:endParaRPr lang="fr-FR"/>
          </a:p>
        </p:txBody>
      </p:sp>
    </p:spTree>
    <p:extLst>
      <p:ext uri="{BB962C8B-B14F-4D97-AF65-F5344CB8AC3E}">
        <p14:creationId xmlns:p14="http://schemas.microsoft.com/office/powerpoint/2010/main" val="427840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3694029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974546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08361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274184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42"/>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590797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1"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1"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7E6430C-06A7-44AF-A322-EB0E15BA8833}" type="datetimeFigureOut">
              <a:rPr lang="fr-FR" smtClean="0"/>
              <a:t>14/02/2020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2148405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90" y="365129"/>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7E6430C-06A7-44AF-A322-EB0E15BA8833}" type="datetimeFigureOut">
              <a:rPr lang="fr-FR" smtClean="0"/>
              <a:t>14/02/2020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74895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7E6430C-06A7-44AF-A322-EB0E15BA8833}" type="datetimeFigureOut">
              <a:rPr lang="fr-FR" smtClean="0"/>
              <a:t>14/02/2020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66120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7E6430C-06A7-44AF-A322-EB0E15BA8833}" type="datetimeFigureOut">
              <a:rPr lang="fr-FR" smtClean="0"/>
              <a:t>14/02/2020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232720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90" y="457200"/>
            <a:ext cx="3932238"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9" y="987429"/>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90"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E6430C-06A7-44AF-A322-EB0E15BA8833}" type="datetimeFigureOut">
              <a:rPr lang="fr-FR" smtClean="0"/>
              <a:t>14/02/2020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806285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90" y="457200"/>
            <a:ext cx="3932238"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9" y="987429"/>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90"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E6430C-06A7-44AF-A322-EB0E15BA8833}" type="datetimeFigureOut">
              <a:rPr lang="fr-FR" smtClean="0"/>
              <a:t>14/02/2020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3328947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1"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3"/>
          </p:nvPr>
        </p:nvSpPr>
        <p:spPr>
          <a:xfrm>
            <a:off x="4038601"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1"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8BCDB-7442-4098-8EDD-D779E4E68C3C}" type="slidenum">
              <a:rPr lang="fr-FR" smtClean="0"/>
              <a:t>‹N°›</a:t>
            </a:fld>
            <a:endParaRPr lang="fr-FR"/>
          </a:p>
        </p:txBody>
      </p:sp>
    </p:spTree>
    <p:extLst>
      <p:ext uri="{BB962C8B-B14F-4D97-AF65-F5344CB8AC3E}">
        <p14:creationId xmlns:p14="http://schemas.microsoft.com/office/powerpoint/2010/main" val="454386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hyperlink" Target="https://www.lecese.fr/content/questions-jean-marc-soulat-chu-toulouse-maladies-chronique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s://www.has-sante.fr/jcms/c_2903507/fr/sante-et-maintien-en-emploi-prevention-de-la-desinsertion-professionnelle-des-travailleurs"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s://www.has-sante.fr/jcms/c_2903507/fr/sante-et-maintien-en-emploi-prevention-de-la-desinsertion-professionnelle-des-travailleur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jpeg"/><Relationship Id="rId7"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hyperlink" Target="http://www.maladie-chronique-travail.eu/maladies-chroniques-et-travail" TargetMode="External"/><Relationship Id="rId11" Type="http://schemas.openxmlformats.org/officeDocument/2006/relationships/image" Target="../media/image29.png"/><Relationship Id="rId5" Type="http://schemas.openxmlformats.org/officeDocument/2006/relationships/image" Target="../media/image26.png"/><Relationship Id="rId10" Type="http://schemas.openxmlformats.org/officeDocument/2006/relationships/hyperlink" Target="https://www.has-sante.fr/jcms/c_2903507/fr/sante-et-maintien-en-emploi-prevention-de-la-desinsertion-professionnelle-des-travailleurs" TargetMode="External"/><Relationship Id="rId4" Type="http://schemas.openxmlformats.org/officeDocument/2006/relationships/hyperlink" Target="https://www.anact.fr/10-questions-sur-les-maladies-chroniques-evolutives-au-travail-0" TargetMode="External"/><Relationship Id="rId9" Type="http://schemas.openxmlformats.org/officeDocument/2006/relationships/hyperlink" Target="http://www.prst-occitanie.f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package" Target="../embeddings/Document_Microsoft_Word.docx"/><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968875" y="4129231"/>
            <a:ext cx="6524627" cy="1323439"/>
          </a:xfrm>
          <a:prstGeom prst="rect">
            <a:avLst/>
          </a:prstGeom>
          <a:solidFill>
            <a:schemeClr val="bg1"/>
          </a:solidFill>
        </p:spPr>
        <p:txBody>
          <a:bodyPr wrap="square" rtlCol="0">
            <a:spAutoFit/>
          </a:bodyPr>
          <a:lstStyle/>
          <a:p>
            <a:pPr algn="r"/>
            <a:r>
              <a:rPr lang="fr-FR" sz="2400" b="1" dirty="0">
                <a:cs typeface="Catamaran ExtraBold" panose="00000900000000000000" pitchFamily="2" charset="0"/>
              </a:rPr>
              <a:t>Sensibilisation approfondie</a:t>
            </a:r>
          </a:p>
          <a:p>
            <a:pPr algn="r"/>
            <a:r>
              <a:rPr lang="fr-FR" sz="2800" dirty="0">
                <a:cs typeface="Catamaran ExtraBold" panose="00000900000000000000" pitchFamily="2" charset="0"/>
              </a:rPr>
              <a:t>Maintien </a:t>
            </a:r>
            <a:r>
              <a:rPr lang="fr-FR" sz="2800">
                <a:cs typeface="Catamaran ExtraBold" panose="00000900000000000000" pitchFamily="2" charset="0"/>
              </a:rPr>
              <a:t>dans l’emploi </a:t>
            </a:r>
            <a:r>
              <a:rPr lang="fr-FR" sz="2800" dirty="0">
                <a:cs typeface="Catamaran ExtraBold" panose="00000900000000000000" pitchFamily="2" charset="0"/>
              </a:rPr>
              <a:t>des travailleurs atteints de maladies chroniques évolutives </a:t>
            </a:r>
          </a:p>
        </p:txBody>
      </p:sp>
      <p:sp>
        <p:nvSpPr>
          <p:cNvPr id="4" name="ZoneTexte 3"/>
          <p:cNvSpPr txBox="1"/>
          <p:nvPr/>
        </p:nvSpPr>
        <p:spPr>
          <a:xfrm>
            <a:off x="1269999" y="6381750"/>
            <a:ext cx="5476875" cy="338554"/>
          </a:xfrm>
          <a:prstGeom prst="rect">
            <a:avLst/>
          </a:prstGeom>
          <a:noFill/>
        </p:spPr>
        <p:txBody>
          <a:bodyPr wrap="square" rtlCol="0">
            <a:spAutoFit/>
          </a:bodyPr>
          <a:lstStyle/>
          <a:p>
            <a:r>
              <a:rPr lang="fr-FR" sz="1600" dirty="0"/>
              <a:t>Support réalisé par le groupe 2.7 du PRST Occitanie – Avril 2019</a:t>
            </a:r>
          </a:p>
        </p:txBody>
      </p:sp>
    </p:spTree>
    <p:extLst>
      <p:ext uri="{BB962C8B-B14F-4D97-AF65-F5344CB8AC3E}">
        <p14:creationId xmlns:p14="http://schemas.microsoft.com/office/powerpoint/2010/main" val="4248634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402"/>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Des inégalités face aux MCE</a:t>
            </a:r>
          </a:p>
        </p:txBody>
      </p:sp>
      <p:pic>
        <p:nvPicPr>
          <p:cNvPr id="9" name="Image 8"/>
          <p:cNvPicPr>
            <a:picLocks noChangeAspect="1"/>
          </p:cNvPicPr>
          <p:nvPr/>
        </p:nvPicPr>
        <p:blipFill>
          <a:blip r:embed="rId4"/>
          <a:stretch>
            <a:fillRect/>
          </a:stretch>
        </p:blipFill>
        <p:spPr>
          <a:xfrm>
            <a:off x="2476500" y="1733169"/>
            <a:ext cx="9286875" cy="4899405"/>
          </a:xfrm>
          <a:prstGeom prst="rect">
            <a:avLst/>
          </a:prstGeom>
        </p:spPr>
      </p:pic>
    </p:spTree>
    <p:extLst>
      <p:ext uri="{BB962C8B-B14F-4D97-AF65-F5344CB8AC3E}">
        <p14:creationId xmlns:p14="http://schemas.microsoft.com/office/powerpoint/2010/main" val="2461781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402"/>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954107"/>
          </a:xfrm>
          <a:prstGeom prst="rect">
            <a:avLst/>
          </a:prstGeom>
          <a:noFill/>
        </p:spPr>
        <p:txBody>
          <a:bodyPr wrap="square" rtlCol="0">
            <a:spAutoFit/>
          </a:bodyPr>
          <a:lstStyle/>
          <a:p>
            <a:r>
              <a:rPr lang="fr-FR" sz="2800" dirty="0">
                <a:solidFill>
                  <a:srgbClr val="632B8D"/>
                </a:solidFill>
              </a:rPr>
              <a:t>Inaptitude : les caractéristiques des salariés concernés par les MCE</a:t>
            </a:r>
            <a:br>
              <a:rPr lang="fr-FR" sz="2800" dirty="0">
                <a:solidFill>
                  <a:srgbClr val="632B8D"/>
                </a:solidFill>
              </a:rPr>
            </a:br>
            <a:r>
              <a:rPr lang="fr-FR" sz="2800" dirty="0">
                <a:solidFill>
                  <a:srgbClr val="632B8D"/>
                </a:solidFill>
              </a:rPr>
              <a:t>Répartition par âge et genre – 2014/2016</a:t>
            </a:r>
            <a:endParaRPr lang="fr-FR" sz="2800" dirty="0">
              <a:solidFill>
                <a:srgbClr val="632B8D"/>
              </a:solidFill>
              <a:latin typeface="Catamaran ExtraBold" panose="00000900000000000000" pitchFamily="2" charset="0"/>
              <a:cs typeface="Catamaran ExtraBold" panose="00000900000000000000" pitchFamily="2" charset="0"/>
            </a:endParaRPr>
          </a:p>
        </p:txBody>
      </p:sp>
      <p:graphicFrame>
        <p:nvGraphicFramePr>
          <p:cNvPr id="8" name="Graphique 7"/>
          <p:cNvGraphicFramePr/>
          <p:nvPr>
            <p:extLst>
              <p:ext uri="{D42A27DB-BD31-4B8C-83A1-F6EECF244321}">
                <p14:modId xmlns:p14="http://schemas.microsoft.com/office/powerpoint/2010/main" val="3461831235"/>
              </p:ext>
            </p:extLst>
          </p:nvPr>
        </p:nvGraphicFramePr>
        <p:xfrm>
          <a:off x="1015469" y="2248137"/>
          <a:ext cx="4719539" cy="2180961"/>
        </p:xfrm>
        <a:graphic>
          <a:graphicData uri="http://schemas.openxmlformats.org/drawingml/2006/chart">
            <c:chart xmlns:c="http://schemas.openxmlformats.org/drawingml/2006/chart" xmlns:r="http://schemas.openxmlformats.org/officeDocument/2006/relationships" r:id="rId4"/>
          </a:graphicData>
        </a:graphic>
      </p:graphicFrame>
      <p:sp>
        <p:nvSpPr>
          <p:cNvPr id="10" name="ZoneTexte 9"/>
          <p:cNvSpPr txBox="1"/>
          <p:nvPr/>
        </p:nvSpPr>
        <p:spPr>
          <a:xfrm>
            <a:off x="2072116" y="2165300"/>
            <a:ext cx="2484877" cy="261610"/>
          </a:xfrm>
          <a:prstGeom prst="rect">
            <a:avLst/>
          </a:prstGeom>
          <a:noFill/>
        </p:spPr>
        <p:txBody>
          <a:bodyPr wrap="square" rtlCol="0">
            <a:spAutoFit/>
          </a:bodyPr>
          <a:lstStyle/>
          <a:p>
            <a:r>
              <a:rPr lang="fr-FR" sz="1100" dirty="0"/>
              <a:t>Maladies cardiovasculaires</a:t>
            </a:r>
          </a:p>
        </p:txBody>
      </p:sp>
      <p:sp>
        <p:nvSpPr>
          <p:cNvPr id="11" name="ZoneTexte 10"/>
          <p:cNvSpPr txBox="1"/>
          <p:nvPr/>
        </p:nvSpPr>
        <p:spPr>
          <a:xfrm>
            <a:off x="7594792" y="2186895"/>
            <a:ext cx="2484877" cy="261610"/>
          </a:xfrm>
          <a:prstGeom prst="rect">
            <a:avLst/>
          </a:prstGeom>
          <a:noFill/>
        </p:spPr>
        <p:txBody>
          <a:bodyPr wrap="square" rtlCol="0">
            <a:spAutoFit/>
          </a:bodyPr>
          <a:lstStyle/>
          <a:p>
            <a:pPr algn="ctr"/>
            <a:r>
              <a:rPr lang="fr-FR" sz="1100" dirty="0"/>
              <a:t>Cancers</a:t>
            </a:r>
          </a:p>
        </p:txBody>
      </p:sp>
      <p:graphicFrame>
        <p:nvGraphicFramePr>
          <p:cNvPr id="12" name="Graphique 11"/>
          <p:cNvGraphicFramePr/>
          <p:nvPr>
            <p:extLst>
              <p:ext uri="{D42A27DB-BD31-4B8C-83A1-F6EECF244321}">
                <p14:modId xmlns:p14="http://schemas.microsoft.com/office/powerpoint/2010/main" val="4094647084"/>
              </p:ext>
            </p:extLst>
          </p:nvPr>
        </p:nvGraphicFramePr>
        <p:xfrm>
          <a:off x="6894616" y="2420540"/>
          <a:ext cx="3824524" cy="207051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Graphique 12"/>
          <p:cNvGraphicFramePr/>
          <p:nvPr>
            <p:extLst>
              <p:ext uri="{D42A27DB-BD31-4B8C-83A1-F6EECF244321}">
                <p14:modId xmlns:p14="http://schemas.microsoft.com/office/powerpoint/2010/main" val="1880400055"/>
              </p:ext>
            </p:extLst>
          </p:nvPr>
        </p:nvGraphicFramePr>
        <p:xfrm>
          <a:off x="1188817" y="4803119"/>
          <a:ext cx="3543851" cy="2077231"/>
        </p:xfrm>
        <a:graphic>
          <a:graphicData uri="http://schemas.openxmlformats.org/drawingml/2006/chart">
            <c:chart xmlns:c="http://schemas.openxmlformats.org/drawingml/2006/chart" xmlns:r="http://schemas.openxmlformats.org/officeDocument/2006/relationships" r:id="rId6"/>
          </a:graphicData>
        </a:graphic>
      </p:graphicFrame>
      <p:sp>
        <p:nvSpPr>
          <p:cNvPr id="14" name="ZoneTexte 13"/>
          <p:cNvSpPr txBox="1"/>
          <p:nvPr/>
        </p:nvSpPr>
        <p:spPr>
          <a:xfrm>
            <a:off x="1650224" y="4609453"/>
            <a:ext cx="2484877" cy="261610"/>
          </a:xfrm>
          <a:prstGeom prst="rect">
            <a:avLst/>
          </a:prstGeom>
          <a:noFill/>
        </p:spPr>
        <p:txBody>
          <a:bodyPr wrap="square" rtlCol="0">
            <a:spAutoFit/>
          </a:bodyPr>
          <a:lstStyle/>
          <a:p>
            <a:pPr algn="ctr"/>
            <a:r>
              <a:rPr lang="fr-FR" sz="1100" dirty="0"/>
              <a:t>Diabète</a:t>
            </a:r>
          </a:p>
        </p:txBody>
      </p:sp>
      <p:graphicFrame>
        <p:nvGraphicFramePr>
          <p:cNvPr id="17" name="Graphique 16"/>
          <p:cNvGraphicFramePr/>
          <p:nvPr>
            <p:extLst>
              <p:ext uri="{D42A27DB-BD31-4B8C-83A1-F6EECF244321}">
                <p14:modId xmlns:p14="http://schemas.microsoft.com/office/powerpoint/2010/main" val="1684380802"/>
              </p:ext>
            </p:extLst>
          </p:nvPr>
        </p:nvGraphicFramePr>
        <p:xfrm>
          <a:off x="4777872" y="4799277"/>
          <a:ext cx="3818349" cy="1970424"/>
        </p:xfrm>
        <a:graphic>
          <a:graphicData uri="http://schemas.openxmlformats.org/drawingml/2006/chart">
            <c:chart xmlns:c="http://schemas.openxmlformats.org/drawingml/2006/chart" xmlns:r="http://schemas.openxmlformats.org/officeDocument/2006/relationships" r:id="rId7"/>
          </a:graphicData>
        </a:graphic>
      </p:graphicFrame>
      <p:sp>
        <p:nvSpPr>
          <p:cNvPr id="18" name="ZoneTexte 17"/>
          <p:cNvSpPr txBox="1"/>
          <p:nvPr/>
        </p:nvSpPr>
        <p:spPr>
          <a:xfrm>
            <a:off x="5183543" y="4655386"/>
            <a:ext cx="2816920" cy="261610"/>
          </a:xfrm>
          <a:prstGeom prst="rect">
            <a:avLst/>
          </a:prstGeom>
          <a:noFill/>
        </p:spPr>
        <p:txBody>
          <a:bodyPr wrap="square" rtlCol="0">
            <a:spAutoFit/>
          </a:bodyPr>
          <a:lstStyle/>
          <a:p>
            <a:pPr algn="ctr"/>
            <a:r>
              <a:rPr lang="fr-FR" sz="1100" dirty="0"/>
              <a:t>Affections psychiatriques</a:t>
            </a:r>
          </a:p>
        </p:txBody>
      </p:sp>
      <p:sp>
        <p:nvSpPr>
          <p:cNvPr id="19" name="ZoneTexte 18"/>
          <p:cNvSpPr txBox="1"/>
          <p:nvPr/>
        </p:nvSpPr>
        <p:spPr>
          <a:xfrm>
            <a:off x="8685224" y="4461000"/>
            <a:ext cx="3343344" cy="830997"/>
          </a:xfrm>
          <a:prstGeom prst="rect">
            <a:avLst/>
          </a:prstGeom>
          <a:noFill/>
        </p:spPr>
        <p:txBody>
          <a:bodyPr wrap="square" rtlCol="0">
            <a:spAutoFit/>
          </a:bodyPr>
          <a:lstStyle/>
          <a:p>
            <a:r>
              <a:rPr lang="fr-FR" sz="1600" dirty="0"/>
              <a:t>Données Étude inaptitudes LR réalisée avec 9 SST volontaires 6 450 dossiers analysés sur 2014/2016</a:t>
            </a:r>
          </a:p>
        </p:txBody>
      </p:sp>
    </p:spTree>
    <p:extLst>
      <p:ext uri="{BB962C8B-B14F-4D97-AF65-F5344CB8AC3E}">
        <p14:creationId xmlns:p14="http://schemas.microsoft.com/office/powerpoint/2010/main" val="2153671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402"/>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954107"/>
          </a:xfrm>
          <a:prstGeom prst="rect">
            <a:avLst/>
          </a:prstGeom>
          <a:noFill/>
        </p:spPr>
        <p:txBody>
          <a:bodyPr wrap="square" rtlCol="0">
            <a:spAutoFit/>
          </a:bodyPr>
          <a:lstStyle/>
          <a:p>
            <a:r>
              <a:rPr lang="fr-FR" sz="2800" dirty="0">
                <a:solidFill>
                  <a:srgbClr val="632B8D"/>
                </a:solidFill>
              </a:rPr>
              <a:t>Inaptitude : les caractéristiques des salariés concernés par les MCE</a:t>
            </a:r>
            <a:br>
              <a:rPr lang="fr-FR" sz="2800" dirty="0">
                <a:solidFill>
                  <a:srgbClr val="632B8D"/>
                </a:solidFill>
              </a:rPr>
            </a:br>
            <a:r>
              <a:rPr lang="fr-FR" sz="2800" dirty="0">
                <a:solidFill>
                  <a:srgbClr val="632B8D"/>
                </a:solidFill>
              </a:rPr>
              <a:t>Répartition par âge et genre – 2014/2016</a:t>
            </a:r>
            <a:endParaRPr lang="fr-FR" sz="2800" dirty="0">
              <a:solidFill>
                <a:srgbClr val="632B8D"/>
              </a:solidFill>
              <a:latin typeface="Catamaran ExtraBold" panose="00000900000000000000" pitchFamily="2" charset="0"/>
              <a:cs typeface="Catamaran ExtraBold" panose="00000900000000000000" pitchFamily="2" charset="0"/>
            </a:endParaRPr>
          </a:p>
        </p:txBody>
      </p:sp>
      <p:sp>
        <p:nvSpPr>
          <p:cNvPr id="19" name="ZoneTexte 18"/>
          <p:cNvSpPr txBox="1"/>
          <p:nvPr/>
        </p:nvSpPr>
        <p:spPr>
          <a:xfrm>
            <a:off x="2348750" y="6519446"/>
            <a:ext cx="8596504" cy="338554"/>
          </a:xfrm>
          <a:prstGeom prst="rect">
            <a:avLst/>
          </a:prstGeom>
          <a:noFill/>
        </p:spPr>
        <p:txBody>
          <a:bodyPr wrap="square" rtlCol="0">
            <a:spAutoFit/>
          </a:bodyPr>
          <a:lstStyle/>
          <a:p>
            <a:r>
              <a:rPr lang="fr-FR" sz="1600" dirty="0"/>
              <a:t>Données Étude inaptitudes LR réalisée avec 9 SST volontaires 6 450 dossiers analysés sur 2014/2016</a:t>
            </a:r>
          </a:p>
        </p:txBody>
      </p:sp>
      <p:graphicFrame>
        <p:nvGraphicFramePr>
          <p:cNvPr id="16" name="Graphique 15"/>
          <p:cNvGraphicFramePr>
            <a:graphicFrameLocks/>
          </p:cNvGraphicFramePr>
          <p:nvPr>
            <p:extLst>
              <p:ext uri="{D42A27DB-BD31-4B8C-83A1-F6EECF244321}">
                <p14:modId xmlns:p14="http://schemas.microsoft.com/office/powerpoint/2010/main" val="659484320"/>
              </p:ext>
            </p:extLst>
          </p:nvPr>
        </p:nvGraphicFramePr>
        <p:xfrm>
          <a:off x="124503" y="2147501"/>
          <a:ext cx="12067497" cy="434073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32218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402"/>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954107"/>
          </a:xfrm>
          <a:prstGeom prst="rect">
            <a:avLst/>
          </a:prstGeom>
          <a:noFill/>
        </p:spPr>
        <p:txBody>
          <a:bodyPr wrap="square" rtlCol="0">
            <a:spAutoFit/>
          </a:bodyPr>
          <a:lstStyle/>
          <a:p>
            <a:r>
              <a:rPr lang="fr-FR" sz="2800" dirty="0">
                <a:solidFill>
                  <a:srgbClr val="632B8D"/>
                </a:solidFill>
              </a:rPr>
              <a:t>Inaptitude : les caractéristiques des salariés concernés par les MCE</a:t>
            </a:r>
            <a:br>
              <a:rPr lang="fr-FR" sz="2800" dirty="0">
                <a:solidFill>
                  <a:srgbClr val="632B8D"/>
                </a:solidFill>
              </a:rPr>
            </a:br>
            <a:r>
              <a:rPr lang="fr-FR" sz="2800" dirty="0">
                <a:solidFill>
                  <a:srgbClr val="632B8D"/>
                </a:solidFill>
              </a:rPr>
              <a:t>Répartition par âge et genre – 2014/2016</a:t>
            </a:r>
            <a:endParaRPr lang="fr-FR" sz="2800" dirty="0">
              <a:solidFill>
                <a:srgbClr val="632B8D"/>
              </a:solidFill>
              <a:latin typeface="Catamaran ExtraBold" panose="00000900000000000000" pitchFamily="2" charset="0"/>
              <a:cs typeface="Catamaran ExtraBold" panose="00000900000000000000" pitchFamily="2" charset="0"/>
            </a:endParaRPr>
          </a:p>
        </p:txBody>
      </p:sp>
      <p:sp>
        <p:nvSpPr>
          <p:cNvPr id="19" name="ZoneTexte 18"/>
          <p:cNvSpPr txBox="1"/>
          <p:nvPr/>
        </p:nvSpPr>
        <p:spPr>
          <a:xfrm>
            <a:off x="2348750" y="6519446"/>
            <a:ext cx="8596504" cy="338554"/>
          </a:xfrm>
          <a:prstGeom prst="rect">
            <a:avLst/>
          </a:prstGeom>
          <a:noFill/>
        </p:spPr>
        <p:txBody>
          <a:bodyPr wrap="square" rtlCol="0">
            <a:spAutoFit/>
          </a:bodyPr>
          <a:lstStyle/>
          <a:p>
            <a:r>
              <a:rPr lang="fr-FR" sz="1600" dirty="0"/>
              <a:t>Données Étude inaptitudes LR réalisée avec 9 SST volontaires 6 450 dossiers analysés sur 2014/2016</a:t>
            </a:r>
          </a:p>
        </p:txBody>
      </p:sp>
      <p:graphicFrame>
        <p:nvGraphicFramePr>
          <p:cNvPr id="9" name="Tableau 8"/>
          <p:cNvGraphicFramePr>
            <a:graphicFrameLocks noGrp="1"/>
          </p:cNvGraphicFramePr>
          <p:nvPr>
            <p:extLst>
              <p:ext uri="{D42A27DB-BD31-4B8C-83A1-F6EECF244321}">
                <p14:modId xmlns:p14="http://schemas.microsoft.com/office/powerpoint/2010/main" val="3523221557"/>
              </p:ext>
            </p:extLst>
          </p:nvPr>
        </p:nvGraphicFramePr>
        <p:xfrm>
          <a:off x="701368" y="2626572"/>
          <a:ext cx="11292929" cy="3783369"/>
        </p:xfrm>
        <a:graphic>
          <a:graphicData uri="http://schemas.openxmlformats.org/drawingml/2006/table">
            <a:tbl>
              <a:tblPr firstRow="1" bandRow="1">
                <a:tableStyleId>{3C2FFA5D-87B4-456A-9821-1D502468CF0F}</a:tableStyleId>
              </a:tblPr>
              <a:tblGrid>
                <a:gridCol w="3025900">
                  <a:extLst>
                    <a:ext uri="{9D8B030D-6E8A-4147-A177-3AD203B41FA5}">
                      <a16:colId xmlns:a16="http://schemas.microsoft.com/office/drawing/2014/main" val="20000"/>
                    </a:ext>
                  </a:extLst>
                </a:gridCol>
                <a:gridCol w="8267029">
                  <a:extLst>
                    <a:ext uri="{9D8B030D-6E8A-4147-A177-3AD203B41FA5}">
                      <a16:colId xmlns:a16="http://schemas.microsoft.com/office/drawing/2014/main" val="20001"/>
                    </a:ext>
                  </a:extLst>
                </a:gridCol>
              </a:tblGrid>
              <a:tr h="528317">
                <a:tc>
                  <a:txBody>
                    <a:bodyPr/>
                    <a:lstStyle/>
                    <a:p>
                      <a:pPr algn="ctr"/>
                      <a:r>
                        <a:rPr lang="fr-FR" dirty="0"/>
                        <a:t>Pathologies analysées</a:t>
                      </a:r>
                    </a:p>
                  </a:txBody>
                  <a:tcPr marL="121920" marR="121920"/>
                </a:tc>
                <a:tc>
                  <a:txBody>
                    <a:bodyPr/>
                    <a:lstStyle/>
                    <a:p>
                      <a:pPr algn="ctr"/>
                      <a:r>
                        <a:rPr lang="fr-FR" dirty="0"/>
                        <a:t>Métiers des salariés concernés</a:t>
                      </a:r>
                    </a:p>
                  </a:txBody>
                  <a:tcPr marL="121920" marR="121920"/>
                </a:tc>
                <a:extLst>
                  <a:ext uri="{0D108BD9-81ED-4DB2-BD59-A6C34878D82A}">
                    <a16:rowId xmlns:a16="http://schemas.microsoft.com/office/drawing/2014/main" val="10000"/>
                  </a:ext>
                </a:extLst>
              </a:tr>
              <a:tr h="512150">
                <a:tc>
                  <a:txBody>
                    <a:bodyPr/>
                    <a:lstStyle/>
                    <a:p>
                      <a:r>
                        <a:rPr lang="fr-FR" dirty="0"/>
                        <a:t>Diabète</a:t>
                      </a:r>
                    </a:p>
                  </a:txBody>
                  <a:tcPr marL="121920" marR="121920"/>
                </a:tc>
                <a:tc>
                  <a:txBody>
                    <a:bodyPr/>
                    <a:lstStyle/>
                    <a:p>
                      <a:pPr algn="ctr"/>
                      <a:r>
                        <a:rPr lang="fr-FR" b="1" dirty="0"/>
                        <a:t>Chauffeur</a:t>
                      </a:r>
                    </a:p>
                  </a:txBody>
                  <a:tcPr marL="121920" marR="121920"/>
                </a:tc>
                <a:extLst>
                  <a:ext uri="{0D108BD9-81ED-4DB2-BD59-A6C34878D82A}">
                    <a16:rowId xmlns:a16="http://schemas.microsoft.com/office/drawing/2014/main" val="10001"/>
                  </a:ext>
                </a:extLst>
              </a:tr>
              <a:tr h="512150">
                <a:tc>
                  <a:txBody>
                    <a:bodyPr/>
                    <a:lstStyle/>
                    <a:p>
                      <a:r>
                        <a:rPr lang="fr-FR" dirty="0"/>
                        <a:t>Maladies cardiovasculaires</a:t>
                      </a:r>
                    </a:p>
                  </a:txBody>
                  <a:tcPr marL="121920" marR="121920"/>
                </a:tc>
                <a:tc>
                  <a:txBody>
                    <a:bodyPr/>
                    <a:lstStyle/>
                    <a:p>
                      <a:pPr algn="ctr"/>
                      <a:r>
                        <a:rPr lang="fr-FR" b="1" dirty="0"/>
                        <a:t>Chauffeur, agent de service hospitalier, maçon, aide à domicile</a:t>
                      </a:r>
                      <a:r>
                        <a:rPr lang="fr-FR" dirty="0"/>
                        <a:t>, agent de production, directeur gérant, chef de chantier, cuisinier</a:t>
                      </a:r>
                    </a:p>
                  </a:txBody>
                  <a:tcPr marL="121920" marR="121920"/>
                </a:tc>
                <a:extLst>
                  <a:ext uri="{0D108BD9-81ED-4DB2-BD59-A6C34878D82A}">
                    <a16:rowId xmlns:a16="http://schemas.microsoft.com/office/drawing/2014/main" val="10002"/>
                  </a:ext>
                </a:extLst>
              </a:tr>
              <a:tr h="512150">
                <a:tc>
                  <a:txBody>
                    <a:bodyPr/>
                    <a:lstStyle/>
                    <a:p>
                      <a:r>
                        <a:rPr lang="fr-FR" dirty="0"/>
                        <a:t>Cancers</a:t>
                      </a:r>
                    </a:p>
                  </a:txBody>
                  <a:tcPr marL="121920" marR="121920"/>
                </a:tc>
                <a:tc>
                  <a:txBody>
                    <a:bodyPr/>
                    <a:lstStyle/>
                    <a:p>
                      <a:pPr algn="ctr"/>
                      <a:r>
                        <a:rPr lang="fr-FR" b="1" dirty="0"/>
                        <a:t>Secrétaire/comptable, vendeur/commercial, chauffeur, opérateur machine</a:t>
                      </a:r>
                      <a:r>
                        <a:rPr lang="fr-FR" dirty="0"/>
                        <a:t>, agent d’entretien et ménage, aide soignant, aide ménagère</a:t>
                      </a:r>
                    </a:p>
                  </a:txBody>
                  <a:tcPr marL="121920" marR="121920"/>
                </a:tc>
                <a:extLst>
                  <a:ext uri="{0D108BD9-81ED-4DB2-BD59-A6C34878D82A}">
                    <a16:rowId xmlns:a16="http://schemas.microsoft.com/office/drawing/2014/main" val="10003"/>
                  </a:ext>
                </a:extLst>
              </a:tr>
              <a:tr h="753133">
                <a:tc>
                  <a:txBody>
                    <a:bodyPr/>
                    <a:lstStyle/>
                    <a:p>
                      <a:r>
                        <a:rPr lang="fr-FR" dirty="0"/>
                        <a:t>Affections psychiatriques graves</a:t>
                      </a:r>
                    </a:p>
                  </a:txBody>
                  <a:tcPr marL="121920" marR="121920"/>
                </a:tc>
                <a:tc>
                  <a:txBody>
                    <a:bodyPr/>
                    <a:lstStyle/>
                    <a:p>
                      <a:pPr algn="ctr"/>
                      <a:r>
                        <a:rPr lang="fr-FR" b="1" dirty="0"/>
                        <a:t>Agent de service hospitalier</a:t>
                      </a:r>
                      <a:r>
                        <a:rPr lang="fr-FR" b="1" baseline="0" dirty="0"/>
                        <a:t> et ménage, chauffeur, serveur</a:t>
                      </a:r>
                      <a:r>
                        <a:rPr lang="fr-FR" baseline="0" dirty="0"/>
                        <a:t>, aide à domicile</a:t>
                      </a:r>
                      <a:endParaRPr lang="fr-FR" dirty="0"/>
                    </a:p>
                  </a:txBody>
                  <a:tcPr marL="121920" marR="121920"/>
                </a:tc>
                <a:extLst>
                  <a:ext uri="{0D108BD9-81ED-4DB2-BD59-A6C34878D82A}">
                    <a16:rowId xmlns:a16="http://schemas.microsoft.com/office/drawing/2014/main" val="10004"/>
                  </a:ext>
                </a:extLst>
              </a:tr>
              <a:tr h="709609">
                <a:tc>
                  <a:txBody>
                    <a:bodyPr/>
                    <a:lstStyle/>
                    <a:p>
                      <a:r>
                        <a:rPr lang="fr-FR" dirty="0"/>
                        <a:t>Rectocolites et maladies de </a:t>
                      </a:r>
                      <a:r>
                        <a:rPr lang="fr-FR" dirty="0" err="1"/>
                        <a:t>Crohn</a:t>
                      </a:r>
                      <a:endParaRPr lang="fr-FR" dirty="0"/>
                    </a:p>
                  </a:txBody>
                  <a:tcPr marL="121920" marR="121920"/>
                </a:tc>
                <a:tc>
                  <a:txBody>
                    <a:bodyPr/>
                    <a:lstStyle/>
                    <a:p>
                      <a:pPr algn="ctr"/>
                      <a:r>
                        <a:rPr lang="fr-FR" dirty="0"/>
                        <a:t>/</a:t>
                      </a:r>
                    </a:p>
                  </a:txBody>
                  <a:tcPr marL="121920" marR="121920"/>
                </a:tc>
                <a:extLst>
                  <a:ext uri="{0D108BD9-81ED-4DB2-BD59-A6C34878D82A}">
                    <a16:rowId xmlns:a16="http://schemas.microsoft.com/office/drawing/2014/main" val="10005"/>
                  </a:ext>
                </a:extLst>
              </a:tr>
            </a:tbl>
          </a:graphicData>
        </a:graphic>
      </p:graphicFrame>
      <p:sp>
        <p:nvSpPr>
          <p:cNvPr id="10" name="Espace réservé du contenu 2"/>
          <p:cNvSpPr txBox="1">
            <a:spLocks/>
          </p:cNvSpPr>
          <p:nvPr/>
        </p:nvSpPr>
        <p:spPr>
          <a:xfrm>
            <a:off x="1578963" y="2180532"/>
            <a:ext cx="9272895" cy="7326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72000"/>
            <a:r>
              <a:rPr lang="fr-FR" dirty="0">
                <a:solidFill>
                  <a:schemeClr val="accent2"/>
                </a:solidFill>
              </a:rPr>
              <a:t>Les métiers les plus concernés – 2016 (à partir de 3 cas)</a:t>
            </a:r>
          </a:p>
        </p:txBody>
      </p:sp>
    </p:spTree>
    <p:extLst>
      <p:ext uri="{BB962C8B-B14F-4D97-AF65-F5344CB8AC3E}">
        <p14:creationId xmlns:p14="http://schemas.microsoft.com/office/powerpoint/2010/main" val="2880376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D’AUTRES SOURCES DE DONNÉES</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798629"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L’enjeu de l’insertion professionnelle et du maintien dans l’emploi</a:t>
            </a:r>
          </a:p>
        </p:txBody>
      </p:sp>
      <p:sp>
        <p:nvSpPr>
          <p:cNvPr id="11" name="Espace réservé du contenu 2"/>
          <p:cNvSpPr txBox="1">
            <a:spLocks/>
          </p:cNvSpPr>
          <p:nvPr/>
        </p:nvSpPr>
        <p:spPr>
          <a:xfrm>
            <a:off x="351879" y="1847502"/>
            <a:ext cx="5928039" cy="4750694"/>
          </a:xfrm>
          <a:prstGeom prst="rect">
            <a:avLst/>
          </a:prstGeom>
          <a:noFill/>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2000" dirty="0">
                <a:solidFill>
                  <a:srgbClr val="241C58"/>
                </a:solidFill>
                <a:ea typeface="Calibri" charset="0"/>
                <a:cs typeface="Calibri" charset="0"/>
              </a:rPr>
              <a:t>Travailleurs indépendants et dirigeants de TPE :</a:t>
            </a:r>
          </a:p>
          <a:p>
            <a:endParaRPr lang="fr-FR" sz="1800" b="1" dirty="0">
              <a:solidFill>
                <a:srgbClr val="241C58"/>
              </a:solidFill>
              <a:ea typeface="Calibri" charset="0"/>
              <a:cs typeface="Calibri" charset="0"/>
            </a:endParaRPr>
          </a:p>
          <a:p>
            <a:endParaRPr lang="fr-FR" sz="1800" b="1" dirty="0">
              <a:solidFill>
                <a:srgbClr val="241C58"/>
              </a:solidFill>
              <a:ea typeface="Calibri" charset="0"/>
              <a:cs typeface="Calibri" charset="0"/>
            </a:endParaRPr>
          </a:p>
        </p:txBody>
      </p:sp>
      <p:pic>
        <p:nvPicPr>
          <p:cNvPr id="12" name="Image 11" descr="Capture d’écran 2019-05-29 à 15.19.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2408" y="2363522"/>
            <a:ext cx="3947195" cy="2459730"/>
          </a:xfrm>
          <a:prstGeom prst="rect">
            <a:avLst/>
          </a:prstGeom>
          <a:solidFill>
            <a:schemeClr val="bg1"/>
          </a:solidFill>
        </p:spPr>
      </p:pic>
      <p:pic>
        <p:nvPicPr>
          <p:cNvPr id="13" name="Image 12" descr="Capture d’écran 2019-05-29 à 15.20.2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7203" y="4790257"/>
            <a:ext cx="3962400" cy="1447800"/>
          </a:xfrm>
          <a:prstGeom prst="rect">
            <a:avLst/>
          </a:prstGeom>
          <a:solidFill>
            <a:schemeClr val="bg1"/>
          </a:solidFill>
        </p:spPr>
      </p:pic>
      <p:sp>
        <p:nvSpPr>
          <p:cNvPr id="14" name="ZoneTexte 13"/>
          <p:cNvSpPr txBox="1"/>
          <p:nvPr/>
        </p:nvSpPr>
        <p:spPr>
          <a:xfrm>
            <a:off x="2110603" y="6480819"/>
            <a:ext cx="2705726" cy="276999"/>
          </a:xfrm>
          <a:prstGeom prst="rect">
            <a:avLst/>
          </a:prstGeom>
          <a:solidFill>
            <a:schemeClr val="bg1"/>
          </a:solidFill>
        </p:spPr>
        <p:txBody>
          <a:bodyPr wrap="square" rtlCol="0">
            <a:spAutoFit/>
          </a:bodyPr>
          <a:lstStyle/>
          <a:p>
            <a:pPr algn="r"/>
            <a:r>
              <a:rPr lang="fr-FR" sz="1200" dirty="0">
                <a:solidFill>
                  <a:srgbClr val="241C58"/>
                </a:solidFill>
              </a:rPr>
              <a:t>Enquête </a:t>
            </a:r>
            <a:r>
              <a:rPr lang="fr-FR" sz="1200" dirty="0" err="1">
                <a:solidFill>
                  <a:srgbClr val="241C58"/>
                </a:solidFill>
              </a:rPr>
              <a:t>Aract</a:t>
            </a:r>
            <a:r>
              <a:rPr lang="fr-FR" sz="1200" dirty="0">
                <a:solidFill>
                  <a:srgbClr val="241C58"/>
                </a:solidFill>
              </a:rPr>
              <a:t> NA 2018 – 2676 réponses</a:t>
            </a:r>
          </a:p>
        </p:txBody>
      </p:sp>
      <p:sp>
        <p:nvSpPr>
          <p:cNvPr id="15" name="ZoneTexte 14"/>
          <p:cNvSpPr txBox="1"/>
          <p:nvPr/>
        </p:nvSpPr>
        <p:spPr>
          <a:xfrm>
            <a:off x="6597919" y="1884489"/>
            <a:ext cx="5278160" cy="3527120"/>
          </a:xfrm>
          <a:prstGeom prst="rect">
            <a:avLst/>
          </a:prstGeom>
          <a:solidFill>
            <a:schemeClr val="bg1"/>
          </a:solidFill>
        </p:spPr>
        <p:txBody>
          <a:bodyPr wrap="square" rtlCol="0">
            <a:spAutoFit/>
          </a:bodyPr>
          <a:lstStyle/>
          <a:p>
            <a:pPr>
              <a:lnSpc>
                <a:spcPct val="80000"/>
              </a:lnSpc>
            </a:pPr>
            <a:r>
              <a:rPr lang="fr-FR" sz="2000" dirty="0">
                <a:ea typeface="ＭＳ Ｐゴシック" pitchFamily="-108" charset="-128"/>
              </a:rPr>
              <a:t>Le rôle des proches dans le maintien dans l’emploi</a:t>
            </a:r>
          </a:p>
          <a:p>
            <a:pPr>
              <a:lnSpc>
                <a:spcPct val="80000"/>
              </a:lnSpc>
            </a:pPr>
            <a:endParaRPr lang="fr-FR" sz="1600" dirty="0">
              <a:ea typeface="ＭＳ Ｐゴシック" pitchFamily="-108" charset="-128"/>
            </a:endParaRPr>
          </a:p>
          <a:p>
            <a:pPr lvl="1">
              <a:lnSpc>
                <a:spcPct val="80000"/>
              </a:lnSpc>
              <a:buFont typeface="Arial" pitchFamily="-108" charset="0"/>
              <a:buChar char="•"/>
            </a:pPr>
            <a:r>
              <a:rPr lang="fr-FR" sz="1600" dirty="0">
                <a:ea typeface="ＭＳ Ｐゴシック" pitchFamily="-108" charset="-128"/>
              </a:rPr>
              <a:t> Un tiers des aidants disent que leur aide à permis à la personne atteinte de se maintenir dans l’emploi</a:t>
            </a:r>
          </a:p>
          <a:p>
            <a:pPr marL="1200150" lvl="2" indent="-285750">
              <a:lnSpc>
                <a:spcPct val="80000"/>
              </a:lnSpc>
              <a:buFont typeface="Arial"/>
              <a:buChar char="•"/>
            </a:pPr>
            <a:r>
              <a:rPr lang="fr-FR" sz="1600" dirty="0">
                <a:ea typeface="ＭＳ Ｐゴシック" pitchFamily="-108" charset="-128"/>
              </a:rPr>
              <a:t>29 % ont pris en charge une partie de l’activité</a:t>
            </a:r>
          </a:p>
          <a:p>
            <a:pPr marL="1200150" lvl="2" indent="-285750">
              <a:lnSpc>
                <a:spcPct val="80000"/>
              </a:lnSpc>
              <a:buFont typeface="Arial"/>
              <a:buChar char="•"/>
            </a:pPr>
            <a:r>
              <a:rPr lang="fr-FR" sz="1600" dirty="0">
                <a:ea typeface="ＭＳ Ｐゴシック" pitchFamily="-108" charset="-128"/>
              </a:rPr>
              <a:t>15 % sont intervenus dans l’organisation du travail</a:t>
            </a:r>
          </a:p>
          <a:p>
            <a:pPr lvl="1">
              <a:lnSpc>
                <a:spcPct val="80000"/>
              </a:lnSpc>
              <a:buFont typeface="Arial" pitchFamily="-108" charset="0"/>
              <a:buChar char="•"/>
            </a:pPr>
            <a:endParaRPr lang="fr-FR" sz="1600" dirty="0">
              <a:ea typeface="ＭＳ Ｐゴシック" pitchFamily="-108" charset="-128"/>
            </a:endParaRPr>
          </a:p>
          <a:p>
            <a:pPr lvl="1">
              <a:lnSpc>
                <a:spcPct val="80000"/>
              </a:lnSpc>
              <a:buFont typeface="Arial" pitchFamily="-108" charset="0"/>
              <a:buChar char="•"/>
            </a:pPr>
            <a:endParaRPr lang="fr-FR" sz="1600" dirty="0">
              <a:ea typeface="ＭＳ Ｐゴシック" pitchFamily="-108" charset="-128"/>
            </a:endParaRPr>
          </a:p>
          <a:p>
            <a:pPr marL="742950" lvl="1" indent="-285750">
              <a:lnSpc>
                <a:spcPct val="80000"/>
              </a:lnSpc>
              <a:buFont typeface="Arial"/>
              <a:buChar char="•"/>
            </a:pPr>
            <a:r>
              <a:rPr lang="fr-FR" sz="1600" dirty="0">
                <a:ea typeface="ＭＳ Ｐゴシック" pitchFamily="-108" charset="-128"/>
              </a:rPr>
              <a:t> 17 % des répondants envisageaient un changement de situation professionnelle</a:t>
            </a:r>
          </a:p>
          <a:p>
            <a:pPr marL="742950" lvl="1" indent="-285750">
              <a:lnSpc>
                <a:spcPct val="80000"/>
              </a:lnSpc>
              <a:buFont typeface="Arial"/>
              <a:buChar char="•"/>
            </a:pPr>
            <a:r>
              <a:rPr lang="fr-FR" sz="1600" dirty="0">
                <a:ea typeface="ＭＳ Ｐゴシック" pitchFamily="-108" charset="-128"/>
              </a:rPr>
              <a:t> 17 % avaient modifié leur propre organisation de travail</a:t>
            </a:r>
          </a:p>
          <a:p>
            <a:pPr marL="742950" lvl="1" indent="-285750">
              <a:lnSpc>
                <a:spcPct val="80000"/>
              </a:lnSpc>
              <a:buFont typeface="Arial"/>
              <a:buChar char="•"/>
            </a:pPr>
            <a:r>
              <a:rPr lang="fr-FR" sz="1600" dirty="0">
                <a:ea typeface="ＭＳ Ｐゴシック" pitchFamily="-108" charset="-128"/>
              </a:rPr>
              <a:t> 9 % ont eu recours à un arrêt maladie pour aider la personne malade dans son activité</a:t>
            </a:r>
          </a:p>
          <a:p>
            <a:endParaRPr lang="fr-FR" sz="1200" dirty="0"/>
          </a:p>
        </p:txBody>
      </p:sp>
      <p:sp>
        <p:nvSpPr>
          <p:cNvPr id="16" name="ZoneTexte 15"/>
          <p:cNvSpPr txBox="1"/>
          <p:nvPr/>
        </p:nvSpPr>
        <p:spPr>
          <a:xfrm>
            <a:off x="6425198" y="5360567"/>
            <a:ext cx="1512910" cy="646331"/>
          </a:xfrm>
          <a:prstGeom prst="rect">
            <a:avLst/>
          </a:prstGeom>
          <a:solidFill>
            <a:schemeClr val="bg1"/>
          </a:solidFill>
        </p:spPr>
        <p:txBody>
          <a:bodyPr wrap="square" rtlCol="0">
            <a:spAutoFit/>
          </a:bodyPr>
          <a:lstStyle/>
          <a:p>
            <a:pPr algn="r"/>
            <a:r>
              <a:rPr lang="fr-FR" sz="1200" dirty="0">
                <a:solidFill>
                  <a:srgbClr val="241C58"/>
                </a:solidFill>
              </a:rPr>
              <a:t>Enquête Aquitaine Projet </a:t>
            </a:r>
            <a:r>
              <a:rPr lang="fr-FR" sz="1200" dirty="0" err="1">
                <a:solidFill>
                  <a:srgbClr val="241C58"/>
                </a:solidFill>
              </a:rPr>
              <a:t>Equal</a:t>
            </a:r>
            <a:r>
              <a:rPr lang="fr-FR" sz="1200" dirty="0">
                <a:solidFill>
                  <a:srgbClr val="241C58"/>
                </a:solidFill>
              </a:rPr>
              <a:t> 2008 – 7349 réponses</a:t>
            </a:r>
          </a:p>
        </p:txBody>
      </p:sp>
    </p:spTree>
    <p:extLst>
      <p:ext uri="{BB962C8B-B14F-4D97-AF65-F5344CB8AC3E}">
        <p14:creationId xmlns:p14="http://schemas.microsoft.com/office/powerpoint/2010/main" val="38684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968875" y="4129231"/>
            <a:ext cx="6524627" cy="954107"/>
          </a:xfrm>
          <a:prstGeom prst="rect">
            <a:avLst/>
          </a:prstGeom>
          <a:solidFill>
            <a:schemeClr val="bg1"/>
          </a:solidFill>
        </p:spPr>
        <p:txBody>
          <a:bodyPr wrap="square" rtlCol="0">
            <a:spAutoFit/>
          </a:bodyPr>
          <a:lstStyle/>
          <a:p>
            <a:pPr algn="r"/>
            <a:r>
              <a:rPr lang="fr-FR" sz="2800" dirty="0">
                <a:cs typeface="Catamaran ExtraBold" panose="00000900000000000000" pitchFamily="2" charset="0"/>
              </a:rPr>
              <a:t>Quels enjeux à agir sur le maintien dans l’emploi des salariés atteints de MCE ?</a:t>
            </a:r>
          </a:p>
        </p:txBody>
      </p:sp>
      <p:sp>
        <p:nvSpPr>
          <p:cNvPr id="4" name="ZoneTexte 3"/>
          <p:cNvSpPr txBox="1"/>
          <p:nvPr/>
        </p:nvSpPr>
        <p:spPr>
          <a:xfrm>
            <a:off x="1269999" y="6381750"/>
            <a:ext cx="5476875" cy="338554"/>
          </a:xfrm>
          <a:prstGeom prst="rect">
            <a:avLst/>
          </a:prstGeom>
          <a:noFill/>
        </p:spPr>
        <p:txBody>
          <a:bodyPr wrap="square" rtlCol="0">
            <a:spAutoFit/>
          </a:bodyPr>
          <a:lstStyle/>
          <a:p>
            <a:r>
              <a:rPr lang="fr-FR" sz="1600" dirty="0"/>
              <a:t>Support réalisé par le groupe 2.7 du PRST Occitanie</a:t>
            </a:r>
          </a:p>
        </p:txBody>
      </p:sp>
    </p:spTree>
    <p:extLst>
      <p:ext uri="{BB962C8B-B14F-4D97-AF65-F5344CB8AC3E}">
        <p14:creationId xmlns:p14="http://schemas.microsoft.com/office/powerpoint/2010/main" val="4031388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graphicFrame>
        <p:nvGraphicFramePr>
          <p:cNvPr id="6" name="Diagramme 5"/>
          <p:cNvGraphicFramePr/>
          <p:nvPr>
            <p:extLst>
              <p:ext uri="{D42A27DB-BD31-4B8C-83A1-F6EECF244321}">
                <p14:modId xmlns:p14="http://schemas.microsoft.com/office/powerpoint/2010/main" val="643175849"/>
              </p:ext>
            </p:extLst>
          </p:nvPr>
        </p:nvGraphicFramePr>
        <p:xfrm>
          <a:off x="1952625" y="2365375"/>
          <a:ext cx="8128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Légende encadrée 1 6"/>
          <p:cNvSpPr/>
          <p:nvPr/>
        </p:nvSpPr>
        <p:spPr>
          <a:xfrm>
            <a:off x="9747249" y="3596155"/>
            <a:ext cx="2220943" cy="1150470"/>
          </a:xfrm>
          <a:prstGeom prst="borderCallout1">
            <a:avLst>
              <a:gd name="adj1" fmla="val 17370"/>
              <a:gd name="adj2" fmla="val -1404"/>
              <a:gd name="adj3" fmla="val 26245"/>
              <a:gd name="adj4" fmla="val -20237"/>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000000"/>
                </a:solidFill>
              </a:rPr>
              <a:t>« Extension des missions des référents handicap aux MCE »</a:t>
            </a:r>
          </a:p>
        </p:txBody>
      </p:sp>
      <p:sp>
        <p:nvSpPr>
          <p:cNvPr id="8" name="Légende encadrée 1 7"/>
          <p:cNvSpPr/>
          <p:nvPr/>
        </p:nvSpPr>
        <p:spPr>
          <a:xfrm>
            <a:off x="1390711" y="1974290"/>
            <a:ext cx="2749176" cy="1150470"/>
          </a:xfrm>
          <a:prstGeom prst="borderCallout1">
            <a:avLst>
              <a:gd name="adj1" fmla="val 47727"/>
              <a:gd name="adj2" fmla="val 99649"/>
              <a:gd name="adj3" fmla="val 71049"/>
              <a:gd name="adj4" fmla="val 133292"/>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000000"/>
                </a:solidFill>
              </a:rPr>
              <a:t>« Prévenir la désinsertion professionnelle »</a:t>
            </a:r>
          </a:p>
        </p:txBody>
      </p:sp>
      <p:sp>
        <p:nvSpPr>
          <p:cNvPr id="9" name="Légende encadrée 1 8"/>
          <p:cNvSpPr/>
          <p:nvPr/>
        </p:nvSpPr>
        <p:spPr>
          <a:xfrm>
            <a:off x="260537" y="5286375"/>
            <a:ext cx="2749176" cy="1206500"/>
          </a:xfrm>
          <a:prstGeom prst="borderCallout1">
            <a:avLst>
              <a:gd name="adj1" fmla="val -3657"/>
              <a:gd name="adj2" fmla="val 43671"/>
              <a:gd name="adj3" fmla="val -53143"/>
              <a:gd name="adj4" fmla="val 86180"/>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000000"/>
                </a:solidFill>
              </a:rPr>
              <a:t>« Responsabiliser l’entreprise sur l’objectif de maintien dans l’emploi…  »</a:t>
            </a:r>
          </a:p>
        </p:txBody>
      </p:sp>
      <p:sp>
        <p:nvSpPr>
          <p:cNvPr id="11" name="ZoneTexte 10"/>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LA MONTÉE EN VISIBILITÉ DE LA PROBLÉMATIQUE</a:t>
            </a:r>
          </a:p>
        </p:txBody>
      </p:sp>
      <p:sp>
        <p:nvSpPr>
          <p:cNvPr id="12" name="ZoneTexte 11"/>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La mobilisation des pouvoirs publics</a:t>
            </a:r>
          </a:p>
        </p:txBody>
      </p:sp>
      <p:sp>
        <p:nvSpPr>
          <p:cNvPr id="13" name="Rectangle 12"/>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054208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sp>
        <p:nvSpPr>
          <p:cNvPr id="3" name="ZoneTexte 2"/>
          <p:cNvSpPr txBox="1"/>
          <p:nvPr/>
        </p:nvSpPr>
        <p:spPr>
          <a:xfrm>
            <a:off x="8370664" y="5412014"/>
            <a:ext cx="3646712" cy="1128485"/>
          </a:xfrm>
          <a:prstGeom prst="rect">
            <a:avLst/>
          </a:prstGeom>
          <a:solidFill>
            <a:schemeClr val="bg1"/>
          </a:solid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cs typeface="Catamaran ExtraBold" panose="00000900000000000000" pitchFamily="2" charset="0"/>
              </a:rPr>
              <a:t>QUELS ENJEUX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2" y="1158875"/>
            <a:ext cx="10512878" cy="954107"/>
          </a:xfrm>
          <a:prstGeom prst="rect">
            <a:avLst/>
          </a:prstGeom>
          <a:noFill/>
        </p:spPr>
        <p:txBody>
          <a:bodyPr wrap="square" rtlCol="0">
            <a:spAutoFit/>
          </a:bodyPr>
          <a:lstStyle/>
          <a:p>
            <a:r>
              <a:rPr lang="fr-FR" sz="2800" dirty="0">
                <a:solidFill>
                  <a:srgbClr val="7030A0"/>
                </a:solidFill>
                <a:cs typeface="Catamaran ExtraBold" panose="00000900000000000000" pitchFamily="2" charset="0"/>
              </a:rPr>
              <a:t>Section des Affaires Sociales du Conseil Economique Social et Environnemental </a:t>
            </a:r>
          </a:p>
        </p:txBody>
      </p:sp>
      <p:sp>
        <p:nvSpPr>
          <p:cNvPr id="7" name="ZoneTexte 6"/>
          <p:cNvSpPr txBox="1"/>
          <p:nvPr/>
        </p:nvSpPr>
        <p:spPr>
          <a:xfrm>
            <a:off x="1397000" y="2809935"/>
            <a:ext cx="6223000" cy="1938992"/>
          </a:xfrm>
          <a:prstGeom prst="rect">
            <a:avLst/>
          </a:prstGeom>
          <a:noFill/>
        </p:spPr>
        <p:txBody>
          <a:bodyPr wrap="square" rtlCol="0">
            <a:spAutoFit/>
          </a:bodyPr>
          <a:lstStyle/>
          <a:p>
            <a:pPr lvl="0" algn="just"/>
            <a:r>
              <a:rPr lang="fr-FR" sz="2000" dirty="0"/>
              <a:t>Questions au Professeur </a:t>
            </a:r>
            <a:r>
              <a:rPr lang="fr-FR" sz="2000" dirty="0" err="1"/>
              <a:t>Soulat</a:t>
            </a:r>
            <a:r>
              <a:rPr lang="fr-FR" sz="2000" dirty="0"/>
              <a:t>, Chef du pôle santé publique et médecine sociale du CHU de Toulouse :</a:t>
            </a:r>
          </a:p>
          <a:p>
            <a:pPr lvl="0" algn="just"/>
            <a:endParaRPr lang="fr-FR" sz="2000" dirty="0"/>
          </a:p>
          <a:p>
            <a:pPr lvl="0" algn="just"/>
            <a:r>
              <a:rPr lang="fr-FR" sz="2000" u="sng" dirty="0">
                <a:hlinkClick r:id="rId4" tooltip="Professeur Soulat"/>
              </a:rPr>
              <a:t>https://www.lecese.fr/content/questions-jean-marc-soulat-chu-toulouse-maladies-chroniques</a:t>
            </a:r>
            <a:endParaRPr lang="fr-FR" sz="2000" dirty="0"/>
          </a:p>
          <a:p>
            <a:pPr algn="just"/>
            <a:endParaRPr lang="fr-FR" sz="2000" dirty="0">
              <a:ea typeface="ＭＳ Ｐゴシック" pitchFamily="-108" charset="-128"/>
            </a:endParaRPr>
          </a:p>
        </p:txBody>
      </p:sp>
      <p:pic>
        <p:nvPicPr>
          <p:cNvPr id="8" name="Image 7" descr="Capture d’écran 2019-08-28 à 17.40.25.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2079" y="2873374"/>
            <a:ext cx="3515272" cy="2778125"/>
          </a:xfrm>
          <a:prstGeom prst="rect">
            <a:avLst/>
          </a:prstGeom>
        </p:spPr>
      </p:pic>
    </p:spTree>
    <p:extLst>
      <p:ext uri="{BB962C8B-B14F-4D97-AF65-F5344CB8AC3E}">
        <p14:creationId xmlns:p14="http://schemas.microsoft.com/office/powerpoint/2010/main" val="3490615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QUELS ENJEUX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Travail et MCE : un lien de plus en plus étroit</a:t>
            </a:r>
          </a:p>
        </p:txBody>
      </p:sp>
      <p:sp>
        <p:nvSpPr>
          <p:cNvPr id="9" name="ZoneTexte 8"/>
          <p:cNvSpPr txBox="1"/>
          <p:nvPr/>
        </p:nvSpPr>
        <p:spPr>
          <a:xfrm>
            <a:off x="1428750" y="2016125"/>
            <a:ext cx="10477500" cy="4285789"/>
          </a:xfrm>
          <a:prstGeom prst="rect">
            <a:avLst/>
          </a:prstGeom>
          <a:noFill/>
        </p:spPr>
        <p:txBody>
          <a:bodyPr wrap="square" rtlCol="0">
            <a:spAutoFit/>
          </a:bodyPr>
          <a:lstStyle/>
          <a:p>
            <a:pPr marL="342900" indent="-342900">
              <a:buFont typeface="Wingdings" charset="2"/>
              <a:buChar char="Ø"/>
            </a:pPr>
            <a:r>
              <a:rPr lang="fr-FR" sz="2000" dirty="0">
                <a:latin typeface="Calibri" charset="0"/>
                <a:ea typeface="Calibri" charset="0"/>
                <a:cs typeface="Calibri" charset="0"/>
              </a:rPr>
              <a:t>Grâce notamment aux progrès médicaux (ex : 3,8 millions de personnes vivent aujourd’hui en France avec ou après un cancer), de plus en plus de personnes atteintes de maladies chroniques évolutives continuent de travailler malgré la maladie.</a:t>
            </a:r>
          </a:p>
          <a:p>
            <a:pPr marL="342900" indent="-342900">
              <a:buFont typeface="Wingdings" charset="2"/>
              <a:buChar char="Ø"/>
            </a:pPr>
            <a:endParaRPr lang="fr-FR" sz="1050" dirty="0">
              <a:latin typeface="Calibri" charset="0"/>
              <a:ea typeface="Calibri" charset="0"/>
              <a:cs typeface="Calibri" charset="0"/>
            </a:endParaRPr>
          </a:p>
          <a:p>
            <a:pPr marL="342900" indent="-342900">
              <a:buFont typeface="Wingdings" charset="2"/>
              <a:buChar char="Ø"/>
            </a:pPr>
            <a:r>
              <a:rPr lang="fr-FR" sz="2000" dirty="0">
                <a:latin typeface="Calibri" charset="0"/>
                <a:ea typeface="Calibri" charset="0"/>
                <a:cs typeface="Calibri" charset="0"/>
              </a:rPr>
              <a:t>Mais à quel prix ?</a:t>
            </a:r>
          </a:p>
          <a:p>
            <a:pPr marL="800100" lvl="1" indent="-342900">
              <a:buFont typeface="Arial"/>
              <a:buChar char="•"/>
            </a:pPr>
            <a:r>
              <a:rPr lang="fr-FR" sz="2000" dirty="0">
                <a:latin typeface="Calibri" charset="0"/>
                <a:ea typeface="Calibri" charset="0"/>
                <a:cs typeface="Calibri" charset="0"/>
              </a:rPr>
              <a:t>Le coût, les conditions et l’impact de ces maladies au travail sont pour la plupart du temps méconnus.</a:t>
            </a:r>
          </a:p>
          <a:p>
            <a:pPr marL="800100" lvl="1" indent="-342900">
              <a:buFont typeface="Arial"/>
              <a:buChar char="•"/>
            </a:pPr>
            <a:r>
              <a:rPr lang="fr-FR" sz="2000" dirty="0">
                <a:latin typeface="Calibri" charset="0"/>
                <a:ea typeface="Calibri" charset="0"/>
                <a:cs typeface="Calibri" charset="0"/>
              </a:rPr>
              <a:t>Les conséquences et les effets de ces maladies sont souvent invisibles : 80% des situations de « handicap » sont invisibles.</a:t>
            </a:r>
          </a:p>
          <a:p>
            <a:pPr lvl="1"/>
            <a:endParaRPr lang="fr-FR" sz="1050" dirty="0">
              <a:latin typeface="Calibri" charset="0"/>
              <a:ea typeface="Calibri" charset="0"/>
              <a:cs typeface="Calibri" charset="0"/>
            </a:endParaRPr>
          </a:p>
          <a:p>
            <a:pPr marL="342900" indent="-342900">
              <a:buFont typeface="Wingdings" charset="2"/>
              <a:buChar char="Ø"/>
            </a:pPr>
            <a:r>
              <a:rPr lang="fr-FR" sz="2000" dirty="0">
                <a:ea typeface="ＭＳ Ｐゴシック" pitchFamily="-108" charset="-128"/>
              </a:rPr>
              <a:t>Le travail pour les salariés atteints de MCE, un rapport ambivalent : à la fois désiré et craint.</a:t>
            </a:r>
          </a:p>
          <a:p>
            <a:pPr marL="800100" lvl="1" indent="-342900">
              <a:buFont typeface="Arial"/>
              <a:buChar char="•"/>
            </a:pPr>
            <a:r>
              <a:rPr lang="fr-FR" sz="2000" dirty="0">
                <a:ea typeface="ＭＳ Ｐゴシック" pitchFamily="-108" charset="-128"/>
              </a:rPr>
              <a:t>Le désir de travail comme condition de la normalité (s’extraire de la maladie).</a:t>
            </a:r>
          </a:p>
          <a:p>
            <a:pPr marL="800100" lvl="1" indent="-342900">
              <a:buFont typeface="Arial"/>
              <a:buChar char="•"/>
            </a:pPr>
            <a:r>
              <a:rPr lang="fr-FR" sz="2000" dirty="0">
                <a:ea typeface="ＭＳ Ｐゴシック" pitchFamily="-108" charset="-128"/>
              </a:rPr>
              <a:t>La crainte du travail comme facteur d’exclusion et d’échec.</a:t>
            </a:r>
          </a:p>
          <a:p>
            <a:endParaRPr lang="fr-FR" sz="2400" dirty="0"/>
          </a:p>
        </p:txBody>
      </p:sp>
      <p:pic>
        <p:nvPicPr>
          <p:cNvPr id="10" name="Image 9" descr="Capture d’écran 2019-01-31 à 13.46.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2231" y="301625"/>
            <a:ext cx="4619769" cy="755650"/>
          </a:xfrm>
          <a:prstGeom prst="rect">
            <a:avLst/>
          </a:prstGeom>
        </p:spPr>
      </p:pic>
    </p:spTree>
    <p:extLst>
      <p:ext uri="{BB962C8B-B14F-4D97-AF65-F5344CB8AC3E}">
        <p14:creationId xmlns:p14="http://schemas.microsoft.com/office/powerpoint/2010/main" val="108496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QUELS ENJEUX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798629"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Des impacts similaires sur le travail pour l’ensemble des maladies </a:t>
            </a:r>
          </a:p>
        </p:txBody>
      </p:sp>
      <p:graphicFrame>
        <p:nvGraphicFramePr>
          <p:cNvPr id="7" name="Diagramme 6"/>
          <p:cNvGraphicFramePr/>
          <p:nvPr>
            <p:extLst>
              <p:ext uri="{D42A27DB-BD31-4B8C-83A1-F6EECF244321}">
                <p14:modId xmlns:p14="http://schemas.microsoft.com/office/powerpoint/2010/main" val="1290992161"/>
              </p:ext>
            </p:extLst>
          </p:nvPr>
        </p:nvGraphicFramePr>
        <p:xfrm>
          <a:off x="1301750" y="1968500"/>
          <a:ext cx="10223499" cy="47413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17299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968875" y="4129231"/>
            <a:ext cx="6524627" cy="523220"/>
          </a:xfrm>
          <a:prstGeom prst="rect">
            <a:avLst/>
          </a:prstGeom>
          <a:solidFill>
            <a:schemeClr val="bg1"/>
          </a:solidFill>
        </p:spPr>
        <p:txBody>
          <a:bodyPr wrap="square" rtlCol="0">
            <a:spAutoFit/>
          </a:bodyPr>
          <a:lstStyle/>
          <a:p>
            <a:pPr algn="r"/>
            <a:r>
              <a:rPr lang="fr-FR" sz="2800" dirty="0">
                <a:cs typeface="Catamaran ExtraBold" panose="00000900000000000000" pitchFamily="2" charset="0"/>
              </a:rPr>
              <a:t>MCE : De quoi parle-t-on ?</a:t>
            </a:r>
          </a:p>
        </p:txBody>
      </p:sp>
      <p:sp>
        <p:nvSpPr>
          <p:cNvPr id="4" name="ZoneTexte 3"/>
          <p:cNvSpPr txBox="1"/>
          <p:nvPr/>
        </p:nvSpPr>
        <p:spPr>
          <a:xfrm>
            <a:off x="1269999" y="6381750"/>
            <a:ext cx="5476875" cy="338554"/>
          </a:xfrm>
          <a:prstGeom prst="rect">
            <a:avLst/>
          </a:prstGeom>
          <a:noFill/>
        </p:spPr>
        <p:txBody>
          <a:bodyPr wrap="square" rtlCol="0">
            <a:spAutoFit/>
          </a:bodyPr>
          <a:lstStyle/>
          <a:p>
            <a:r>
              <a:rPr lang="fr-FR" sz="1600" dirty="0"/>
              <a:t>Support réalisé par le groupe 2.7 du PRST Occitanie</a:t>
            </a:r>
          </a:p>
        </p:txBody>
      </p:sp>
    </p:spTree>
    <p:extLst>
      <p:ext uri="{BB962C8B-B14F-4D97-AF65-F5344CB8AC3E}">
        <p14:creationId xmlns:p14="http://schemas.microsoft.com/office/powerpoint/2010/main" val="486626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8084004"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POURQUOI S’INTÉRESSER AUX MCE DANS LE TRAVAIL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798629"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 enjeu de maintien dans l’emploi et d’insertion professionnelle</a:t>
            </a:r>
          </a:p>
        </p:txBody>
      </p:sp>
      <p:sp>
        <p:nvSpPr>
          <p:cNvPr id="7" name="ZoneTexte 6"/>
          <p:cNvSpPr txBox="1"/>
          <p:nvPr/>
        </p:nvSpPr>
        <p:spPr>
          <a:xfrm>
            <a:off x="1309529" y="1803521"/>
            <a:ext cx="10612596" cy="1631216"/>
          </a:xfrm>
          <a:prstGeom prst="rect">
            <a:avLst/>
          </a:prstGeom>
          <a:noFill/>
        </p:spPr>
        <p:txBody>
          <a:bodyPr wrap="square" rtlCol="0">
            <a:spAutoFit/>
          </a:bodyPr>
          <a:lstStyle/>
          <a:p>
            <a:pPr marL="342900" indent="-342900">
              <a:buFont typeface="Wingdings" charset="2"/>
              <a:buChar char="Ø"/>
            </a:pPr>
            <a:r>
              <a:rPr lang="fr-FR" sz="2000" dirty="0">
                <a:latin typeface="Calibri" charset="0"/>
                <a:ea typeface="Calibri" charset="0"/>
                <a:cs typeface="Calibri" charset="0"/>
              </a:rPr>
              <a:t>Les entreprises de plus en plus concernées par les MCE, du fait :</a:t>
            </a:r>
          </a:p>
          <a:p>
            <a:pPr marL="800100" lvl="1" indent="-342900">
              <a:buFont typeface="Arial"/>
              <a:buChar char="•"/>
            </a:pPr>
            <a:r>
              <a:rPr lang="fr-FR" sz="2000" dirty="0">
                <a:latin typeface="Calibri" charset="0"/>
                <a:ea typeface="Calibri" charset="0"/>
                <a:cs typeface="Calibri" charset="0"/>
              </a:rPr>
              <a:t>Des progrès médicaux qui permettent de concilier maladie, soins et travail,</a:t>
            </a:r>
          </a:p>
          <a:p>
            <a:pPr marL="800100" lvl="1" indent="-342900">
              <a:buFont typeface="Arial"/>
              <a:buChar char="•"/>
            </a:pPr>
            <a:r>
              <a:rPr lang="fr-FR" sz="2000" dirty="0">
                <a:latin typeface="Calibri" charset="0"/>
                <a:ea typeface="Calibri" charset="0"/>
                <a:cs typeface="Calibri" charset="0"/>
              </a:rPr>
              <a:t>Du vieillissement de la population combinée à l’allongement de la vie professionnelle,</a:t>
            </a:r>
          </a:p>
          <a:p>
            <a:pPr marL="800100" lvl="1" indent="-342900">
              <a:buFont typeface="Arial"/>
              <a:buChar char="•"/>
            </a:pPr>
            <a:r>
              <a:rPr lang="fr-FR" sz="2000" dirty="0">
                <a:latin typeface="Calibri" charset="0"/>
                <a:ea typeface="Calibri" charset="0"/>
                <a:cs typeface="Calibri" charset="0"/>
              </a:rPr>
              <a:t>Des enjeux de performance pour l’entreprise : préserver les compétences en anticipant les situations d’absentéisme et d’exclusion.</a:t>
            </a:r>
          </a:p>
        </p:txBody>
      </p:sp>
      <p:pic>
        <p:nvPicPr>
          <p:cNvPr id="8" name="Image 7" descr="Capture d’écran 2019-01-18 à 15.1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624" y="3395630"/>
            <a:ext cx="8689975" cy="3544919"/>
          </a:xfrm>
          <a:prstGeom prst="rect">
            <a:avLst/>
          </a:prstGeom>
        </p:spPr>
      </p:pic>
    </p:spTree>
    <p:extLst>
      <p:ext uri="{BB962C8B-B14F-4D97-AF65-F5344CB8AC3E}">
        <p14:creationId xmlns:p14="http://schemas.microsoft.com/office/powerpoint/2010/main" val="1800728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968875" y="4129231"/>
            <a:ext cx="6524627" cy="523220"/>
          </a:xfrm>
          <a:prstGeom prst="rect">
            <a:avLst/>
          </a:prstGeom>
          <a:solidFill>
            <a:schemeClr val="bg1"/>
          </a:solidFill>
        </p:spPr>
        <p:txBody>
          <a:bodyPr wrap="square" rtlCol="0">
            <a:spAutoFit/>
          </a:bodyPr>
          <a:lstStyle/>
          <a:p>
            <a:pPr algn="r"/>
            <a:r>
              <a:rPr lang="fr-FR" sz="2800" dirty="0">
                <a:cs typeface="Catamaran ExtraBold" panose="00000900000000000000" pitchFamily="2" charset="0"/>
              </a:rPr>
              <a:t>Comment agir ?</a:t>
            </a:r>
          </a:p>
        </p:txBody>
      </p:sp>
      <p:sp>
        <p:nvSpPr>
          <p:cNvPr id="4" name="ZoneTexte 3"/>
          <p:cNvSpPr txBox="1"/>
          <p:nvPr/>
        </p:nvSpPr>
        <p:spPr>
          <a:xfrm>
            <a:off x="1269999" y="6381750"/>
            <a:ext cx="5476875" cy="338554"/>
          </a:xfrm>
          <a:prstGeom prst="rect">
            <a:avLst/>
          </a:prstGeom>
          <a:noFill/>
        </p:spPr>
        <p:txBody>
          <a:bodyPr wrap="square" rtlCol="0">
            <a:spAutoFit/>
          </a:bodyPr>
          <a:lstStyle/>
          <a:p>
            <a:r>
              <a:rPr lang="fr-FR" sz="1600" dirty="0"/>
              <a:t>Support réalisé par le groupe 2.7 du PRST Occitanie</a:t>
            </a:r>
          </a:p>
        </p:txBody>
      </p:sp>
    </p:spTree>
    <p:extLst>
      <p:ext uri="{BB962C8B-B14F-4D97-AF65-F5344CB8AC3E}">
        <p14:creationId xmlns:p14="http://schemas.microsoft.com/office/powerpoint/2010/main" val="1808061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0" name="Image 9" descr="Démarche MCE.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4625" y="0"/>
            <a:ext cx="8207375" cy="6858000"/>
          </a:xfrm>
          <a:prstGeom prst="rect">
            <a:avLst/>
          </a:prstGeom>
        </p:spPr>
      </p:pic>
      <p:sp>
        <p:nvSpPr>
          <p:cNvPr id="18" name="ZoneTexte 17"/>
          <p:cNvSpPr txBox="1"/>
          <p:nvPr/>
        </p:nvSpPr>
        <p:spPr>
          <a:xfrm>
            <a:off x="1460500" y="1265262"/>
            <a:ext cx="3095625" cy="1384995"/>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démarche type à adapter à l’entreprise</a:t>
            </a:r>
          </a:p>
        </p:txBody>
      </p:sp>
    </p:spTree>
    <p:extLst>
      <p:ext uri="{BB962C8B-B14F-4D97-AF65-F5344CB8AC3E}">
        <p14:creationId xmlns:p14="http://schemas.microsoft.com/office/powerpoint/2010/main" val="22067837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1460500" y="1265262"/>
            <a:ext cx="8493125"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démarche type à adapter à l’entreprise</a:t>
            </a:r>
          </a:p>
        </p:txBody>
      </p:sp>
      <p:pic>
        <p:nvPicPr>
          <p:cNvPr id="6" name="Image 5" descr="Capture d’écran 2019-04-09 à 15.46.2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400" y="2330450"/>
            <a:ext cx="11658600" cy="2768600"/>
          </a:xfrm>
          <a:prstGeom prst="rect">
            <a:avLst/>
          </a:prstGeom>
        </p:spPr>
      </p:pic>
    </p:spTree>
    <p:extLst>
      <p:ext uri="{BB962C8B-B14F-4D97-AF65-F5344CB8AC3E}">
        <p14:creationId xmlns:p14="http://schemas.microsoft.com/office/powerpoint/2010/main" val="1437411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1460500" y="1265262"/>
            <a:ext cx="8493125"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démarche type à adapter à l’entreprise</a:t>
            </a:r>
          </a:p>
        </p:txBody>
      </p:sp>
      <p:pic>
        <p:nvPicPr>
          <p:cNvPr id="6" name="Image 5" descr="Capture d’écran 2019-04-09 à 15.46.3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600" y="1968500"/>
            <a:ext cx="11709400" cy="4889500"/>
          </a:xfrm>
          <a:prstGeom prst="rect">
            <a:avLst/>
          </a:prstGeom>
        </p:spPr>
      </p:pic>
    </p:spTree>
    <p:extLst>
      <p:ext uri="{BB962C8B-B14F-4D97-AF65-F5344CB8AC3E}">
        <p14:creationId xmlns:p14="http://schemas.microsoft.com/office/powerpoint/2010/main" val="2489618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1460500" y="1265262"/>
            <a:ext cx="8493125"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démarche type à adapter à l’entreprise</a:t>
            </a:r>
          </a:p>
        </p:txBody>
      </p:sp>
      <p:pic>
        <p:nvPicPr>
          <p:cNvPr id="6" name="Image 5" descr="Capture d’écran 2019-04-09 à 15.46.4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 y="1939925"/>
            <a:ext cx="11645900" cy="3454400"/>
          </a:xfrm>
          <a:prstGeom prst="rect">
            <a:avLst/>
          </a:prstGeom>
        </p:spPr>
      </p:pic>
    </p:spTree>
    <p:extLst>
      <p:ext uri="{BB962C8B-B14F-4D97-AF65-F5344CB8AC3E}">
        <p14:creationId xmlns:p14="http://schemas.microsoft.com/office/powerpoint/2010/main" val="2436122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1460500" y="1265262"/>
            <a:ext cx="8493125"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démarche type à adapter à l’entreprise</a:t>
            </a:r>
          </a:p>
        </p:txBody>
      </p:sp>
      <p:pic>
        <p:nvPicPr>
          <p:cNvPr id="6" name="Image 5" descr="Capture d’écran 2019-04-09 à 15.46.4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 y="2114550"/>
            <a:ext cx="11849100" cy="2628900"/>
          </a:xfrm>
          <a:prstGeom prst="rect">
            <a:avLst/>
          </a:prstGeom>
        </p:spPr>
      </p:pic>
    </p:spTree>
    <p:extLst>
      <p:ext uri="{BB962C8B-B14F-4D97-AF65-F5344CB8AC3E}">
        <p14:creationId xmlns:p14="http://schemas.microsoft.com/office/powerpoint/2010/main" val="4031314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AVEC QUI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8" name="Image 7" descr="Capture d’écran 2019-01-18 à 15.43.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1566" y="568197"/>
            <a:ext cx="7085309" cy="6289803"/>
          </a:xfrm>
          <a:prstGeom prst="rect">
            <a:avLst/>
          </a:prstGeom>
        </p:spPr>
      </p:pic>
      <p:sp>
        <p:nvSpPr>
          <p:cNvPr id="6" name="ZoneTexte 5"/>
          <p:cNvSpPr txBox="1"/>
          <p:nvPr/>
        </p:nvSpPr>
        <p:spPr>
          <a:xfrm>
            <a:off x="1393371" y="1201760"/>
            <a:ext cx="4147004" cy="954107"/>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Des acteurs ressources à mobiliser</a:t>
            </a:r>
          </a:p>
        </p:txBody>
      </p:sp>
      <p:pic>
        <p:nvPicPr>
          <p:cNvPr id="9" name="Image 8" descr="Capture d’écran 2019-01-18 à 15.45.3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625" y="6007100"/>
            <a:ext cx="5572125" cy="532557"/>
          </a:xfrm>
          <a:prstGeom prst="rect">
            <a:avLst/>
          </a:prstGeom>
        </p:spPr>
      </p:pic>
      <p:pic>
        <p:nvPicPr>
          <p:cNvPr id="7" name="Image 6" descr="Capture d’écran 2019-04-09 à 11.40.24.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2625" y="3508375"/>
            <a:ext cx="2476500" cy="1270000"/>
          </a:xfrm>
          <a:prstGeom prst="rect">
            <a:avLst/>
          </a:prstGeom>
        </p:spPr>
      </p:pic>
    </p:spTree>
    <p:extLst>
      <p:ext uri="{BB962C8B-B14F-4D97-AF65-F5344CB8AC3E}">
        <p14:creationId xmlns:p14="http://schemas.microsoft.com/office/powerpoint/2010/main" val="3236534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0" y="1201760"/>
            <a:ext cx="10642111" cy="954107"/>
          </a:xfrm>
          <a:prstGeom prst="rect">
            <a:avLst/>
          </a:prstGeom>
          <a:noFill/>
        </p:spPr>
        <p:txBody>
          <a:bodyPr wrap="square" rtlCol="0">
            <a:spAutoFit/>
          </a:bodyPr>
          <a:lstStyle/>
          <a:p>
            <a:r>
              <a:rPr lang="fr-FR" sz="2800" dirty="0">
                <a:solidFill>
                  <a:srgbClr val="7030A0"/>
                </a:solidFill>
                <a:cs typeface="Catamaran ExtraBold" panose="00000900000000000000" pitchFamily="2" charset="0"/>
              </a:rPr>
              <a:t>Des outils à mobiliser </a:t>
            </a:r>
          </a:p>
          <a:p>
            <a:r>
              <a:rPr lang="fr-FR" sz="2800" dirty="0">
                <a:solidFill>
                  <a:srgbClr val="7030A0"/>
                </a:solidFill>
                <a:cs typeface="Catamaran ExtraBold" panose="00000900000000000000" pitchFamily="2" charset="0"/>
              </a:rPr>
              <a:t>(Recommandation HAS sur le maintien en emploi)</a:t>
            </a:r>
          </a:p>
        </p:txBody>
      </p:sp>
      <p:sp>
        <p:nvSpPr>
          <p:cNvPr id="11" name="ZoneTexte 10">
            <a:extLst>
              <a:ext uri="{FF2B5EF4-FFF2-40B4-BE49-F238E27FC236}">
                <a16:creationId xmlns:a16="http://schemas.microsoft.com/office/drawing/2014/main" id="{B8057479-80FD-B04C-96F7-EDC12913426E}"/>
              </a:ext>
            </a:extLst>
          </p:cNvPr>
          <p:cNvSpPr txBox="1"/>
          <p:nvPr/>
        </p:nvSpPr>
        <p:spPr>
          <a:xfrm>
            <a:off x="7166039" y="247653"/>
            <a:ext cx="4967416" cy="954107"/>
          </a:xfrm>
          <a:prstGeom prst="rect">
            <a:avLst/>
          </a:prstGeom>
          <a:noFill/>
        </p:spPr>
        <p:txBody>
          <a:bodyPr wrap="square" rtlCol="0">
            <a:spAutoFit/>
          </a:bodyPr>
          <a:lstStyle/>
          <a:p>
            <a:r>
              <a:rPr lang="fr-FR" sz="1400" dirty="0">
                <a:hlinkClick r:id="rId4"/>
              </a:rPr>
              <a:t>https://www.has-sante.fr/jcms/c_2903507/fr/sante-et-maintien-en-emploi-prevention-de-la-desinsertion-professionnelle-des-travailleurs</a:t>
            </a:r>
            <a:endParaRPr lang="fr-FR" sz="1400" dirty="0"/>
          </a:p>
          <a:p>
            <a:endParaRPr lang="fr-FR" sz="1400" dirty="0"/>
          </a:p>
        </p:txBody>
      </p:sp>
      <p:graphicFrame>
        <p:nvGraphicFramePr>
          <p:cNvPr id="12" name="Tableau 11">
            <a:extLst>
              <a:ext uri="{FF2B5EF4-FFF2-40B4-BE49-F238E27FC236}">
                <a16:creationId xmlns:a16="http://schemas.microsoft.com/office/drawing/2014/main" id="{A52388B5-AE14-6349-9ACF-B6B295E6540C}"/>
              </a:ext>
            </a:extLst>
          </p:cNvPr>
          <p:cNvGraphicFramePr>
            <a:graphicFrameLocks noGrp="1"/>
          </p:cNvGraphicFramePr>
          <p:nvPr/>
        </p:nvGraphicFramePr>
        <p:xfrm>
          <a:off x="1665961" y="2561162"/>
          <a:ext cx="10256250" cy="3931920"/>
        </p:xfrm>
        <a:graphic>
          <a:graphicData uri="http://schemas.openxmlformats.org/drawingml/2006/table">
            <a:tbl>
              <a:tblPr firstRow="1" bandRow="1">
                <a:tableStyleId>{5C22544A-7EE6-4342-B048-85BDC9FD1C3A}</a:tableStyleId>
              </a:tblPr>
              <a:tblGrid>
                <a:gridCol w="3048042">
                  <a:extLst>
                    <a:ext uri="{9D8B030D-6E8A-4147-A177-3AD203B41FA5}">
                      <a16:colId xmlns:a16="http://schemas.microsoft.com/office/drawing/2014/main" val="1663777679"/>
                    </a:ext>
                  </a:extLst>
                </a:gridCol>
                <a:gridCol w="3384731">
                  <a:extLst>
                    <a:ext uri="{9D8B030D-6E8A-4147-A177-3AD203B41FA5}">
                      <a16:colId xmlns:a16="http://schemas.microsoft.com/office/drawing/2014/main" val="1193498541"/>
                    </a:ext>
                  </a:extLst>
                </a:gridCol>
                <a:gridCol w="3823477">
                  <a:extLst>
                    <a:ext uri="{9D8B030D-6E8A-4147-A177-3AD203B41FA5}">
                      <a16:colId xmlns:a16="http://schemas.microsoft.com/office/drawing/2014/main" val="1578666320"/>
                    </a:ext>
                  </a:extLst>
                </a:gridCol>
              </a:tblGrid>
              <a:tr h="491476">
                <a:tc>
                  <a:txBody>
                    <a:bodyPr/>
                    <a:lstStyle/>
                    <a:p>
                      <a:pPr algn="ctr"/>
                      <a:r>
                        <a:rPr lang="fr-FR" b="1" dirty="0">
                          <a:effectLst/>
                          <a:latin typeface="Arial" panose="020B0604020202020204" pitchFamily="34" charset="0"/>
                        </a:rPr>
                        <a:t>DROIT COMMUN</a:t>
                      </a:r>
                      <a:endParaRPr lang="fr-FR" dirty="0">
                        <a:effectLst/>
                        <a:latin typeface="Arial" panose="020B0604020202020204" pitchFamily="34" charset="0"/>
                      </a:endParaRPr>
                    </a:p>
                  </a:txBody>
                  <a:tcPr marL="47625" marR="47625" marT="0" marB="0"/>
                </a:tc>
                <a:tc>
                  <a:txBody>
                    <a:bodyPr/>
                    <a:lstStyle/>
                    <a:p>
                      <a:pPr algn="ctr"/>
                      <a:r>
                        <a:rPr lang="fr-FR" b="1" dirty="0">
                          <a:effectLst/>
                          <a:latin typeface="Arial" panose="020B0604020202020204" pitchFamily="34" charset="0"/>
                        </a:rPr>
                        <a:t>ASSURANCE MALADIE</a:t>
                      </a:r>
                      <a:endParaRPr lang="fr-FR" dirty="0">
                        <a:effectLst/>
                        <a:latin typeface="Arial" panose="020B0604020202020204" pitchFamily="34" charset="0"/>
                      </a:endParaRPr>
                    </a:p>
                  </a:txBody>
                  <a:tcPr marL="47625" marR="47625" marT="0" marB="0"/>
                </a:tc>
                <a:tc>
                  <a:txBody>
                    <a:bodyPr/>
                    <a:lstStyle/>
                    <a:p>
                      <a:pPr algn="ctr"/>
                      <a:r>
                        <a:rPr lang="fr-FR" b="1" dirty="0">
                          <a:effectLst/>
                          <a:latin typeface="Arial" panose="020B0604020202020204" pitchFamily="34" charset="0"/>
                        </a:rPr>
                        <a:t>MAISONS DÉPARTEMENTALES DES PERSONNES HANDICAPÉES</a:t>
                      </a:r>
                      <a:endParaRPr lang="fr-FR" dirty="0">
                        <a:effectLst/>
                        <a:latin typeface="Arial" panose="020B0604020202020204" pitchFamily="34" charset="0"/>
                      </a:endParaRPr>
                    </a:p>
                  </a:txBody>
                  <a:tcPr marL="47625" marR="47625" marT="0" marB="0"/>
                </a:tc>
                <a:extLst>
                  <a:ext uri="{0D108BD9-81ED-4DB2-BD59-A6C34878D82A}">
                    <a16:rowId xmlns:a16="http://schemas.microsoft.com/office/drawing/2014/main" val="353502155"/>
                  </a:ext>
                </a:extLst>
              </a:tr>
              <a:tr h="741680">
                <a:tc>
                  <a:txBody>
                    <a:bodyPr/>
                    <a:lstStyle/>
                    <a:p>
                      <a:pPr marL="285750" indent="-285750">
                        <a:buFont typeface="Arial" panose="020B0604020202020204" pitchFamily="34" charset="0"/>
                        <a:buChar char="•"/>
                      </a:pPr>
                      <a:r>
                        <a:rPr lang="fr-FR" b="0" dirty="0">
                          <a:effectLst/>
                          <a:latin typeface="+mn-lt"/>
                        </a:rPr>
                        <a:t>Bilan de compétences</a:t>
                      </a:r>
                    </a:p>
                    <a:p>
                      <a:pPr marL="285750" indent="-285750">
                        <a:buFont typeface="Arial" panose="020B0604020202020204" pitchFamily="34" charset="0"/>
                        <a:buChar char="•"/>
                      </a:pPr>
                      <a:r>
                        <a:rPr lang="fr-FR" b="0" dirty="0">
                          <a:effectLst/>
                          <a:latin typeface="+mn-lt"/>
                        </a:rPr>
                        <a:t>Formation</a:t>
                      </a:r>
                    </a:p>
                    <a:p>
                      <a:pPr marL="285750" indent="-285750">
                        <a:buFont typeface="Arial" panose="020B0604020202020204" pitchFamily="34" charset="0"/>
                        <a:buChar char="•"/>
                      </a:pPr>
                      <a:r>
                        <a:rPr lang="fr-FR" b="0" dirty="0">
                          <a:effectLst/>
                          <a:latin typeface="+mn-lt"/>
                        </a:rPr>
                        <a:t>Télétravail</a:t>
                      </a:r>
                    </a:p>
                  </a:txBody>
                  <a:tcPr marL="47625" marR="47625" marT="0" marB="0"/>
                </a:tc>
                <a:tc>
                  <a:txBody>
                    <a:bodyPr/>
                    <a:lstStyle/>
                    <a:p>
                      <a:pPr marL="285750" indent="-285750">
                        <a:buFont typeface="Arial" panose="020B0604020202020204" pitchFamily="34" charset="0"/>
                        <a:buChar char="•"/>
                      </a:pPr>
                      <a:r>
                        <a:rPr lang="fr-FR" dirty="0"/>
                        <a:t>Indemnité temporaire d’inaptitude (ITI)</a:t>
                      </a:r>
                    </a:p>
                    <a:p>
                      <a:pPr marL="285750" indent="-285750">
                        <a:buFont typeface="Arial" panose="020B0604020202020204" pitchFamily="34" charset="0"/>
                        <a:buChar char="•"/>
                      </a:pPr>
                      <a:r>
                        <a:rPr lang="fr-FR" dirty="0"/>
                        <a:t>Temps partiel thérapeutique (TPT)</a:t>
                      </a:r>
                    </a:p>
                    <a:p>
                      <a:pPr marL="285750" indent="-285750">
                        <a:buFont typeface="Arial" panose="020B0604020202020204" pitchFamily="34" charset="0"/>
                        <a:buChar char="•"/>
                      </a:pPr>
                      <a:r>
                        <a:rPr lang="fr-FR" dirty="0"/>
                        <a:t>Reprise de travail léger</a:t>
                      </a:r>
                    </a:p>
                    <a:p>
                      <a:pPr marL="285750" indent="-285750">
                        <a:buFont typeface="Arial" panose="020B0604020202020204" pitchFamily="34" charset="0"/>
                        <a:buChar char="•"/>
                      </a:pPr>
                      <a:r>
                        <a:rPr lang="fr-FR" dirty="0"/>
                        <a:t>Invalidité</a:t>
                      </a:r>
                    </a:p>
                    <a:p>
                      <a:pPr marL="285750" indent="-285750">
                        <a:buFont typeface="Arial" panose="020B0604020202020204" pitchFamily="34" charset="0"/>
                        <a:buChar char="•"/>
                      </a:pPr>
                      <a:r>
                        <a:rPr lang="fr-FR" dirty="0"/>
                        <a:t>Actions de remobilisation précoces</a:t>
                      </a:r>
                    </a:p>
                    <a:p>
                      <a:pPr marL="285750" indent="-285750">
                        <a:buFont typeface="Arial" panose="020B0604020202020204" pitchFamily="34" charset="0"/>
                        <a:buChar char="•"/>
                      </a:pPr>
                      <a:r>
                        <a:rPr lang="fr-FR" dirty="0"/>
                        <a:t>Essai encadré</a:t>
                      </a:r>
                    </a:p>
                    <a:p>
                      <a:pPr marL="285750" indent="-285750">
                        <a:buFont typeface="Arial" panose="020B0604020202020204" pitchFamily="34" charset="0"/>
                        <a:buChar char="•"/>
                      </a:pPr>
                      <a:r>
                        <a:rPr lang="fr-FR" dirty="0"/>
                        <a:t>Contrat de rééducation professionnelle en entreprise (CRPE)</a:t>
                      </a:r>
                    </a:p>
                  </a:txBody>
                  <a:tcPr/>
                </a:tc>
                <a:tc>
                  <a:txBody>
                    <a:bodyPr/>
                    <a:lstStyle/>
                    <a:p>
                      <a:pPr marL="285750" indent="-285750">
                        <a:buFont typeface="Arial" panose="020B0604020202020204" pitchFamily="34" charset="0"/>
                        <a:buChar char="•"/>
                      </a:pPr>
                      <a:r>
                        <a:rPr lang="fr-FR" b="0" dirty="0">
                          <a:effectLst/>
                          <a:latin typeface="+mn-lt"/>
                        </a:rPr>
                        <a:t>Reconnaissance de la qualité de travailleur handicapé (RQTH)</a:t>
                      </a:r>
                    </a:p>
                    <a:p>
                      <a:pPr marL="285750" indent="-285750">
                        <a:buFont typeface="Arial" panose="020B0604020202020204" pitchFamily="34" charset="0"/>
                        <a:buChar char="•"/>
                      </a:pPr>
                      <a:r>
                        <a:rPr lang="fr-FR" b="0" dirty="0">
                          <a:effectLst/>
                          <a:latin typeface="+mn-lt"/>
                        </a:rPr>
                        <a:t>Centres de pré-orientation (CPO)</a:t>
                      </a:r>
                    </a:p>
                    <a:p>
                      <a:pPr marL="285750" indent="-285750">
                        <a:buFont typeface="Arial" panose="020B0604020202020204" pitchFamily="34" charset="0"/>
                        <a:buChar char="•"/>
                      </a:pPr>
                      <a:r>
                        <a:rPr lang="fr-FR" b="0" dirty="0">
                          <a:effectLst/>
                          <a:latin typeface="+mn-lt"/>
                        </a:rPr>
                        <a:t>Centres/établissements de rééducation professionnelle (CRP)</a:t>
                      </a:r>
                    </a:p>
                    <a:p>
                      <a:pPr marL="285750" indent="-285750">
                        <a:buFont typeface="Arial" panose="020B0604020202020204" pitchFamily="34" charset="0"/>
                        <a:buChar char="•"/>
                      </a:pPr>
                      <a:r>
                        <a:rPr lang="fr-FR" b="0" dirty="0">
                          <a:effectLst/>
                          <a:latin typeface="+mn-lt"/>
                        </a:rPr>
                        <a:t>Unité d’évaluation, de réentraînement et d’orientation socio-professionnelle (UEROS)</a:t>
                      </a:r>
                    </a:p>
                    <a:p>
                      <a:pPr marL="285750" indent="-285750">
                        <a:buFont typeface="Arial" panose="020B0604020202020204" pitchFamily="34" charset="0"/>
                        <a:buChar char="•"/>
                      </a:pPr>
                      <a:r>
                        <a:rPr lang="fr-FR" b="0" dirty="0">
                          <a:effectLst/>
                          <a:latin typeface="+mn-lt"/>
                        </a:rPr>
                        <a:t>Dispositif d’emploi accompagné (DEA)</a:t>
                      </a:r>
                    </a:p>
                    <a:p>
                      <a:pPr marL="285750" indent="-285750">
                        <a:buFont typeface="Arial" panose="020B0604020202020204" pitchFamily="34" charset="0"/>
                        <a:buChar char="•"/>
                      </a:pPr>
                      <a:r>
                        <a:rPr lang="fr-FR" b="0" dirty="0">
                          <a:effectLst/>
                          <a:latin typeface="+mn-lt"/>
                        </a:rPr>
                        <a:t>Prestation de compensation du handicap (PCH)</a:t>
                      </a:r>
                    </a:p>
                  </a:txBody>
                  <a:tcPr marL="47625" marR="47625" marT="0" marB="0"/>
                </a:tc>
                <a:extLst>
                  <a:ext uri="{0D108BD9-81ED-4DB2-BD59-A6C34878D82A}">
                    <a16:rowId xmlns:a16="http://schemas.microsoft.com/office/drawing/2014/main" val="2834851585"/>
                  </a:ext>
                </a:extLst>
              </a:tr>
            </a:tbl>
          </a:graphicData>
        </a:graphic>
      </p:graphicFrame>
    </p:spTree>
    <p:extLst>
      <p:ext uri="{BB962C8B-B14F-4D97-AF65-F5344CB8AC3E}">
        <p14:creationId xmlns:p14="http://schemas.microsoft.com/office/powerpoint/2010/main" val="4258843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0" y="1201760"/>
            <a:ext cx="10642111" cy="954107"/>
          </a:xfrm>
          <a:prstGeom prst="rect">
            <a:avLst/>
          </a:prstGeom>
          <a:noFill/>
        </p:spPr>
        <p:txBody>
          <a:bodyPr wrap="square" rtlCol="0">
            <a:spAutoFit/>
          </a:bodyPr>
          <a:lstStyle/>
          <a:p>
            <a:r>
              <a:rPr lang="fr-FR" sz="2800" dirty="0">
                <a:solidFill>
                  <a:srgbClr val="7030A0"/>
                </a:solidFill>
                <a:cs typeface="Catamaran ExtraBold" panose="00000900000000000000" pitchFamily="2" charset="0"/>
              </a:rPr>
              <a:t>Des outils à mobiliser </a:t>
            </a:r>
          </a:p>
          <a:p>
            <a:r>
              <a:rPr lang="fr-FR" sz="2800" dirty="0">
                <a:solidFill>
                  <a:srgbClr val="7030A0"/>
                </a:solidFill>
                <a:cs typeface="Catamaran ExtraBold" panose="00000900000000000000" pitchFamily="2" charset="0"/>
              </a:rPr>
              <a:t>(Recommandation HAS sur le maintien en emploi)</a:t>
            </a:r>
          </a:p>
        </p:txBody>
      </p:sp>
      <p:sp>
        <p:nvSpPr>
          <p:cNvPr id="11" name="ZoneTexte 10">
            <a:extLst>
              <a:ext uri="{FF2B5EF4-FFF2-40B4-BE49-F238E27FC236}">
                <a16:creationId xmlns:a16="http://schemas.microsoft.com/office/drawing/2014/main" id="{B8057479-80FD-B04C-96F7-EDC12913426E}"/>
              </a:ext>
            </a:extLst>
          </p:cNvPr>
          <p:cNvSpPr txBox="1"/>
          <p:nvPr/>
        </p:nvSpPr>
        <p:spPr>
          <a:xfrm>
            <a:off x="7166039" y="247653"/>
            <a:ext cx="4967416" cy="954107"/>
          </a:xfrm>
          <a:prstGeom prst="rect">
            <a:avLst/>
          </a:prstGeom>
          <a:noFill/>
        </p:spPr>
        <p:txBody>
          <a:bodyPr wrap="square" rtlCol="0">
            <a:spAutoFit/>
          </a:bodyPr>
          <a:lstStyle/>
          <a:p>
            <a:r>
              <a:rPr lang="fr-FR" sz="1400" dirty="0">
                <a:hlinkClick r:id="rId4"/>
              </a:rPr>
              <a:t>https://www.has-sante.fr/jcms/c_2903507/fr/sante-et-maintien-en-emploi-prevention-de-la-desinsertion-professionnelle-des-travailleurs</a:t>
            </a:r>
            <a:endParaRPr lang="fr-FR" sz="1400" dirty="0"/>
          </a:p>
          <a:p>
            <a:endParaRPr lang="fr-FR" sz="1400" dirty="0"/>
          </a:p>
        </p:txBody>
      </p:sp>
      <p:graphicFrame>
        <p:nvGraphicFramePr>
          <p:cNvPr id="12" name="Tableau 11">
            <a:extLst>
              <a:ext uri="{FF2B5EF4-FFF2-40B4-BE49-F238E27FC236}">
                <a16:creationId xmlns:a16="http://schemas.microsoft.com/office/drawing/2014/main" id="{A52388B5-AE14-6349-9ACF-B6B295E6540C}"/>
              </a:ext>
            </a:extLst>
          </p:cNvPr>
          <p:cNvGraphicFramePr>
            <a:graphicFrameLocks noGrp="1"/>
          </p:cNvGraphicFramePr>
          <p:nvPr/>
        </p:nvGraphicFramePr>
        <p:xfrm>
          <a:off x="1491345" y="2244899"/>
          <a:ext cx="10544136" cy="3148316"/>
        </p:xfrm>
        <a:graphic>
          <a:graphicData uri="http://schemas.openxmlformats.org/drawingml/2006/table">
            <a:tbl>
              <a:tblPr firstRow="1" bandRow="1">
                <a:tableStyleId>{5C22544A-7EE6-4342-B048-85BDC9FD1C3A}</a:tableStyleId>
              </a:tblPr>
              <a:tblGrid>
                <a:gridCol w="4308780">
                  <a:extLst>
                    <a:ext uri="{9D8B030D-6E8A-4147-A177-3AD203B41FA5}">
                      <a16:colId xmlns:a16="http://schemas.microsoft.com/office/drawing/2014/main" val="1193498541"/>
                    </a:ext>
                  </a:extLst>
                </a:gridCol>
                <a:gridCol w="6235356">
                  <a:extLst>
                    <a:ext uri="{9D8B030D-6E8A-4147-A177-3AD203B41FA5}">
                      <a16:colId xmlns:a16="http://schemas.microsoft.com/office/drawing/2014/main" val="794837682"/>
                    </a:ext>
                  </a:extLst>
                </a:gridCol>
              </a:tblGrid>
              <a:tr h="491476">
                <a:tc gridSpan="2">
                  <a:txBody>
                    <a:bodyPr/>
                    <a:lstStyle/>
                    <a:p>
                      <a:pPr algn="ctr"/>
                      <a:r>
                        <a:rPr lang="fr-FR" b="1" dirty="0">
                          <a:effectLst/>
                          <a:latin typeface="Arial" panose="020B0604020202020204" pitchFamily="34" charset="0"/>
                        </a:rPr>
                        <a:t>AGEFIPH &amp; FIPHFP</a:t>
                      </a:r>
                      <a:endParaRPr lang="fr-FR" dirty="0">
                        <a:effectLst/>
                        <a:latin typeface="Arial" panose="020B0604020202020204" pitchFamily="34" charset="0"/>
                      </a:endParaRPr>
                    </a:p>
                  </a:txBody>
                  <a:tcPr marL="47625" marR="47625" marT="0" marB="0"/>
                </a:tc>
                <a:tc hMerge="1">
                  <a:txBody>
                    <a:bodyPr/>
                    <a:lstStyle/>
                    <a:p>
                      <a:endParaRPr lang="fr-FR"/>
                    </a:p>
                  </a:txBody>
                  <a:tcPr/>
                </a:tc>
                <a:extLst>
                  <a:ext uri="{0D108BD9-81ED-4DB2-BD59-A6C34878D82A}">
                    <a16:rowId xmlns:a16="http://schemas.microsoft.com/office/drawing/2014/main" val="353502155"/>
                  </a:ext>
                </a:extLst>
              </a:tr>
              <a:tr h="370840">
                <a:tc>
                  <a:txBody>
                    <a:bodyPr/>
                    <a:lstStyle/>
                    <a:p>
                      <a:pPr algn="ctr"/>
                      <a:r>
                        <a:rPr lang="fr-FR" b="1" dirty="0"/>
                        <a:t>Prestations</a:t>
                      </a:r>
                    </a:p>
                  </a:txBody>
                  <a:tcPr/>
                </a:tc>
                <a:tc>
                  <a:txBody>
                    <a:bodyPr/>
                    <a:lstStyle/>
                    <a:p>
                      <a:pPr algn="ctr"/>
                      <a:r>
                        <a:rPr lang="fr-FR" b="1" dirty="0"/>
                        <a:t>Aides financières</a:t>
                      </a:r>
                    </a:p>
                  </a:txBody>
                  <a:tcPr/>
                </a:tc>
                <a:extLst>
                  <a:ext uri="{0D108BD9-81ED-4DB2-BD59-A6C34878D82A}">
                    <a16:rowId xmlns:a16="http://schemas.microsoft.com/office/drawing/2014/main" val="2834851585"/>
                  </a:ext>
                </a:extLst>
              </a:tr>
              <a:tr h="370840">
                <a:tc>
                  <a:txBody>
                    <a:bodyPr/>
                    <a:lstStyle/>
                    <a:p>
                      <a:pPr marL="285750" indent="-285750">
                        <a:buFont typeface="Arial" panose="020B0604020202020204" pitchFamily="34" charset="0"/>
                        <a:buChar char="•"/>
                      </a:pPr>
                      <a:r>
                        <a:rPr lang="fr-FR" dirty="0"/>
                        <a:t>Etude préalable à l’aménagement des situations de travail</a:t>
                      </a:r>
                    </a:p>
                    <a:p>
                      <a:pPr marL="285750" indent="-285750">
                        <a:buFont typeface="Arial" panose="020B0604020202020204" pitchFamily="34" charset="0"/>
                        <a:buChar char="•"/>
                      </a:pPr>
                      <a:r>
                        <a:rPr lang="fr-FR" dirty="0"/>
                        <a:t>Prestations d’appuis spécifiques (handicap visuel, auditif, moteur, mental, psychique et troubles cognitifs)</a:t>
                      </a:r>
                    </a:p>
                    <a:p>
                      <a:pPr marL="285750" indent="-285750">
                        <a:buFont typeface="Arial" panose="020B0604020202020204" pitchFamily="34" charset="0"/>
                        <a:buChar char="•"/>
                      </a:pPr>
                      <a:r>
                        <a:rPr lang="fr-FR" dirty="0"/>
                        <a:t>Prestation spécifique d’orientation professionnelle</a:t>
                      </a:r>
                    </a:p>
                  </a:txBody>
                  <a:tcPr/>
                </a:tc>
                <a:tc>
                  <a:txBody>
                    <a:bodyPr/>
                    <a:lstStyle/>
                    <a:p>
                      <a:pPr marL="285750" indent="-285750">
                        <a:buFont typeface="Arial" panose="020B0604020202020204" pitchFamily="34" charset="0"/>
                        <a:buChar char="•"/>
                      </a:pPr>
                      <a:r>
                        <a:rPr lang="fr-FR" dirty="0"/>
                        <a:t>Aides à l’accueil, à l’intégration et à l’évolution professionnelle</a:t>
                      </a:r>
                    </a:p>
                    <a:p>
                      <a:pPr marL="285750" indent="-285750">
                        <a:buFont typeface="Arial" panose="020B0604020202020204" pitchFamily="34" charset="0"/>
                        <a:buChar char="•"/>
                      </a:pPr>
                      <a:r>
                        <a:rPr lang="fr-FR" dirty="0"/>
                        <a:t>Aide à l’adaptation des situations de travail</a:t>
                      </a:r>
                    </a:p>
                    <a:p>
                      <a:pPr marL="285750" indent="-285750">
                        <a:buFont typeface="Arial" panose="020B0604020202020204" pitchFamily="34" charset="0"/>
                        <a:buChar char="•"/>
                      </a:pPr>
                      <a:r>
                        <a:rPr lang="fr-FR" dirty="0"/>
                        <a:t>Aides aux déplacements en compensation de handicap</a:t>
                      </a:r>
                    </a:p>
                    <a:p>
                      <a:pPr marL="285750" indent="-285750">
                        <a:buFont typeface="Arial" panose="020B0604020202020204" pitchFamily="34" charset="0"/>
                        <a:buChar char="•"/>
                      </a:pPr>
                      <a:r>
                        <a:rPr lang="fr-FR" dirty="0"/>
                        <a:t>Aide à la formation dans le cadre du maintien</a:t>
                      </a:r>
                    </a:p>
                    <a:p>
                      <a:pPr marL="285750" indent="-285750">
                        <a:buFont typeface="Arial" panose="020B0604020202020204" pitchFamily="34" charset="0"/>
                        <a:buChar char="•"/>
                      </a:pPr>
                      <a:r>
                        <a:rPr lang="fr-FR" dirty="0"/>
                        <a:t>Aide technique en compensation du handicap</a:t>
                      </a:r>
                    </a:p>
                    <a:p>
                      <a:pPr marL="285750" indent="-285750">
                        <a:buFont typeface="Arial" panose="020B0604020202020204" pitchFamily="34" charset="0"/>
                        <a:buChar char="•"/>
                      </a:pPr>
                      <a:r>
                        <a:rPr lang="fr-FR" dirty="0"/>
                        <a:t>Aide prothèses auditives</a:t>
                      </a:r>
                    </a:p>
                    <a:p>
                      <a:pPr marL="285750" indent="-285750">
                        <a:buFont typeface="Arial" panose="020B0604020202020204" pitchFamily="34" charset="0"/>
                        <a:buChar char="•"/>
                      </a:pPr>
                      <a:r>
                        <a:rPr lang="fr-FR" dirty="0"/>
                        <a:t>Aide à la recherche de solution pour le maintien en emploi</a:t>
                      </a:r>
                    </a:p>
                    <a:p>
                      <a:pPr marL="285750" indent="-285750">
                        <a:buFont typeface="Arial" panose="020B0604020202020204" pitchFamily="34" charset="0"/>
                        <a:buChar char="•"/>
                      </a:pPr>
                      <a:r>
                        <a:rPr lang="fr-FR" dirty="0"/>
                        <a:t>Reconnaissance de la lourdeur du handicap (RLH)</a:t>
                      </a:r>
                    </a:p>
                  </a:txBody>
                  <a:tcPr/>
                </a:tc>
                <a:extLst>
                  <a:ext uri="{0D108BD9-81ED-4DB2-BD59-A6C34878D82A}">
                    <a16:rowId xmlns:a16="http://schemas.microsoft.com/office/drawing/2014/main" val="3778267230"/>
                  </a:ext>
                </a:extLst>
              </a:tr>
            </a:tbl>
          </a:graphicData>
        </a:graphic>
      </p:graphicFrame>
    </p:spTree>
    <p:extLst>
      <p:ext uri="{BB962C8B-B14F-4D97-AF65-F5344CB8AC3E}">
        <p14:creationId xmlns:p14="http://schemas.microsoft.com/office/powerpoint/2010/main" val="2548169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sp>
        <p:nvSpPr>
          <p:cNvPr id="3" name="ZoneTexte 2"/>
          <p:cNvSpPr txBox="1"/>
          <p:nvPr/>
        </p:nvSpPr>
        <p:spPr>
          <a:xfrm>
            <a:off x="8370664" y="5412014"/>
            <a:ext cx="3646712" cy="1128485"/>
          </a:xfrm>
          <a:prstGeom prst="rect">
            <a:avLst/>
          </a:prstGeom>
          <a:solidFill>
            <a:schemeClr val="bg1"/>
          </a:solid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DE QUOI S’AGIT-IL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2" y="1158875"/>
            <a:ext cx="7052128"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Selon l’Organisation Mondiale de la Santé :</a:t>
            </a:r>
          </a:p>
        </p:txBody>
      </p:sp>
      <p:sp>
        <p:nvSpPr>
          <p:cNvPr id="7" name="ZoneTexte 6"/>
          <p:cNvSpPr txBox="1"/>
          <p:nvPr/>
        </p:nvSpPr>
        <p:spPr>
          <a:xfrm>
            <a:off x="1317625" y="1905060"/>
            <a:ext cx="10001250" cy="4339650"/>
          </a:xfrm>
          <a:prstGeom prst="rect">
            <a:avLst/>
          </a:prstGeom>
          <a:noFill/>
        </p:spPr>
        <p:txBody>
          <a:bodyPr wrap="square" rtlCol="0">
            <a:spAutoFit/>
          </a:bodyPr>
          <a:lstStyle/>
          <a:p>
            <a:pPr marL="342900" indent="-342900" algn="just">
              <a:buFont typeface="Wingdings" charset="2"/>
              <a:buChar char="Ø"/>
            </a:pPr>
            <a:r>
              <a:rPr lang="fr-FR" sz="2400" dirty="0">
                <a:latin typeface="Calibri" charset="0"/>
                <a:ea typeface="Calibri" charset="0"/>
                <a:cs typeface="Calibri" charset="0"/>
              </a:rPr>
              <a:t> </a:t>
            </a:r>
            <a:r>
              <a:rPr lang="fr-FR" sz="2400" i="1" dirty="0">
                <a:latin typeface="Calibri" charset="0"/>
                <a:ea typeface="Calibri" charset="0"/>
                <a:cs typeface="Calibri" charset="0"/>
              </a:rPr>
              <a:t>« Un problème de santé qui nécessite une prise en charge sur plusieurs années » </a:t>
            </a:r>
          </a:p>
          <a:p>
            <a:pPr marL="342900" indent="-342900" algn="just">
              <a:buFont typeface="Wingdings" charset="2"/>
              <a:buChar char="Ø"/>
            </a:pPr>
            <a:r>
              <a:rPr lang="fr-FR" sz="2400" i="1" dirty="0">
                <a:latin typeface="Calibri" charset="0"/>
                <a:ea typeface="Calibri" charset="0"/>
                <a:cs typeface="Calibri" charset="0"/>
              </a:rPr>
              <a:t>« Une maladie chronique est une maladie de longue durée, évolutive, souvent associée à une invalidité et à la menace de complications graves. »</a:t>
            </a:r>
          </a:p>
          <a:p>
            <a:pPr algn="just"/>
            <a:endParaRPr lang="fr-FR" sz="2400" dirty="0">
              <a:ea typeface="ＭＳ Ｐゴシック" pitchFamily="-108" charset="-128"/>
            </a:endParaRPr>
          </a:p>
          <a:p>
            <a:pPr marL="342900" indent="-342900">
              <a:buFont typeface="Wingdings" charset="2"/>
              <a:buChar char="Ø"/>
            </a:pPr>
            <a:r>
              <a:rPr lang="fr-FR" sz="2400" dirty="0">
                <a:ea typeface="ＭＳ Ｐゴシック" pitchFamily="-108" charset="-128"/>
              </a:rPr>
              <a:t>Les maladies chroniques évolutives sont un état pathologique appelé à durer, ayant un retentissement sur la vie quotidienne. Cet état pathologique doit comporter au moins l’un de ces 3 éléments :</a:t>
            </a:r>
            <a:endParaRPr lang="fr-FR" sz="2400" dirty="0">
              <a:solidFill>
                <a:srgbClr val="E72D87"/>
              </a:solidFill>
              <a:ea typeface="ＭＳ Ｐゴシック" pitchFamily="-108" charset="-128"/>
            </a:endParaRPr>
          </a:p>
          <a:p>
            <a:pPr marL="914400" indent="-342900">
              <a:buFont typeface="Arial"/>
              <a:buChar char="•"/>
            </a:pPr>
            <a:endParaRPr lang="fr-FR" sz="2400" dirty="0">
              <a:ea typeface="ＭＳ Ｐゴシック" pitchFamily="-108" charset="-128"/>
            </a:endParaRPr>
          </a:p>
          <a:p>
            <a:pPr marL="914400" indent="-342900">
              <a:buFont typeface="Arial"/>
              <a:buChar char="•"/>
            </a:pPr>
            <a:r>
              <a:rPr lang="fr-FR" sz="2000" dirty="0">
                <a:ea typeface="ＭＳ Ｐゴシック" pitchFamily="-108" charset="-128"/>
              </a:rPr>
              <a:t>Limitation fonctionnelle des activités ou de la participation sociale</a:t>
            </a:r>
          </a:p>
          <a:p>
            <a:pPr marL="914400" indent="-342900">
              <a:buFont typeface="Arial"/>
              <a:buChar char="•"/>
            </a:pPr>
            <a:r>
              <a:rPr lang="fr-FR" sz="2000" dirty="0">
                <a:ea typeface="ＭＳ Ｐゴシック" pitchFamily="-108" charset="-128"/>
              </a:rPr>
              <a:t>Dépendance vis à vis d’un médicament, d’un régime, d’une assistance…</a:t>
            </a:r>
          </a:p>
          <a:p>
            <a:pPr marL="914400" indent="-342900">
              <a:buFont typeface="Arial"/>
              <a:buChar char="•"/>
            </a:pPr>
            <a:r>
              <a:rPr lang="fr-FR" sz="2000" dirty="0">
                <a:ea typeface="ＭＳ Ｐゴシック" pitchFamily="-108" charset="-128"/>
              </a:rPr>
              <a:t>Nécessité de s’inscrire dans un parcours de soins médico-social</a:t>
            </a:r>
          </a:p>
        </p:txBody>
      </p:sp>
    </p:spTree>
    <p:extLst>
      <p:ext uri="{BB962C8B-B14F-4D97-AF65-F5344CB8AC3E}">
        <p14:creationId xmlns:p14="http://schemas.microsoft.com/office/powerpoint/2010/main" val="6961898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1460500" y="1265262"/>
            <a:ext cx="8493125"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Les conditions de réussite</a:t>
            </a:r>
          </a:p>
        </p:txBody>
      </p:sp>
      <p:sp>
        <p:nvSpPr>
          <p:cNvPr id="7" name="ZoneTexte 6"/>
          <p:cNvSpPr txBox="1"/>
          <p:nvPr/>
        </p:nvSpPr>
        <p:spPr>
          <a:xfrm>
            <a:off x="2079625" y="2508250"/>
            <a:ext cx="8667750" cy="2616101"/>
          </a:xfrm>
          <a:prstGeom prst="rect">
            <a:avLst/>
          </a:prstGeom>
          <a:noFill/>
        </p:spPr>
        <p:txBody>
          <a:bodyPr wrap="square" rtlCol="0">
            <a:spAutoFit/>
          </a:bodyPr>
          <a:lstStyle/>
          <a:p>
            <a:pPr marL="342900" indent="-342900">
              <a:buFont typeface="Arial"/>
              <a:buChar char="•"/>
            </a:pPr>
            <a:r>
              <a:rPr lang="fr-FR" sz="2400" dirty="0"/>
              <a:t>Une démarche qui doit s’inscrire dans un projet d’entreprise</a:t>
            </a:r>
          </a:p>
          <a:p>
            <a:pPr marL="342900" indent="-342900">
              <a:buFont typeface="Arial"/>
              <a:buChar char="•"/>
            </a:pPr>
            <a:endParaRPr lang="fr-FR" sz="2400" dirty="0"/>
          </a:p>
          <a:p>
            <a:pPr marL="342900" indent="-342900">
              <a:buFont typeface="Arial"/>
              <a:buChar char="•"/>
            </a:pPr>
            <a:r>
              <a:rPr lang="fr-FR" sz="2400" dirty="0"/>
              <a:t>Une démarche participative : en interne  mais également en s’appuyant sur les ressources externes mobilisables</a:t>
            </a:r>
          </a:p>
          <a:p>
            <a:pPr marL="342900" indent="-342900">
              <a:buFont typeface="Arial"/>
              <a:buChar char="•"/>
            </a:pPr>
            <a:endParaRPr lang="fr-FR" sz="2400" dirty="0"/>
          </a:p>
          <a:p>
            <a:pPr marL="342900" indent="-342900">
              <a:buFont typeface="Arial"/>
              <a:buChar char="•"/>
            </a:pPr>
            <a:r>
              <a:rPr lang="fr-FR" sz="2400" dirty="0"/>
              <a:t>Donner de la souplesse à l’organisation du travail</a:t>
            </a:r>
          </a:p>
          <a:p>
            <a:endParaRPr lang="fr-FR" sz="2000" dirty="0"/>
          </a:p>
        </p:txBody>
      </p:sp>
      <p:pic>
        <p:nvPicPr>
          <p:cNvPr id="6" name="Image 5" descr="Capture d’écran 2019-04-09 à 15.50.1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55125" y="647700"/>
            <a:ext cx="2292350" cy="1736118"/>
          </a:xfrm>
          <a:prstGeom prst="rect">
            <a:avLst/>
          </a:prstGeom>
        </p:spPr>
      </p:pic>
    </p:spTree>
    <p:extLst>
      <p:ext uri="{BB962C8B-B14F-4D97-AF65-F5344CB8AC3E}">
        <p14:creationId xmlns:p14="http://schemas.microsoft.com/office/powerpoint/2010/main" val="961150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VOTRE POINT DE DÉPART</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0"/>
            <a:ext cx="3908879" cy="954107"/>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Où en est votre entreprise ?</a:t>
            </a:r>
          </a:p>
        </p:txBody>
      </p:sp>
      <p:pic>
        <p:nvPicPr>
          <p:cNvPr id="8" name="Image 7" descr="Capture d’écran 2019-04-09 à 15.56.5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1000" y="-47625"/>
            <a:ext cx="6731000" cy="6981622"/>
          </a:xfrm>
          <a:prstGeom prst="rect">
            <a:avLst/>
          </a:prstGeom>
        </p:spPr>
      </p:pic>
      <p:pic>
        <p:nvPicPr>
          <p:cNvPr id="9" name="Image 8" descr="Capture d’écran 2019-04-09 à 15.56.4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851149"/>
            <a:ext cx="5528344" cy="1244601"/>
          </a:xfrm>
          <a:prstGeom prst="rect">
            <a:avLst/>
          </a:prstGeom>
        </p:spPr>
      </p:pic>
    </p:spTree>
    <p:extLst>
      <p:ext uri="{BB962C8B-B14F-4D97-AF65-F5344CB8AC3E}">
        <p14:creationId xmlns:p14="http://schemas.microsoft.com/office/powerpoint/2010/main" val="2327131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16153"/>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cs typeface="Catamaran ExtraBold" panose="00000900000000000000" pitchFamily="2" charset="0"/>
              </a:rPr>
              <a:t>EN CONCLUSION</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0"/>
            <a:ext cx="8623754" cy="523220"/>
          </a:xfrm>
          <a:prstGeom prst="rect">
            <a:avLst/>
          </a:prstGeom>
          <a:noFill/>
        </p:spPr>
        <p:txBody>
          <a:bodyPr wrap="square" rtlCol="0">
            <a:spAutoFit/>
          </a:bodyPr>
          <a:lstStyle/>
          <a:p>
            <a:r>
              <a:rPr lang="fr-FR" sz="2800" dirty="0">
                <a:solidFill>
                  <a:srgbClr val="7030A0"/>
                </a:solidFill>
                <a:cs typeface="Catamaran ExtraBold" panose="00000900000000000000" pitchFamily="2" charset="0"/>
              </a:rPr>
              <a:t>Des ressources pour aller plus loin</a:t>
            </a:r>
          </a:p>
        </p:txBody>
      </p:sp>
      <p:sp>
        <p:nvSpPr>
          <p:cNvPr id="7" name="ZoneTexte 6"/>
          <p:cNvSpPr txBox="1"/>
          <p:nvPr/>
        </p:nvSpPr>
        <p:spPr>
          <a:xfrm>
            <a:off x="2742195" y="2649798"/>
            <a:ext cx="5762625" cy="1200329"/>
          </a:xfrm>
          <a:prstGeom prst="rect">
            <a:avLst/>
          </a:prstGeom>
          <a:noFill/>
        </p:spPr>
        <p:txBody>
          <a:bodyPr wrap="square" rtlCol="0">
            <a:spAutoFit/>
          </a:bodyPr>
          <a:lstStyle/>
          <a:p>
            <a:r>
              <a:rPr lang="fr-FR" b="1" dirty="0"/>
              <a:t>10 questions sur les MCE et les cancers au travail </a:t>
            </a:r>
          </a:p>
          <a:p>
            <a:r>
              <a:rPr lang="fr-FR" dirty="0">
                <a:hlinkClick r:id="rId4"/>
              </a:rPr>
              <a:t>https://www.anact.fr/10-questions-sur-les-maladies-chroniques-evolutives-au-travail-0</a:t>
            </a:r>
            <a:endParaRPr lang="fr-FR" dirty="0"/>
          </a:p>
          <a:p>
            <a:endParaRPr lang="fr-FR" dirty="0"/>
          </a:p>
        </p:txBody>
      </p:sp>
      <p:pic>
        <p:nvPicPr>
          <p:cNvPr id="8" name="Image 7" descr="Capture d’écran 2019-04-09 à 16.07.3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0473" y="2088003"/>
            <a:ext cx="1565275" cy="2173993"/>
          </a:xfrm>
          <a:prstGeom prst="rect">
            <a:avLst/>
          </a:prstGeom>
        </p:spPr>
      </p:pic>
      <p:sp>
        <p:nvSpPr>
          <p:cNvPr id="9" name="ZoneTexte 8"/>
          <p:cNvSpPr txBox="1"/>
          <p:nvPr/>
        </p:nvSpPr>
        <p:spPr>
          <a:xfrm>
            <a:off x="7273767" y="3580698"/>
            <a:ext cx="4302125" cy="923330"/>
          </a:xfrm>
          <a:prstGeom prst="rect">
            <a:avLst/>
          </a:prstGeom>
          <a:noFill/>
        </p:spPr>
        <p:txBody>
          <a:bodyPr wrap="square" rtlCol="0">
            <a:spAutoFit/>
          </a:bodyPr>
          <a:lstStyle/>
          <a:p>
            <a:pPr algn="r"/>
            <a:r>
              <a:rPr lang="fr-FR" b="1" dirty="0"/>
              <a:t>Site internet MCE et Travail</a:t>
            </a:r>
          </a:p>
          <a:p>
            <a:pPr algn="r"/>
            <a:r>
              <a:rPr lang="fr-FR" dirty="0">
                <a:hlinkClick r:id="rId6"/>
              </a:rPr>
              <a:t>http://www.maladie-chronique-travail.eu/maladies-chroniques-et-travail</a:t>
            </a:r>
            <a:endParaRPr lang="fr-FR" dirty="0"/>
          </a:p>
        </p:txBody>
      </p:sp>
      <p:pic>
        <p:nvPicPr>
          <p:cNvPr id="10" name="Image 9" descr="Capture d’écran 2019-04-09 à 16.09.24.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04820" y="4722898"/>
            <a:ext cx="3473410" cy="1835566"/>
          </a:xfrm>
          <a:prstGeom prst="rect">
            <a:avLst/>
          </a:prstGeom>
        </p:spPr>
      </p:pic>
      <p:pic>
        <p:nvPicPr>
          <p:cNvPr id="11" name="Image 10" descr="Capture d’écran 2019-04-09 à 16.11.14.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93368" y="529470"/>
            <a:ext cx="1882524" cy="2664923"/>
          </a:xfrm>
          <a:prstGeom prst="rect">
            <a:avLst/>
          </a:prstGeom>
        </p:spPr>
      </p:pic>
      <p:sp>
        <p:nvSpPr>
          <p:cNvPr id="12" name="ZoneTexte 11"/>
          <p:cNvSpPr txBox="1"/>
          <p:nvPr/>
        </p:nvSpPr>
        <p:spPr>
          <a:xfrm>
            <a:off x="6582960" y="1703931"/>
            <a:ext cx="3181350" cy="646331"/>
          </a:xfrm>
          <a:prstGeom prst="rect">
            <a:avLst/>
          </a:prstGeom>
          <a:noFill/>
        </p:spPr>
        <p:txBody>
          <a:bodyPr wrap="square" rtlCol="0">
            <a:spAutoFit/>
          </a:bodyPr>
          <a:lstStyle/>
          <a:p>
            <a:r>
              <a:rPr lang="fr-FR" b="1" dirty="0"/>
              <a:t>Plaquette de sensibilisation</a:t>
            </a:r>
          </a:p>
          <a:p>
            <a:r>
              <a:rPr lang="fr-FR" dirty="0">
                <a:hlinkClick r:id="rId9"/>
              </a:rPr>
              <a:t>http://www.prst-occitanie.fr/</a:t>
            </a:r>
            <a:endParaRPr lang="fr-FR" dirty="0"/>
          </a:p>
        </p:txBody>
      </p:sp>
      <p:sp>
        <p:nvSpPr>
          <p:cNvPr id="14" name="ZoneTexte 13">
            <a:extLst>
              <a:ext uri="{FF2B5EF4-FFF2-40B4-BE49-F238E27FC236}">
                <a16:creationId xmlns:a16="http://schemas.microsoft.com/office/drawing/2014/main" id="{DA7F6DB3-CD18-DB49-8443-2CDC1CD4E55C}"/>
              </a:ext>
            </a:extLst>
          </p:cNvPr>
          <p:cNvSpPr txBox="1"/>
          <p:nvPr/>
        </p:nvSpPr>
        <p:spPr>
          <a:xfrm>
            <a:off x="646402" y="4863216"/>
            <a:ext cx="4088886" cy="1754326"/>
          </a:xfrm>
          <a:prstGeom prst="rect">
            <a:avLst/>
          </a:prstGeom>
          <a:noFill/>
        </p:spPr>
        <p:txBody>
          <a:bodyPr wrap="square" rtlCol="0">
            <a:spAutoFit/>
          </a:bodyPr>
          <a:lstStyle/>
          <a:p>
            <a:pPr algn="r"/>
            <a:r>
              <a:rPr lang="fr-FR" b="1" dirty="0"/>
              <a:t>Recommandation HAS</a:t>
            </a:r>
          </a:p>
          <a:p>
            <a:pPr algn="r"/>
            <a:r>
              <a:rPr lang="fr-FR" dirty="0">
                <a:hlinkClick r:id="rId10"/>
              </a:rPr>
              <a:t>https://www.has-sante.fr/jcms/c_2903507/fr/sante-et-maintien-en-emploi-prevention-de-la-desinsertion-professionnelle-des-travailleurs</a:t>
            </a:r>
            <a:endParaRPr lang="fr-FR" dirty="0"/>
          </a:p>
        </p:txBody>
      </p:sp>
      <p:pic>
        <p:nvPicPr>
          <p:cNvPr id="16" name="Image 15">
            <a:extLst>
              <a:ext uri="{FF2B5EF4-FFF2-40B4-BE49-F238E27FC236}">
                <a16:creationId xmlns:a16="http://schemas.microsoft.com/office/drawing/2014/main" id="{0F10E880-A634-ED4E-BB15-A0E4E470A87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48961" y="4149663"/>
            <a:ext cx="1808698" cy="2559818"/>
          </a:xfrm>
          <a:prstGeom prst="rect">
            <a:avLst/>
          </a:prstGeom>
        </p:spPr>
      </p:pic>
    </p:spTree>
    <p:extLst>
      <p:ext uri="{BB962C8B-B14F-4D97-AF65-F5344CB8AC3E}">
        <p14:creationId xmlns:p14="http://schemas.microsoft.com/office/powerpoint/2010/main" val="3451689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problématique de plus en plus présente</a:t>
            </a:r>
          </a:p>
        </p:txBody>
      </p:sp>
      <p:sp>
        <p:nvSpPr>
          <p:cNvPr id="9" name="ZoneTexte 8"/>
          <p:cNvSpPr txBox="1"/>
          <p:nvPr/>
        </p:nvSpPr>
        <p:spPr>
          <a:xfrm>
            <a:off x="1381125" y="1873250"/>
            <a:ext cx="10477500" cy="4832092"/>
          </a:xfrm>
          <a:prstGeom prst="rect">
            <a:avLst/>
          </a:prstGeom>
          <a:noFill/>
        </p:spPr>
        <p:txBody>
          <a:bodyPr wrap="square" rtlCol="0">
            <a:spAutoFit/>
          </a:bodyPr>
          <a:lstStyle/>
          <a:p>
            <a:pPr marL="342900" indent="-342900">
              <a:buFont typeface="Wingdings" charset="2"/>
              <a:buChar char="Ø"/>
            </a:pPr>
            <a:r>
              <a:rPr lang="fr-FR" sz="2400" dirty="0">
                <a:latin typeface="Calibri" charset="0"/>
                <a:ea typeface="Calibri" charset="0"/>
                <a:cs typeface="Calibri" charset="0"/>
              </a:rPr>
              <a:t>Les salariés atteints de MCE représentent* :</a:t>
            </a:r>
          </a:p>
          <a:p>
            <a:pPr marL="800100" lvl="1" indent="-342900">
              <a:buFont typeface="Arial"/>
              <a:buChar char="•"/>
            </a:pPr>
            <a:r>
              <a:rPr lang="fr-FR" sz="2400" dirty="0">
                <a:latin typeface="Calibri" charset="0"/>
                <a:ea typeface="Calibri" charset="0"/>
                <a:cs typeface="Calibri" charset="0"/>
              </a:rPr>
              <a:t>20 % de la population française, </a:t>
            </a:r>
            <a:r>
              <a:rPr lang="fr-FR" sz="2400" b="1" dirty="0">
                <a:latin typeface="Calibri" charset="0"/>
                <a:ea typeface="Calibri" charset="0"/>
                <a:cs typeface="Calibri" charset="0"/>
              </a:rPr>
              <a:t>soit près de 15% de la population active</a:t>
            </a:r>
          </a:p>
          <a:p>
            <a:pPr marL="800100" lvl="1" indent="-342900">
              <a:buFont typeface="Arial"/>
              <a:buChar char="•"/>
            </a:pPr>
            <a:r>
              <a:rPr lang="fr-FR" sz="2400" dirty="0">
                <a:latin typeface="Calibri" charset="0"/>
                <a:ea typeface="Calibri" charset="0"/>
                <a:cs typeface="Calibri" charset="0"/>
              </a:rPr>
              <a:t>80 % ont un emploi au moment du diagnostic de la maladie </a:t>
            </a:r>
          </a:p>
          <a:p>
            <a:pPr marL="800100" lvl="1" indent="-342900">
              <a:buFont typeface="Arial"/>
              <a:buChar char="•"/>
            </a:pPr>
            <a:r>
              <a:rPr lang="fr-FR" sz="2400" dirty="0">
                <a:latin typeface="Calibri" charset="0"/>
                <a:ea typeface="Calibri" charset="0"/>
                <a:cs typeface="Calibri" charset="0"/>
              </a:rPr>
              <a:t>Selon l’enquête VICAN 2, « la vie 2 ans après un diagnostic de cancer », 1/3 des personnes après un diagnostic de cancer ont perdu ou quitté leur emploi contre 1/6 de la population générale (Source </a:t>
            </a:r>
            <a:r>
              <a:rPr lang="fr-FR" sz="2400" dirty="0" err="1">
                <a:latin typeface="Calibri" charset="0"/>
                <a:ea typeface="Calibri" charset="0"/>
                <a:cs typeface="Calibri" charset="0"/>
              </a:rPr>
              <a:t>INCa</a:t>
            </a:r>
            <a:r>
              <a:rPr lang="fr-FR" sz="2400" dirty="0">
                <a:latin typeface="Calibri" charset="0"/>
                <a:ea typeface="Calibri" charset="0"/>
                <a:cs typeface="Calibri" charset="0"/>
              </a:rPr>
              <a:t>)</a:t>
            </a:r>
          </a:p>
          <a:p>
            <a:pPr marL="800100" lvl="1" indent="-342900">
              <a:buFont typeface="Arial"/>
              <a:buChar char="•"/>
            </a:pPr>
            <a:endParaRPr lang="fr-FR" sz="2400" dirty="0">
              <a:latin typeface="Calibri" charset="0"/>
              <a:ea typeface="Calibri" charset="0"/>
              <a:cs typeface="Calibri" charset="0"/>
            </a:endParaRPr>
          </a:p>
          <a:p>
            <a:pPr marL="342900" indent="-342900">
              <a:buFont typeface="Wingdings" charset="2"/>
              <a:buChar char="Ø"/>
            </a:pPr>
            <a:r>
              <a:rPr lang="fr-FR" sz="2400" dirty="0">
                <a:latin typeface="Calibri" charset="0"/>
                <a:ea typeface="Calibri" charset="0"/>
                <a:cs typeface="Calibri" charset="0"/>
              </a:rPr>
              <a:t>Taux d’activité professionnelle des personnes </a:t>
            </a:r>
          </a:p>
          <a:p>
            <a:r>
              <a:rPr lang="fr-FR" sz="2400" dirty="0">
                <a:latin typeface="Calibri" charset="0"/>
                <a:ea typeface="Calibri" charset="0"/>
                <a:cs typeface="Calibri" charset="0"/>
              </a:rPr>
              <a:t>	atteintes de MCE : 35%</a:t>
            </a:r>
          </a:p>
          <a:p>
            <a:pPr marL="342900" indent="-342900">
              <a:buFont typeface="Wingdings" charset="2"/>
              <a:buChar char="Ø"/>
            </a:pPr>
            <a:endParaRPr lang="fr-FR" sz="2400" dirty="0">
              <a:latin typeface="Calibri" charset="0"/>
              <a:ea typeface="Calibri" charset="0"/>
              <a:cs typeface="Calibri" charset="0"/>
            </a:endParaRPr>
          </a:p>
          <a:p>
            <a:pPr marL="342900" indent="-342900">
              <a:buFont typeface="Wingdings" charset="2"/>
              <a:buChar char="Ø"/>
            </a:pPr>
            <a:r>
              <a:rPr lang="fr-FR" sz="2400" dirty="0">
                <a:latin typeface="Calibri" charset="0"/>
                <a:ea typeface="Calibri" charset="0"/>
                <a:cs typeface="Calibri" charset="0"/>
              </a:rPr>
              <a:t>Une pathologie qui augmente en proportion </a:t>
            </a:r>
          </a:p>
          <a:p>
            <a:r>
              <a:rPr lang="fr-FR" sz="2400" dirty="0">
                <a:latin typeface="Calibri" charset="0"/>
                <a:ea typeface="Calibri" charset="0"/>
                <a:cs typeface="Calibri" charset="0"/>
              </a:rPr>
              <a:t>	avec l’âge</a:t>
            </a:r>
          </a:p>
          <a:p>
            <a:endParaRPr lang="fr-FR" sz="2000" dirty="0"/>
          </a:p>
        </p:txBody>
      </p:sp>
      <p:sp>
        <p:nvSpPr>
          <p:cNvPr id="10" name="ZoneTexte 9"/>
          <p:cNvSpPr txBox="1"/>
          <p:nvPr/>
        </p:nvSpPr>
        <p:spPr>
          <a:xfrm>
            <a:off x="5953125" y="6350000"/>
            <a:ext cx="2492375" cy="369332"/>
          </a:xfrm>
          <a:prstGeom prst="rect">
            <a:avLst/>
          </a:prstGeom>
          <a:noFill/>
        </p:spPr>
        <p:txBody>
          <a:bodyPr wrap="square" rtlCol="0">
            <a:spAutoFit/>
          </a:bodyPr>
          <a:lstStyle/>
          <a:p>
            <a:r>
              <a:rPr lang="fr-FR" dirty="0"/>
              <a:t>* Données nationales</a:t>
            </a:r>
          </a:p>
        </p:txBody>
      </p:sp>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2079" y="4171616"/>
            <a:ext cx="3759921" cy="2686384"/>
          </a:xfrm>
          <a:prstGeom prst="rect">
            <a:avLst/>
          </a:prstGeom>
        </p:spPr>
      </p:pic>
    </p:spTree>
    <p:extLst>
      <p:ext uri="{BB962C8B-B14F-4D97-AF65-F5344CB8AC3E}">
        <p14:creationId xmlns:p14="http://schemas.microsoft.com/office/powerpoint/2010/main" val="701402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Les principales affections de longue durée en Occitanie</a:t>
            </a:r>
          </a:p>
        </p:txBody>
      </p:sp>
      <p:pic>
        <p:nvPicPr>
          <p:cNvPr id="11" name="Image 10" descr="Capture d’écran 2019-04-09 à 11.36.4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3375" y="1830400"/>
            <a:ext cx="6429374" cy="4498509"/>
          </a:xfrm>
          <a:prstGeom prst="rect">
            <a:avLst/>
          </a:prstGeom>
        </p:spPr>
      </p:pic>
      <p:sp>
        <p:nvSpPr>
          <p:cNvPr id="10" name="Rectangle 9"/>
          <p:cNvSpPr/>
          <p:nvPr/>
        </p:nvSpPr>
        <p:spPr>
          <a:xfrm>
            <a:off x="825500" y="2221210"/>
            <a:ext cx="4381500" cy="1938992"/>
          </a:xfrm>
          <a:prstGeom prst="rect">
            <a:avLst/>
          </a:prstGeom>
        </p:spPr>
        <p:txBody>
          <a:bodyPr wrap="square">
            <a:spAutoFit/>
          </a:bodyPr>
          <a:lstStyle/>
          <a:p>
            <a:pPr marL="800100" lvl="1" indent="-342900">
              <a:buFont typeface="Wingdings" charset="2"/>
              <a:buChar char="Ø"/>
            </a:pPr>
            <a:r>
              <a:rPr lang="fr-FR" sz="2400" dirty="0">
                <a:latin typeface="Calibri" charset="0"/>
                <a:ea typeface="Calibri" charset="0"/>
                <a:cs typeface="Calibri" charset="0"/>
              </a:rPr>
              <a:t>Affections psychiatriques</a:t>
            </a:r>
          </a:p>
          <a:p>
            <a:pPr marL="800100" lvl="1" indent="-342900">
              <a:buFont typeface="Wingdings" charset="2"/>
              <a:buChar char="Ø"/>
            </a:pPr>
            <a:r>
              <a:rPr lang="fr-FR" sz="2400" dirty="0">
                <a:latin typeface="Calibri" charset="0"/>
                <a:ea typeface="Calibri" charset="0"/>
                <a:cs typeface="Calibri" charset="0"/>
              </a:rPr>
              <a:t>Diabète</a:t>
            </a:r>
          </a:p>
          <a:p>
            <a:pPr marL="800100" lvl="1" indent="-342900">
              <a:buFont typeface="Wingdings" charset="2"/>
              <a:buChar char="Ø"/>
            </a:pPr>
            <a:r>
              <a:rPr lang="fr-FR" sz="2400" dirty="0">
                <a:latin typeface="Calibri" charset="0"/>
                <a:ea typeface="Calibri" charset="0"/>
                <a:cs typeface="Calibri" charset="0"/>
              </a:rPr>
              <a:t>Maladies cardiovasculaires</a:t>
            </a:r>
          </a:p>
          <a:p>
            <a:pPr marL="800100" lvl="1" indent="-342900">
              <a:buFont typeface="Wingdings" charset="2"/>
              <a:buChar char="Ø"/>
            </a:pPr>
            <a:r>
              <a:rPr lang="fr-FR" sz="2400" dirty="0"/>
              <a:t>Cancers</a:t>
            </a:r>
          </a:p>
          <a:p>
            <a:pPr marL="800100" lvl="1" indent="-342900">
              <a:buFont typeface="Wingdings" charset="2"/>
              <a:buChar char="Ø"/>
            </a:pPr>
            <a:endParaRPr lang="fr-FR" sz="2400" dirty="0">
              <a:latin typeface="Calibri" charset="0"/>
              <a:ea typeface="Calibri" charset="0"/>
              <a:cs typeface="Calibri" charset="0"/>
            </a:endParaRPr>
          </a:p>
        </p:txBody>
      </p:sp>
    </p:spTree>
    <p:extLst>
      <p:ext uri="{BB962C8B-B14F-4D97-AF65-F5344CB8AC3E}">
        <p14:creationId xmlns:p14="http://schemas.microsoft.com/office/powerpoint/2010/main" val="15028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problématique de plus en plus présente</a:t>
            </a:r>
          </a:p>
        </p:txBody>
      </p:sp>
      <p:pic>
        <p:nvPicPr>
          <p:cNvPr id="8" name="Image 7" descr="Capture d’écran 2019-01-31 à 13.46.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2849" y="1793875"/>
            <a:ext cx="5687363" cy="930275"/>
          </a:xfrm>
          <a:prstGeom prst="rect">
            <a:avLst/>
          </a:prstGeom>
        </p:spPr>
      </p:pic>
      <p:pic>
        <p:nvPicPr>
          <p:cNvPr id="9" name="Image 8" descr="Capture d’écran 2019-09-05 à 10.26.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0139" y="2909994"/>
            <a:ext cx="6024580" cy="3138554"/>
          </a:xfrm>
          <a:prstGeom prst="rect">
            <a:avLst/>
          </a:prstGeom>
        </p:spPr>
      </p:pic>
    </p:spTree>
    <p:extLst>
      <p:ext uri="{BB962C8B-B14F-4D97-AF65-F5344CB8AC3E}">
        <p14:creationId xmlns:p14="http://schemas.microsoft.com/office/powerpoint/2010/main" val="3072493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hétérogénéité selon les ALD</a:t>
            </a:r>
          </a:p>
        </p:txBody>
      </p:sp>
      <p:pic>
        <p:nvPicPr>
          <p:cNvPr id="7" name="Image 6" descr="Capture d’écran 2019-08-27 à 14.53.0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4577" y="1730375"/>
            <a:ext cx="8954348" cy="5045075"/>
          </a:xfrm>
          <a:prstGeom prst="rect">
            <a:avLst/>
          </a:prstGeom>
        </p:spPr>
      </p:pic>
    </p:spTree>
    <p:extLst>
      <p:ext uri="{BB962C8B-B14F-4D97-AF65-F5344CB8AC3E}">
        <p14:creationId xmlns:p14="http://schemas.microsoft.com/office/powerpoint/2010/main" val="224415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hétérogénéité selon les territoires</a:t>
            </a:r>
          </a:p>
        </p:txBody>
      </p:sp>
      <p:pic>
        <p:nvPicPr>
          <p:cNvPr id="9" name="Image 8"/>
          <p:cNvPicPr/>
          <p:nvPr/>
        </p:nvPicPr>
        <p:blipFill>
          <a:blip r:embed="rId4">
            <a:extLst>
              <a:ext uri="{28A0092B-C50C-407E-A947-70E740481C1C}">
                <a14:useLocalDpi xmlns:a14="http://schemas.microsoft.com/office/drawing/2010/main" val="0"/>
              </a:ext>
            </a:extLst>
          </a:blip>
          <a:stretch>
            <a:fillRect/>
          </a:stretch>
        </p:blipFill>
        <p:spPr>
          <a:xfrm>
            <a:off x="2127250" y="1671320"/>
            <a:ext cx="7302500" cy="5186680"/>
          </a:xfrm>
          <a:prstGeom prst="rect">
            <a:avLst/>
          </a:prstGeom>
        </p:spPr>
      </p:pic>
    </p:spTree>
    <p:extLst>
      <p:ext uri="{BB962C8B-B14F-4D97-AF65-F5344CB8AC3E}">
        <p14:creationId xmlns:p14="http://schemas.microsoft.com/office/powerpoint/2010/main" val="2408069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954107"/>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multiplication des effectifs par environ 2,5 entre chaque classe d’âge</a:t>
            </a:r>
          </a:p>
        </p:txBody>
      </p:sp>
      <p:graphicFrame>
        <p:nvGraphicFramePr>
          <p:cNvPr id="8" name="Objet 7"/>
          <p:cNvGraphicFramePr>
            <a:graphicFrameLocks noChangeAspect="1"/>
          </p:cNvGraphicFramePr>
          <p:nvPr>
            <p:extLst>
              <p:ext uri="{D42A27DB-BD31-4B8C-83A1-F6EECF244321}">
                <p14:modId xmlns:p14="http://schemas.microsoft.com/office/powerpoint/2010/main" val="3935185921"/>
              </p:ext>
            </p:extLst>
          </p:nvPr>
        </p:nvGraphicFramePr>
        <p:xfrm>
          <a:off x="1905000" y="2630487"/>
          <a:ext cx="9931356" cy="2306637"/>
        </p:xfrm>
        <a:graphic>
          <a:graphicData uri="http://schemas.openxmlformats.org/presentationml/2006/ole">
            <mc:AlternateContent xmlns:mc="http://schemas.openxmlformats.org/markup-compatibility/2006">
              <mc:Choice xmlns:v="urn:schemas-microsoft-com:vml" Requires="v">
                <p:oleObj spid="_x0000_s2081" name="Document" r:id="rId5" imgW="5905500" imgH="1371600" progId="Word.Document.12">
                  <p:embed/>
                </p:oleObj>
              </mc:Choice>
              <mc:Fallback>
                <p:oleObj name="Document" r:id="rId5" imgW="5905500" imgH="1371600" progId="Word.Document.12">
                  <p:embed/>
                  <p:pic>
                    <p:nvPicPr>
                      <p:cNvPr id="0" name=""/>
                      <p:cNvPicPr/>
                      <p:nvPr/>
                    </p:nvPicPr>
                    <p:blipFill>
                      <a:blip r:embed="rId6"/>
                      <a:stretch>
                        <a:fillRect/>
                      </a:stretch>
                    </p:blipFill>
                    <p:spPr>
                      <a:xfrm>
                        <a:off x="1905000" y="2630487"/>
                        <a:ext cx="9931356" cy="2306637"/>
                      </a:xfrm>
                      <a:prstGeom prst="rect">
                        <a:avLst/>
                      </a:prstGeom>
                    </p:spPr>
                  </p:pic>
                </p:oleObj>
              </mc:Fallback>
            </mc:AlternateContent>
          </a:graphicData>
        </a:graphic>
      </p:graphicFrame>
    </p:spTree>
    <p:extLst>
      <p:ext uri="{BB962C8B-B14F-4D97-AF65-F5344CB8AC3E}">
        <p14:creationId xmlns:p14="http://schemas.microsoft.com/office/powerpoint/2010/main" val="324445949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67365</TotalTime>
  <Words>3493</Words>
  <Application>Microsoft Macintosh PowerPoint</Application>
  <PresentationFormat>Grand écran</PresentationFormat>
  <Paragraphs>352</Paragraphs>
  <Slides>32</Slides>
  <Notes>28</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32</vt:i4>
      </vt:variant>
    </vt:vector>
  </HeadingPairs>
  <TitlesOfParts>
    <vt:vector size="39" baseType="lpstr">
      <vt:lpstr>Arial</vt:lpstr>
      <vt:lpstr>Calibri</vt:lpstr>
      <vt:lpstr>Calibri Light</vt:lpstr>
      <vt:lpstr>Catamaran ExtraBold</vt:lpstr>
      <vt:lpstr>Wingdings</vt:lpstr>
      <vt:lpstr>Thème Office</vt:lpstr>
      <vt:lpstr>Document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Frederic Bonnet</dc:creator>
  <cp:lastModifiedBy>Microsoft Office User</cp:lastModifiedBy>
  <cp:revision>439</cp:revision>
  <cp:lastPrinted>2019-01-30T16:21:20Z</cp:lastPrinted>
  <dcterms:created xsi:type="dcterms:W3CDTF">2017-06-19T12:50:54Z</dcterms:created>
  <dcterms:modified xsi:type="dcterms:W3CDTF">2020-02-14T08:59:44Z</dcterms:modified>
</cp:coreProperties>
</file>