
<file path=[Content_Types].xml><?xml version="1.0" encoding="utf-8"?>
<Types xmlns="http://schemas.openxmlformats.org/package/2006/content-types">
  <Default Extension="docx" ContentType="application/vnd.openxmlformats-officedocument.wordprocessingml.document"/>
  <Default Extension="emf" ContentType="image/x-emf"/>
  <Default Extension="jpeg" ContentType="image/jpeg"/>
  <Default Extension="jpg" ContentType="image/jpeg"/>
  <Default Extension="png" ContentType="image/png"/>
  <Default Extension="rels" ContentType="application/vnd.openxmlformats-package.relationships+xml"/>
  <Default Extension="vml" ContentType="application/vnd.openxmlformats-officedocument.vmlDrawing"/>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0"/>
  </p:notesMasterIdLst>
  <p:sldIdLst>
    <p:sldId id="291" r:id="rId2"/>
    <p:sldId id="299" r:id="rId3"/>
    <p:sldId id="376" r:id="rId4"/>
    <p:sldId id="377" r:id="rId5"/>
    <p:sldId id="373" r:id="rId6"/>
    <p:sldId id="372" r:id="rId7"/>
    <p:sldId id="374" r:id="rId8"/>
    <p:sldId id="375" r:id="rId9"/>
  </p:sldIdLst>
  <p:sldSz cx="12192000" cy="6858000"/>
  <p:notesSz cx="6797675" cy="9926638"/>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32B8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505E3EF-67EA-436B-97B2-0124C06EBD24}" styleName="Style moyen 4 - Accentuation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25400" cmpd="sng">
              <a:solidFill>
                <a:schemeClr val="accent3"/>
              </a:solidFill>
            </a:ln>
          </a:top>
        </a:tcBdr>
        <a:fill>
          <a:solidFill>
            <a:schemeClr val="accent3">
              <a:tint val="20000"/>
            </a:schemeClr>
          </a:solidFill>
        </a:fill>
      </a:tcStyle>
    </a:lastRow>
    <a:firstRow>
      <a:tcTxStyle b="on"/>
      <a:tcStyle>
        <a:tcBdr/>
        <a:fill>
          <a:solidFill>
            <a:schemeClr val="accent3">
              <a:tint val="20000"/>
            </a:schemeClr>
          </a:solidFill>
        </a:fill>
      </a:tcStyle>
    </a:firstRow>
  </a:tblStyle>
  <a:tblStyle styleId="{69CF1AB2-1976-4502-BF36-3FF5EA218861}" styleName="Style moyen 4 - Accentuation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3C2FFA5D-87B4-456A-9821-1D502468CF0F}" styleName="Style à thème 1 - Accentuation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775DCB02-9BB8-47FD-8907-85C794F793BA}" styleName="Style à thème 1 - Accentuation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9561" autoAdjust="0"/>
    <p:restoredTop sz="74035" autoAdjust="0"/>
  </p:normalViewPr>
  <p:slideViewPr>
    <p:cSldViewPr snapToGrid="0">
      <p:cViewPr varScale="1">
        <p:scale>
          <a:sx n="92" d="100"/>
          <a:sy n="92" d="100"/>
        </p:scale>
        <p:origin x="808" y="176"/>
      </p:cViewPr>
      <p:guideLst>
        <p:guide orient="horz" pos="2160"/>
        <p:guide pos="3840"/>
      </p:guideLst>
    </p:cSldViewPr>
  </p:slideViewPr>
  <p:notesTextViewPr>
    <p:cViewPr>
      <p:scale>
        <a:sx n="1" d="1"/>
        <a:sy n="1" d="1"/>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6.png"/></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45659" cy="496332"/>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50443" y="0"/>
            <a:ext cx="2945659" cy="496332"/>
          </a:xfrm>
          <a:prstGeom prst="rect">
            <a:avLst/>
          </a:prstGeom>
        </p:spPr>
        <p:txBody>
          <a:bodyPr vert="horz" lIns="91440" tIns="45720" rIns="91440" bIns="45720" rtlCol="0"/>
          <a:lstStyle>
            <a:lvl1pPr algn="r">
              <a:defRPr sz="1200"/>
            </a:lvl1pPr>
          </a:lstStyle>
          <a:p>
            <a:fld id="{426DD968-B254-964C-A800-DFAD3F1767B9}" type="datetimeFigureOut">
              <a:rPr lang="fr-FR" smtClean="0"/>
              <a:t>14/02/2020</a:t>
            </a:fld>
            <a:endParaRPr lang="fr-FR"/>
          </a:p>
        </p:txBody>
      </p:sp>
      <p:sp>
        <p:nvSpPr>
          <p:cNvPr id="4" name="Espace réservé de l'image des diapositives 3"/>
          <p:cNvSpPr>
            <a:spLocks noGrp="1" noRot="1" noChangeAspect="1"/>
          </p:cNvSpPr>
          <p:nvPr>
            <p:ph type="sldImg" idx="2"/>
          </p:nvPr>
        </p:nvSpPr>
        <p:spPr>
          <a:xfrm>
            <a:off x="90488" y="744538"/>
            <a:ext cx="6616700" cy="3722687"/>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79768" y="4715153"/>
            <a:ext cx="5438140" cy="4466987"/>
          </a:xfrm>
          <a:prstGeom prst="rect">
            <a:avLst/>
          </a:prstGeom>
        </p:spPr>
        <p:txBody>
          <a:bodyPr vert="horz" lIns="91440" tIns="45720" rIns="91440" bIns="45720" rtlCol="0"/>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9428583"/>
            <a:ext cx="2945659" cy="496332"/>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50443" y="9428583"/>
            <a:ext cx="2945659" cy="496332"/>
          </a:xfrm>
          <a:prstGeom prst="rect">
            <a:avLst/>
          </a:prstGeom>
        </p:spPr>
        <p:txBody>
          <a:bodyPr vert="horz" lIns="91440" tIns="45720" rIns="91440" bIns="45720" rtlCol="0" anchor="b"/>
          <a:lstStyle>
            <a:lvl1pPr algn="r">
              <a:defRPr sz="1200"/>
            </a:lvl1pPr>
          </a:lstStyle>
          <a:p>
            <a:fld id="{592C37A9-2A5F-5345-B12D-CC07F5D2B428}" type="slidenum">
              <a:rPr lang="fr-FR" smtClean="0"/>
              <a:t>‹N°›</a:t>
            </a:fld>
            <a:endParaRPr lang="fr-FR"/>
          </a:p>
        </p:txBody>
      </p:sp>
    </p:spTree>
    <p:extLst>
      <p:ext uri="{BB962C8B-B14F-4D97-AF65-F5344CB8AC3E}">
        <p14:creationId xmlns:p14="http://schemas.microsoft.com/office/powerpoint/2010/main" val="3153155866"/>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592C37A9-2A5F-5345-B12D-CC07F5D2B428}" type="slidenum">
              <a:rPr lang="fr-FR" smtClean="0"/>
              <a:t>1</a:t>
            </a:fld>
            <a:endParaRPr lang="fr-FR"/>
          </a:p>
        </p:txBody>
      </p:sp>
    </p:spTree>
    <p:extLst>
      <p:ext uri="{BB962C8B-B14F-4D97-AF65-F5344CB8AC3E}">
        <p14:creationId xmlns:p14="http://schemas.microsoft.com/office/powerpoint/2010/main" val="253788487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342900" indent="-342900">
              <a:buFont typeface="Wingdings" charset="2"/>
              <a:buChar char="Ø"/>
            </a:pPr>
            <a:r>
              <a:rPr lang="fr-FR" sz="2000" dirty="0">
                <a:latin typeface="Calibri" charset="0"/>
                <a:ea typeface="Calibri" charset="0"/>
                <a:cs typeface="Calibri" charset="0"/>
              </a:rPr>
              <a:t>Les salariés atteints de MCE représentent :</a:t>
            </a:r>
          </a:p>
          <a:p>
            <a:pPr marL="800100" lvl="1" indent="-342900">
              <a:buFont typeface="Arial"/>
              <a:buChar char="•"/>
            </a:pPr>
            <a:r>
              <a:rPr lang="fr-FR" sz="2000" dirty="0">
                <a:latin typeface="Calibri" charset="0"/>
                <a:ea typeface="Calibri" charset="0"/>
                <a:cs typeface="Calibri" charset="0"/>
              </a:rPr>
              <a:t>20 % de la population française, </a:t>
            </a:r>
            <a:r>
              <a:rPr lang="fr-FR" sz="2000" b="1" dirty="0">
                <a:latin typeface="Calibri" charset="0"/>
                <a:ea typeface="Calibri" charset="0"/>
                <a:cs typeface="Calibri" charset="0"/>
              </a:rPr>
              <a:t>soit près de 15% de la population active</a:t>
            </a:r>
          </a:p>
          <a:p>
            <a:pPr marL="800100" lvl="1" indent="-342900">
              <a:buFont typeface="Arial"/>
              <a:buChar char="•"/>
            </a:pPr>
            <a:r>
              <a:rPr lang="fr-FR" sz="2000" dirty="0">
                <a:latin typeface="Calibri" charset="0"/>
                <a:ea typeface="Calibri" charset="0"/>
                <a:cs typeface="Calibri" charset="0"/>
              </a:rPr>
              <a:t>80 % ont un emploi au moment du diagnostic de la maladie </a:t>
            </a:r>
          </a:p>
          <a:p>
            <a:pPr marL="800100" lvl="1" indent="-342900">
              <a:buFont typeface="Arial"/>
              <a:buChar char="•"/>
            </a:pPr>
            <a:r>
              <a:rPr lang="fr-FR" sz="2000" dirty="0">
                <a:latin typeface="Calibri" charset="0"/>
                <a:ea typeface="Calibri" charset="0"/>
                <a:cs typeface="Calibri" charset="0"/>
              </a:rPr>
              <a:t>Selon l’enquête VICAN 2, « la vie 2 ans après un diagnostic de cancer », 1/3 des personnes après un diagnostic de cancer ont perdu ou quitté leur emploi contre 1/6 pour</a:t>
            </a:r>
            <a:r>
              <a:rPr lang="fr-FR" sz="2000" baseline="0" dirty="0">
                <a:latin typeface="Calibri" charset="0"/>
                <a:ea typeface="Calibri" charset="0"/>
                <a:cs typeface="Calibri" charset="0"/>
              </a:rPr>
              <a:t> la</a:t>
            </a:r>
            <a:r>
              <a:rPr lang="fr-FR" sz="2000" dirty="0">
                <a:latin typeface="Calibri" charset="0"/>
                <a:ea typeface="Calibri" charset="0"/>
                <a:cs typeface="Calibri" charset="0"/>
              </a:rPr>
              <a:t> population générale (Source </a:t>
            </a:r>
            <a:r>
              <a:rPr lang="fr-FR" sz="2000" dirty="0" err="1">
                <a:latin typeface="Calibri" charset="0"/>
                <a:ea typeface="Calibri" charset="0"/>
                <a:cs typeface="Calibri" charset="0"/>
              </a:rPr>
              <a:t>INCa</a:t>
            </a:r>
            <a:r>
              <a:rPr lang="fr-FR" sz="2000" dirty="0">
                <a:latin typeface="Calibri" charset="0"/>
                <a:ea typeface="Calibri" charset="0"/>
                <a:cs typeface="Calibri" charset="0"/>
              </a:rPr>
              <a:t>)</a:t>
            </a:r>
          </a:p>
          <a:p>
            <a:pPr marL="342900" indent="-342900">
              <a:buFont typeface="Wingdings" charset="2"/>
              <a:buChar char="Ø"/>
            </a:pPr>
            <a:r>
              <a:rPr lang="fr-FR" sz="2000" dirty="0">
                <a:latin typeface="Calibri" charset="0"/>
                <a:ea typeface="Calibri" charset="0"/>
                <a:cs typeface="Calibri" charset="0"/>
              </a:rPr>
              <a:t>Taux d’activité professionnelle des personnes atteintes de MCE : 35%</a:t>
            </a:r>
          </a:p>
          <a:p>
            <a:pPr marL="342900" indent="-342900">
              <a:buFont typeface="Wingdings" charset="2"/>
              <a:buChar char="Ø"/>
            </a:pPr>
            <a:r>
              <a:rPr lang="fr-FR" sz="2000" dirty="0">
                <a:latin typeface="Calibri" charset="0"/>
                <a:ea typeface="Calibri" charset="0"/>
                <a:cs typeface="Calibri" charset="0"/>
              </a:rPr>
              <a:t>Une pathologie qui augmente en proportion avec l’âge</a:t>
            </a:r>
          </a:p>
          <a:p>
            <a:pPr marL="342900" indent="-342900">
              <a:buFont typeface="Wingdings" charset="2"/>
              <a:buChar char="Ø"/>
            </a:pPr>
            <a:endParaRPr lang="fr-FR" sz="2000" dirty="0">
              <a:latin typeface="Calibri" charset="0"/>
              <a:ea typeface="Calibri" charset="0"/>
              <a:cs typeface="Calibri" charset="0"/>
            </a:endParaRPr>
          </a:p>
          <a:p>
            <a:pPr marL="0" indent="0">
              <a:buFont typeface="Wingdings" charset="2"/>
              <a:buNone/>
            </a:pPr>
            <a:r>
              <a:rPr lang="fr-FR" sz="3600" b="1" dirty="0">
                <a:latin typeface="Calibri" charset="0"/>
                <a:ea typeface="Calibri" charset="0"/>
                <a:cs typeface="Calibri" charset="0"/>
              </a:rPr>
              <a:t>Concernant les ALD en Occitanie en 2017 :</a:t>
            </a:r>
          </a:p>
          <a:p>
            <a:r>
              <a:rPr lang="fr-FR" sz="2000" kern="1200" dirty="0">
                <a:solidFill>
                  <a:schemeClr val="tx1"/>
                </a:solidFill>
                <a:effectLst/>
                <a:latin typeface="+mn-lt"/>
                <a:ea typeface="+mn-ea"/>
                <a:cs typeface="+mn-cs"/>
              </a:rPr>
              <a:t>Total des personnes en ALD (femmes et hommes, 16-64 ans, 2017, source ARS) : 331 833</a:t>
            </a:r>
          </a:p>
          <a:p>
            <a:r>
              <a:rPr lang="fr-FR" sz="2000" kern="1200" dirty="0">
                <a:solidFill>
                  <a:schemeClr val="tx1"/>
                </a:solidFill>
                <a:effectLst/>
                <a:latin typeface="+mn-lt"/>
                <a:ea typeface="+mn-ea"/>
                <a:cs typeface="+mn-cs"/>
              </a:rPr>
              <a:t>Total des ALD (femmes et hommes, 16-64 ans, 2017, source ARS) : 422 010</a:t>
            </a:r>
          </a:p>
          <a:p>
            <a:r>
              <a:rPr lang="fr-FR" sz="2000" kern="1200" dirty="0">
                <a:solidFill>
                  <a:schemeClr val="tx1"/>
                </a:solidFill>
                <a:effectLst/>
                <a:latin typeface="+mn-lt"/>
                <a:ea typeface="+mn-ea"/>
                <a:cs typeface="+mn-cs"/>
              </a:rPr>
              <a:t>Population totale (femmes et hommes, 16-64 ans, 2017, source ARS) : 2 958 188</a:t>
            </a:r>
          </a:p>
          <a:p>
            <a:r>
              <a:rPr lang="fr-FR" sz="2000" b="1" kern="1200" dirty="0">
                <a:solidFill>
                  <a:schemeClr val="tx1"/>
                </a:solidFill>
                <a:effectLst/>
                <a:latin typeface="+mn-lt"/>
                <a:ea typeface="+mn-ea"/>
                <a:cs typeface="+mn-cs"/>
              </a:rPr>
              <a:t>Pourcentage de personnes atteintes d’une ALD : 11,2%.</a:t>
            </a:r>
          </a:p>
          <a:p>
            <a:endParaRPr lang="fr-FR" sz="2000" b="1" kern="1200" dirty="0">
              <a:solidFill>
                <a:schemeClr val="tx1"/>
              </a:solidFill>
              <a:effectLst/>
              <a:latin typeface="+mn-lt"/>
              <a:ea typeface="+mn-ea"/>
              <a:cs typeface="+mn-cs"/>
            </a:endParaRPr>
          </a:p>
          <a:p>
            <a:pPr marL="0" indent="0">
              <a:buFont typeface="Wingdings" charset="2"/>
              <a:buNone/>
            </a:pPr>
            <a:r>
              <a:rPr lang="fr-FR" sz="2000" b="1" kern="1200" dirty="0">
                <a:solidFill>
                  <a:schemeClr val="tx1"/>
                </a:solidFill>
                <a:effectLst/>
                <a:latin typeface="+mn-lt"/>
                <a:ea typeface="+mn-ea"/>
                <a:cs typeface="+mn-cs"/>
              </a:rPr>
              <a:t>Les ALD les plus importantes :`</a:t>
            </a:r>
            <a:endParaRPr lang="fr-FR" sz="2000" baseline="0" dirty="0">
              <a:latin typeface="Calibri" charset="0"/>
              <a:ea typeface="Calibri" charset="0"/>
              <a:cs typeface="Calibri" charset="0"/>
            </a:endParaRPr>
          </a:p>
          <a:p>
            <a:pPr marL="800100" lvl="1" indent="-342900">
              <a:buFont typeface="Wingdings" charset="2"/>
              <a:buChar char="Ø"/>
            </a:pPr>
            <a:r>
              <a:rPr lang="fr-FR" baseline="0" dirty="0">
                <a:latin typeface="Calibri" charset="0"/>
                <a:ea typeface="Calibri" charset="0"/>
                <a:cs typeface="Calibri" charset="0"/>
              </a:rPr>
              <a:t>Affections psychiatriques,</a:t>
            </a:r>
          </a:p>
          <a:p>
            <a:pPr marL="800100" lvl="1" indent="-342900">
              <a:buFont typeface="Wingdings" charset="2"/>
              <a:buChar char="Ø"/>
            </a:pPr>
            <a:r>
              <a:rPr lang="fr-FR" baseline="0" dirty="0">
                <a:latin typeface="Calibri" charset="0"/>
                <a:ea typeface="Calibri" charset="0"/>
                <a:cs typeface="Calibri" charset="0"/>
              </a:rPr>
              <a:t>Diabète,</a:t>
            </a:r>
          </a:p>
          <a:p>
            <a:pPr marL="800100" lvl="1" indent="-342900">
              <a:buFont typeface="Wingdings" charset="2"/>
              <a:buChar char="Ø"/>
            </a:pPr>
            <a:r>
              <a:rPr lang="fr-FR" baseline="0" dirty="0">
                <a:latin typeface="Calibri" charset="0"/>
                <a:ea typeface="Calibri" charset="0"/>
                <a:cs typeface="Calibri" charset="0"/>
              </a:rPr>
              <a:t>Maladies cardiovasculaires</a:t>
            </a:r>
            <a:r>
              <a:rPr lang="fr-FR" baseline="0" dirty="0">
                <a:latin typeface="+mn-lt"/>
                <a:ea typeface="+mn-ea"/>
                <a:cs typeface="+mn-cs"/>
              </a:rPr>
              <a:t>,</a:t>
            </a:r>
          </a:p>
          <a:p>
            <a:pPr marL="800100" lvl="1" indent="-342900">
              <a:buFont typeface="Wingdings" charset="2"/>
              <a:buChar char="Ø"/>
            </a:pPr>
            <a:r>
              <a:rPr lang="fr-FR" baseline="0" dirty="0">
                <a:latin typeface="+mn-lt"/>
                <a:ea typeface="+mn-ea"/>
                <a:cs typeface="+mn-cs"/>
              </a:rPr>
              <a:t>Cancers.</a:t>
            </a:r>
            <a:endParaRPr lang="fr-FR" baseline="0" dirty="0">
              <a:latin typeface="Calibri" charset="0"/>
              <a:ea typeface="Calibri" charset="0"/>
              <a:cs typeface="Calibri" charset="0"/>
            </a:endParaRPr>
          </a:p>
          <a:p>
            <a:endParaRPr lang="fr-FR" sz="2000" kern="1200" dirty="0">
              <a:solidFill>
                <a:schemeClr val="tx1"/>
              </a:solidFill>
              <a:effectLst/>
              <a:latin typeface="+mn-lt"/>
              <a:ea typeface="+mn-ea"/>
              <a:cs typeface="+mn-cs"/>
            </a:endParaRPr>
          </a:p>
        </p:txBody>
      </p:sp>
      <p:sp>
        <p:nvSpPr>
          <p:cNvPr id="4" name="Espace réservé du numéro de diapositive 3"/>
          <p:cNvSpPr>
            <a:spLocks noGrp="1"/>
          </p:cNvSpPr>
          <p:nvPr>
            <p:ph type="sldNum" sz="quarter" idx="10"/>
          </p:nvPr>
        </p:nvSpPr>
        <p:spPr/>
        <p:txBody>
          <a:bodyPr/>
          <a:lstStyle/>
          <a:p>
            <a:fld id="{592C37A9-2A5F-5345-B12D-CC07F5D2B428}" type="slidenum">
              <a:rPr lang="fr-FR" smtClean="0"/>
              <a:t>2</a:t>
            </a:fld>
            <a:endParaRPr lang="fr-FR"/>
          </a:p>
        </p:txBody>
      </p:sp>
    </p:spTree>
    <p:extLst>
      <p:ext uri="{BB962C8B-B14F-4D97-AF65-F5344CB8AC3E}">
        <p14:creationId xmlns:p14="http://schemas.microsoft.com/office/powerpoint/2010/main" val="368699540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342900" indent="-342900">
              <a:buFont typeface="Wingdings" charset="2"/>
              <a:buChar char="Ø"/>
            </a:pPr>
            <a:r>
              <a:rPr lang="fr-FR" b="1" baseline="0" dirty="0">
                <a:latin typeface="+mn-lt"/>
                <a:ea typeface="+mn-ea"/>
                <a:cs typeface="+mn-cs"/>
              </a:rPr>
              <a:t>Part des personnes en ALD sur l’ensemble de la population, par bassin de vie</a:t>
            </a:r>
            <a:r>
              <a:rPr lang="fr-FR" baseline="0" dirty="0">
                <a:latin typeface="+mn-lt"/>
                <a:ea typeface="+mn-ea"/>
                <a:cs typeface="+mn-cs"/>
              </a:rPr>
              <a:t> :</a:t>
            </a:r>
          </a:p>
          <a:p>
            <a:r>
              <a:rPr lang="fr-FR" sz="1200" kern="1200" dirty="0">
                <a:solidFill>
                  <a:schemeClr val="tx1"/>
                </a:solidFill>
                <a:effectLst/>
                <a:latin typeface="+mn-lt"/>
                <a:ea typeface="+mn-ea"/>
                <a:cs typeface="+mn-cs"/>
              </a:rPr>
              <a:t>Si le plus grand nombre de personnes en ALD se retrouve dans les grandes villes régionales (Toulouse, Montpellier, Nîmes, Perpignan), on observe une forte prégnance des taux d’ALD pour 1000 habitants sur d’autres territoires (en bleu foncé sur la carte) : les Pyrénées Orientales (Perpignan, Ille-sur-Têt, Amélie-les-Bains-Palalda), l’Aude (Limoux, Carcassonne), le Tarn (Albi, Carmaux), la Lozère/le Gard (Langogne, Mende, La Grand-Combe, Saint-Jean-du-Gard), etc.</a:t>
            </a:r>
          </a:p>
          <a:p>
            <a:endParaRPr lang="fr-FR" sz="1200" kern="1200" dirty="0">
              <a:solidFill>
                <a:schemeClr val="tx1"/>
              </a:solidFill>
              <a:effectLst/>
              <a:latin typeface="+mn-lt"/>
              <a:ea typeface="+mn-ea"/>
              <a:cs typeface="+mn-cs"/>
            </a:endParaRPr>
          </a:p>
          <a:p>
            <a:r>
              <a:rPr lang="fr-FR" sz="1100" kern="1200" dirty="0">
                <a:solidFill>
                  <a:schemeClr val="tx1"/>
                </a:solidFill>
                <a:effectLst/>
                <a:latin typeface="+mn-lt"/>
                <a:ea typeface="+mn-ea"/>
                <a:cs typeface="+mn-cs"/>
              </a:rPr>
              <a:t>Echelle choisie, le bassin de vie : correspondant à la plus petite échelle respectant la confidentialité des données </a:t>
            </a:r>
          </a:p>
          <a:p>
            <a:r>
              <a:rPr lang="fr-FR" sz="1100" kern="1200" dirty="0">
                <a:solidFill>
                  <a:schemeClr val="tx1"/>
                </a:solidFill>
                <a:effectLst/>
                <a:latin typeface="+mn-lt"/>
                <a:ea typeface="+mn-ea"/>
                <a:cs typeface="+mn-cs"/>
              </a:rPr>
              <a:t>Cercles proportionnels : nombre total des ALD</a:t>
            </a:r>
          </a:p>
          <a:p>
            <a:r>
              <a:rPr lang="fr-FR" sz="1100" kern="1200" dirty="0">
                <a:solidFill>
                  <a:schemeClr val="tx1"/>
                </a:solidFill>
                <a:effectLst/>
                <a:latin typeface="+mn-lt"/>
                <a:ea typeface="+mn-ea"/>
                <a:cs typeface="+mn-cs"/>
              </a:rPr>
              <a:t>Couleurs : taux standardisé pour 1000 habitants (permet de gommer les effets de structures liés à l’âge de la population) : plus c’est foncé, plus le taux est important</a:t>
            </a:r>
          </a:p>
          <a:p>
            <a:endParaRPr lang="fr-FR" sz="1100" kern="1200" dirty="0">
              <a:solidFill>
                <a:schemeClr val="tx1"/>
              </a:solidFill>
              <a:effectLst/>
              <a:latin typeface="+mn-lt"/>
              <a:ea typeface="+mn-ea"/>
              <a:cs typeface="+mn-cs"/>
            </a:endParaRPr>
          </a:p>
        </p:txBody>
      </p:sp>
      <p:sp>
        <p:nvSpPr>
          <p:cNvPr id="4" name="Espace réservé du numéro de diapositive 3"/>
          <p:cNvSpPr>
            <a:spLocks noGrp="1"/>
          </p:cNvSpPr>
          <p:nvPr>
            <p:ph type="sldNum" sz="quarter" idx="10"/>
          </p:nvPr>
        </p:nvSpPr>
        <p:spPr/>
        <p:txBody>
          <a:bodyPr/>
          <a:lstStyle/>
          <a:p>
            <a:fld id="{592C37A9-2A5F-5345-B12D-CC07F5D2B428}" type="slidenum">
              <a:rPr lang="fr-FR" smtClean="0"/>
              <a:t>3</a:t>
            </a:fld>
            <a:endParaRPr lang="fr-FR"/>
          </a:p>
        </p:txBody>
      </p:sp>
    </p:spTree>
    <p:extLst>
      <p:ext uri="{BB962C8B-B14F-4D97-AF65-F5344CB8AC3E}">
        <p14:creationId xmlns:p14="http://schemas.microsoft.com/office/powerpoint/2010/main" val="368699540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FR" sz="1200" kern="1200" dirty="0">
                <a:solidFill>
                  <a:schemeClr val="tx1"/>
                </a:solidFill>
                <a:effectLst/>
                <a:latin typeface="+mn-lt"/>
                <a:ea typeface="+mn-ea"/>
                <a:cs typeface="+mn-cs"/>
              </a:rPr>
              <a:t>On note :</a:t>
            </a:r>
          </a:p>
          <a:p>
            <a:pPr lvl="0"/>
            <a:r>
              <a:rPr lang="fr-FR" sz="1200" kern="1200" dirty="0">
                <a:solidFill>
                  <a:schemeClr val="tx1"/>
                </a:solidFill>
                <a:effectLst/>
                <a:latin typeface="+mn-lt"/>
                <a:ea typeface="+mn-ea"/>
                <a:cs typeface="+mn-cs"/>
              </a:rPr>
              <a:t>- Une proportion quasi équivalente entre les femmes et les hommes, quelle que soit la classe d’âge, avec une très légère surreprésentation des hommes sur l’ensemble (+N= 21 622) ;</a:t>
            </a:r>
          </a:p>
          <a:p>
            <a:pPr marL="0" marR="0" lvl="0" indent="0" algn="l" defTabSz="457200" rtl="0" eaLnBrk="1" fontAlgn="auto" latinLnBrk="0" hangingPunct="1">
              <a:lnSpc>
                <a:spcPct val="100000"/>
              </a:lnSpc>
              <a:spcBef>
                <a:spcPts val="0"/>
              </a:spcBef>
              <a:spcAft>
                <a:spcPts val="0"/>
              </a:spcAft>
              <a:buClrTx/>
              <a:buSzTx/>
              <a:buFontTx/>
              <a:buNone/>
              <a:tabLst/>
              <a:defRPr/>
            </a:pPr>
            <a:r>
              <a:rPr lang="fr-FR" sz="1200" kern="1200" dirty="0">
                <a:solidFill>
                  <a:schemeClr val="tx1"/>
                </a:solidFill>
                <a:effectLst/>
                <a:latin typeface="+mn-lt"/>
                <a:ea typeface="+mn-ea"/>
                <a:cs typeface="+mn-cs"/>
              </a:rPr>
              <a:t>- Une multiplication des effectifs par environ 2,5 entre chaque classe d’âge</a:t>
            </a:r>
            <a:r>
              <a:rPr lang="fr-FR" sz="1200" kern="1200" baseline="0" dirty="0">
                <a:solidFill>
                  <a:schemeClr val="tx1"/>
                </a:solidFill>
                <a:effectLst/>
                <a:latin typeface="+mn-lt"/>
                <a:ea typeface="+mn-ea"/>
                <a:cs typeface="+mn-cs"/>
              </a:rPr>
              <a:t> :</a:t>
            </a:r>
            <a:r>
              <a:rPr lang="fr-FR" sz="1200" kern="1200" dirty="0">
                <a:solidFill>
                  <a:schemeClr val="tx1"/>
                </a:solidFill>
                <a:effectLst/>
                <a:latin typeface="+mn-lt"/>
                <a:ea typeface="+mn-ea"/>
                <a:cs typeface="+mn-cs"/>
              </a:rPr>
              <a:t> 16-34 ans = 10%, 35-49 ans = 25%, 50-64 ans = 65%.</a:t>
            </a:r>
          </a:p>
          <a:p>
            <a:pPr lvl="0"/>
            <a:endParaRPr lang="fr-FR" sz="1200" kern="1200" dirty="0">
              <a:solidFill>
                <a:schemeClr val="tx1"/>
              </a:solidFill>
              <a:effectLst/>
              <a:latin typeface="+mn-lt"/>
              <a:ea typeface="+mn-ea"/>
              <a:cs typeface="+mn-cs"/>
            </a:endParaRPr>
          </a:p>
          <a:p>
            <a:endParaRPr lang="fr-FR" dirty="0"/>
          </a:p>
        </p:txBody>
      </p:sp>
      <p:sp>
        <p:nvSpPr>
          <p:cNvPr id="4" name="Espace réservé du numéro de diapositive 3"/>
          <p:cNvSpPr>
            <a:spLocks noGrp="1"/>
          </p:cNvSpPr>
          <p:nvPr>
            <p:ph type="sldNum" sz="quarter" idx="10"/>
          </p:nvPr>
        </p:nvSpPr>
        <p:spPr/>
        <p:txBody>
          <a:bodyPr/>
          <a:lstStyle/>
          <a:p>
            <a:fld id="{592C37A9-2A5F-5345-B12D-CC07F5D2B428}" type="slidenum">
              <a:rPr lang="fr-FR" smtClean="0"/>
              <a:t>4</a:t>
            </a:fld>
            <a:endParaRPr lang="fr-FR"/>
          </a:p>
        </p:txBody>
      </p:sp>
    </p:spTree>
    <p:extLst>
      <p:ext uri="{BB962C8B-B14F-4D97-AF65-F5344CB8AC3E}">
        <p14:creationId xmlns:p14="http://schemas.microsoft.com/office/powerpoint/2010/main" val="111786027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342900" indent="-342900" algn="just">
              <a:buFont typeface="Wingdings" charset="2"/>
              <a:buChar char="Ø"/>
            </a:pPr>
            <a:r>
              <a:rPr lang="fr-FR" sz="1200" dirty="0">
                <a:latin typeface="Calibri" charset="0"/>
                <a:ea typeface="Calibri" charset="0"/>
                <a:cs typeface="Calibri" charset="0"/>
              </a:rPr>
              <a:t> </a:t>
            </a:r>
            <a:r>
              <a:rPr lang="fr-FR" sz="1200" i="1" dirty="0">
                <a:latin typeface="Calibri" charset="0"/>
                <a:ea typeface="Calibri" charset="0"/>
                <a:cs typeface="Calibri" charset="0"/>
              </a:rPr>
              <a:t>« Un problème de santé qui nécessite une prise en charge sur plusieurs années » </a:t>
            </a:r>
          </a:p>
          <a:p>
            <a:pPr marL="342900" indent="-342900" algn="just">
              <a:buFont typeface="Wingdings" charset="2"/>
              <a:buChar char="Ø"/>
            </a:pPr>
            <a:r>
              <a:rPr lang="fr-FR" sz="1200" i="1" dirty="0">
                <a:latin typeface="Calibri" charset="0"/>
                <a:ea typeface="Calibri" charset="0"/>
                <a:cs typeface="Calibri" charset="0"/>
              </a:rPr>
              <a:t>« Une maladie chronique est une maladie de longue durée, évolutive, souvent associée à une invalidité et à la menace de complications graves. »</a:t>
            </a:r>
            <a:endParaRPr lang="fr-FR" sz="1200" dirty="0">
              <a:ea typeface="ＭＳ Ｐゴシック" pitchFamily="-108" charset="-128"/>
            </a:endParaRPr>
          </a:p>
          <a:p>
            <a:endParaRPr lang="fr-FR" sz="1200" dirty="0">
              <a:ea typeface="ＭＳ Ｐゴシック" pitchFamily="-108" charset="-128"/>
            </a:endParaRPr>
          </a:p>
          <a:p>
            <a:pPr marL="0" marR="0" indent="0" algn="l" defTabSz="457200" rtl="0" eaLnBrk="1" fontAlgn="auto" latinLnBrk="0" hangingPunct="1">
              <a:lnSpc>
                <a:spcPct val="100000"/>
              </a:lnSpc>
              <a:spcBef>
                <a:spcPts val="0"/>
              </a:spcBef>
              <a:spcAft>
                <a:spcPts val="0"/>
              </a:spcAft>
              <a:buClrTx/>
              <a:buSzTx/>
              <a:buFontTx/>
              <a:buNone/>
              <a:tabLst/>
              <a:defRPr/>
            </a:pPr>
            <a:r>
              <a:rPr lang="fr-FR" sz="1200" dirty="0">
                <a:ea typeface="ＭＳ Ｐゴシック" pitchFamily="-108" charset="-128"/>
              </a:rPr>
              <a:t>Les maladies chroniques évolutives sont un état pathologique appelé à durer, ayant un retentissement sur la vie quotidienne. Cet</a:t>
            </a:r>
            <a:r>
              <a:rPr lang="fr-FR" sz="1200" baseline="0" dirty="0">
                <a:ea typeface="ＭＳ Ｐゴシック" pitchFamily="-108" charset="-128"/>
              </a:rPr>
              <a:t> état pathologique doit</a:t>
            </a:r>
            <a:r>
              <a:rPr lang="fr-FR" sz="1200" dirty="0">
                <a:ea typeface="ＭＳ Ｐゴシック" pitchFamily="-108" charset="-128"/>
              </a:rPr>
              <a:t> comporter au moins l’un de ces 3 éléments :</a:t>
            </a:r>
            <a:endParaRPr lang="fr-FR" sz="1200" dirty="0">
              <a:solidFill>
                <a:srgbClr val="E72D87"/>
              </a:solidFill>
              <a:ea typeface="ＭＳ Ｐゴシック" pitchFamily="-108" charset="-128"/>
            </a:endParaRPr>
          </a:p>
          <a:p>
            <a:pPr marL="914400" indent="-342900">
              <a:buFont typeface="Arial"/>
              <a:buChar char="•"/>
            </a:pPr>
            <a:endParaRPr lang="fr-FR" sz="1200" dirty="0">
              <a:ea typeface="ＭＳ Ｐゴシック" pitchFamily="-108" charset="-128"/>
            </a:endParaRPr>
          </a:p>
          <a:p>
            <a:pPr marL="914400" indent="-342900">
              <a:buFont typeface="Arial"/>
              <a:buChar char="•"/>
            </a:pPr>
            <a:r>
              <a:rPr lang="fr-FR" sz="1200" dirty="0">
                <a:ea typeface="ＭＳ Ｐゴシック" pitchFamily="-108" charset="-128"/>
              </a:rPr>
              <a:t>Limitation fonctionnelle des activités ou de la participation sociale</a:t>
            </a:r>
          </a:p>
          <a:p>
            <a:pPr marL="914400" indent="-342900">
              <a:buFont typeface="Arial"/>
              <a:buChar char="•"/>
            </a:pPr>
            <a:r>
              <a:rPr lang="fr-FR" sz="1200" dirty="0">
                <a:ea typeface="ＭＳ Ｐゴシック" pitchFamily="-108" charset="-128"/>
              </a:rPr>
              <a:t>Dépendance vis à vis d’un médicament, d’un régime, d’une assistance…</a:t>
            </a:r>
          </a:p>
          <a:p>
            <a:pPr marL="914400" indent="-342900">
              <a:buFont typeface="Arial"/>
              <a:buChar char="•"/>
            </a:pPr>
            <a:r>
              <a:rPr lang="fr-FR" sz="1200" dirty="0">
                <a:ea typeface="ＭＳ Ｐゴシック" pitchFamily="-108" charset="-128"/>
              </a:rPr>
              <a:t>Nécessité de s’inscrire dans un parcours de soins médico-social</a:t>
            </a:r>
          </a:p>
          <a:p>
            <a:endParaRPr lang="fr-FR" dirty="0"/>
          </a:p>
        </p:txBody>
      </p:sp>
      <p:sp>
        <p:nvSpPr>
          <p:cNvPr id="4" name="Espace réservé du numéro de diapositive 3"/>
          <p:cNvSpPr>
            <a:spLocks noGrp="1"/>
          </p:cNvSpPr>
          <p:nvPr>
            <p:ph type="sldNum" sz="quarter" idx="10"/>
          </p:nvPr>
        </p:nvSpPr>
        <p:spPr/>
        <p:txBody>
          <a:bodyPr/>
          <a:lstStyle/>
          <a:p>
            <a:fld id="{592C37A9-2A5F-5345-B12D-CC07F5D2B428}" type="slidenum">
              <a:rPr lang="fr-FR" smtClean="0"/>
              <a:t>5</a:t>
            </a:fld>
            <a:endParaRPr lang="fr-FR"/>
          </a:p>
        </p:txBody>
      </p:sp>
    </p:spTree>
    <p:extLst>
      <p:ext uri="{BB962C8B-B14F-4D97-AF65-F5344CB8AC3E}">
        <p14:creationId xmlns:p14="http://schemas.microsoft.com/office/powerpoint/2010/main" val="214907721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fr-FR" sz="1200" dirty="0"/>
              <a:t>Au</a:t>
            </a:r>
            <a:r>
              <a:rPr lang="fr-FR" sz="1200" baseline="0" dirty="0"/>
              <a:t> niveau institutionnel, l</a:t>
            </a:r>
            <a:r>
              <a:rPr lang="fr-FR" sz="1200" dirty="0"/>
              <a:t>e maintien en emploi</a:t>
            </a:r>
            <a:r>
              <a:rPr lang="fr-FR" sz="1200" baseline="0" dirty="0"/>
              <a:t> représente</a:t>
            </a:r>
            <a:r>
              <a:rPr lang="fr-FR" sz="1200" dirty="0"/>
              <a:t> un objectif durable dans les plans de santé publique (plans santé mentale, plans maladies chroniques, plans cancers) et le dernier plan Santé au travail</a:t>
            </a:r>
          </a:p>
          <a:p>
            <a:endParaRPr lang="fr-FR" dirty="0"/>
          </a:p>
        </p:txBody>
      </p:sp>
      <p:sp>
        <p:nvSpPr>
          <p:cNvPr id="4" name="Espace réservé du numéro de diapositive 3"/>
          <p:cNvSpPr>
            <a:spLocks noGrp="1"/>
          </p:cNvSpPr>
          <p:nvPr>
            <p:ph type="sldNum" sz="quarter" idx="10"/>
          </p:nvPr>
        </p:nvSpPr>
        <p:spPr/>
        <p:txBody>
          <a:bodyPr/>
          <a:lstStyle/>
          <a:p>
            <a:fld id="{592C37A9-2A5F-5345-B12D-CC07F5D2B428}" type="slidenum">
              <a:rPr lang="fr-FR" smtClean="0"/>
              <a:t>6</a:t>
            </a:fld>
            <a:endParaRPr lang="fr-FR"/>
          </a:p>
        </p:txBody>
      </p:sp>
    </p:spTree>
    <p:extLst>
      <p:ext uri="{BB962C8B-B14F-4D97-AF65-F5344CB8AC3E}">
        <p14:creationId xmlns:p14="http://schemas.microsoft.com/office/powerpoint/2010/main" val="27569290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indent="0">
              <a:buFont typeface="Arial"/>
              <a:buNone/>
            </a:pPr>
            <a:r>
              <a:rPr lang="fr-FR" b="1" dirty="0"/>
              <a:t>Une approche pour agir guidée par l’ensemble de ces enjeux</a:t>
            </a:r>
            <a:r>
              <a:rPr lang="fr-FR" b="1" baseline="0" dirty="0"/>
              <a:t> :</a:t>
            </a:r>
          </a:p>
          <a:p>
            <a:endParaRPr lang="fr-FR" baseline="0" dirty="0"/>
          </a:p>
          <a:p>
            <a:r>
              <a:rPr lang="fr-FR" sz="1600" dirty="0">
                <a:latin typeface="Calibri" charset="0"/>
                <a:ea typeface="Calibri" charset="0"/>
                <a:cs typeface="Calibri" charset="0"/>
              </a:rPr>
              <a:t>- Entrée par les impacts dans le travail pour concilier impacts des maladies et performance</a:t>
            </a:r>
          </a:p>
          <a:p>
            <a:pPr lvl="1"/>
            <a:r>
              <a:rPr lang="fr-FR" sz="1600" dirty="0">
                <a:latin typeface="Calibri" charset="0"/>
                <a:ea typeface="Calibri" charset="0"/>
                <a:cs typeface="Calibri" charset="0"/>
              </a:rPr>
              <a:t>- Impacts similaires dans le travail pour l’ensemble des pathologies </a:t>
            </a:r>
          </a:p>
          <a:p>
            <a:pPr lvl="1"/>
            <a:r>
              <a:rPr lang="fr-FR" sz="1600" dirty="0">
                <a:latin typeface="Calibri" charset="0"/>
                <a:ea typeface="Calibri" charset="0"/>
                <a:cs typeface="Calibri" charset="0"/>
              </a:rPr>
              <a:t>- Effets dans le travail dus à la maladie et aux traitements </a:t>
            </a:r>
          </a:p>
          <a:p>
            <a:pPr marL="0" marR="0" indent="0" algn="l" defTabSz="457200" rtl="0" eaLnBrk="1" fontAlgn="auto" latinLnBrk="0" hangingPunct="1">
              <a:lnSpc>
                <a:spcPct val="100000"/>
              </a:lnSpc>
              <a:spcBef>
                <a:spcPts val="0"/>
              </a:spcBef>
              <a:spcAft>
                <a:spcPts val="0"/>
              </a:spcAft>
              <a:buClrTx/>
              <a:buSzTx/>
              <a:buFontTx/>
              <a:buNone/>
              <a:tabLst/>
              <a:defRPr/>
            </a:pPr>
            <a:r>
              <a:rPr lang="fr-FR" sz="1600" dirty="0">
                <a:latin typeface="Calibri" charset="0"/>
                <a:ea typeface="Calibri" charset="0"/>
                <a:cs typeface="Calibri" charset="0"/>
              </a:rPr>
              <a:t>- L’organisation du travail peut être discriminante </a:t>
            </a:r>
            <a:r>
              <a:rPr lang="fr-FR" sz="1600" b="0" dirty="0">
                <a:latin typeface="Calibri" charset="0"/>
                <a:ea typeface="Calibri" charset="0"/>
                <a:cs typeface="Calibri" charset="0"/>
              </a:rPr>
              <a:t>: rythme de travail, horaires de travail, relations</a:t>
            </a:r>
            <a:r>
              <a:rPr lang="fr-FR" sz="1600" b="0" baseline="0" dirty="0">
                <a:latin typeface="Calibri" charset="0"/>
                <a:ea typeface="Calibri" charset="0"/>
                <a:cs typeface="Calibri" charset="0"/>
              </a:rPr>
              <a:t> de travail, évaluation du travail, etc.</a:t>
            </a:r>
            <a:endParaRPr lang="fr-FR" sz="1600" dirty="0">
              <a:latin typeface="Calibri" charset="0"/>
              <a:ea typeface="Calibri" charset="0"/>
              <a:cs typeface="Calibri" charset="0"/>
            </a:endParaRPr>
          </a:p>
          <a:p>
            <a:r>
              <a:rPr lang="fr-FR" sz="1600" dirty="0">
                <a:latin typeface="Calibri" charset="0"/>
                <a:ea typeface="Calibri" charset="0"/>
                <a:cs typeface="Calibri" charset="0"/>
              </a:rPr>
              <a:t>- L’approche par le travail : réfléchir</a:t>
            </a:r>
            <a:r>
              <a:rPr lang="fr-FR" sz="1600" baseline="0" dirty="0">
                <a:latin typeface="Calibri" charset="0"/>
                <a:ea typeface="Calibri" charset="0"/>
                <a:cs typeface="Calibri" charset="0"/>
              </a:rPr>
              <a:t> l’adéquation entre caractéristiques des salariés (compétences, âge, état de santé, etc.) et caractéristiques des</a:t>
            </a:r>
            <a:r>
              <a:rPr lang="fr-FR" sz="1600" dirty="0">
                <a:latin typeface="Calibri" charset="0"/>
                <a:ea typeface="Calibri" charset="0"/>
                <a:cs typeface="Calibri" charset="0"/>
              </a:rPr>
              <a:t> situations de travail (contraintes,</a:t>
            </a:r>
            <a:r>
              <a:rPr lang="fr-FR" sz="1600" baseline="0" dirty="0">
                <a:latin typeface="Calibri" charset="0"/>
                <a:ea typeface="Calibri" charset="0"/>
                <a:cs typeface="Calibri" charset="0"/>
              </a:rPr>
              <a:t> organisation, manutention, tâches, etc.), construire des processus de travail qui participent à la construction de la santé (le travail comme facteur d’intégration)</a:t>
            </a:r>
            <a:endParaRPr lang="fr-FR" sz="1600" dirty="0">
              <a:latin typeface="Calibri" charset="0"/>
              <a:ea typeface="Calibri" charset="0"/>
              <a:cs typeface="Calibri" charset="0"/>
            </a:endParaRPr>
          </a:p>
          <a:p>
            <a:r>
              <a:rPr lang="fr-FR" sz="1600" dirty="0">
                <a:latin typeface="Calibri" charset="0"/>
                <a:ea typeface="Calibri" charset="0"/>
                <a:cs typeface="Calibri" charset="0"/>
              </a:rPr>
              <a:t>- La coordination et cohérence des acteurs : pluridisciplinarité </a:t>
            </a:r>
          </a:p>
          <a:p>
            <a:pPr lvl="1"/>
            <a:r>
              <a:rPr lang="fr-FR" sz="1600" dirty="0">
                <a:latin typeface="Calibri" charset="0"/>
                <a:ea typeface="Calibri" charset="0"/>
                <a:cs typeface="Calibri" charset="0"/>
              </a:rPr>
              <a:t>- Faire travailler ensemble les acteurs de la </a:t>
            </a:r>
            <a:r>
              <a:rPr lang="fr-FR" sz="1600" b="1" dirty="0">
                <a:latin typeface="Calibri" charset="0"/>
                <a:ea typeface="Calibri" charset="0"/>
                <a:cs typeface="Calibri" charset="0"/>
              </a:rPr>
              <a:t>sphère Santé </a:t>
            </a:r>
            <a:r>
              <a:rPr lang="fr-FR" sz="1600" dirty="0">
                <a:latin typeface="Calibri" charset="0"/>
                <a:ea typeface="Calibri" charset="0"/>
                <a:cs typeface="Calibri" charset="0"/>
              </a:rPr>
              <a:t>(associations communautaires, les différents types de médecins, les assistantes sociaux, les proches….) et celles de la </a:t>
            </a:r>
            <a:r>
              <a:rPr lang="fr-FR" sz="1600" b="1" dirty="0">
                <a:latin typeface="Calibri" charset="0"/>
                <a:ea typeface="Calibri" charset="0"/>
                <a:cs typeface="Calibri" charset="0"/>
              </a:rPr>
              <a:t>sphère professionnelle </a:t>
            </a:r>
            <a:r>
              <a:rPr lang="fr-FR" sz="1600" dirty="0">
                <a:latin typeface="Calibri" charset="0"/>
                <a:ea typeface="Calibri" charset="0"/>
                <a:cs typeface="Calibri" charset="0"/>
              </a:rPr>
              <a:t>(DRH, IRP, encadrement, les collègues, SST… ) et la </a:t>
            </a:r>
            <a:r>
              <a:rPr lang="fr-FR" sz="1600" b="1" dirty="0">
                <a:latin typeface="Calibri" charset="0"/>
                <a:ea typeface="Calibri" charset="0"/>
                <a:cs typeface="Calibri" charset="0"/>
              </a:rPr>
              <a:t>sphère institutionnelle </a:t>
            </a:r>
            <a:r>
              <a:rPr lang="fr-FR" sz="1600" dirty="0">
                <a:latin typeface="Calibri" charset="0"/>
                <a:ea typeface="Calibri" charset="0"/>
                <a:cs typeface="Calibri" charset="0"/>
              </a:rPr>
              <a:t>(</a:t>
            </a:r>
            <a:r>
              <a:rPr lang="fr-FR" sz="1600" dirty="0" err="1">
                <a:latin typeface="Calibri" charset="0"/>
                <a:ea typeface="Calibri" charset="0"/>
                <a:cs typeface="Calibri" charset="0"/>
              </a:rPr>
              <a:t>Agefiph</a:t>
            </a:r>
            <a:r>
              <a:rPr lang="fr-FR" sz="1600" dirty="0">
                <a:latin typeface="Calibri" charset="0"/>
                <a:ea typeface="Calibri" charset="0"/>
                <a:cs typeface="Calibri" charset="0"/>
              </a:rPr>
              <a:t>, FIPHFP, OPS</a:t>
            </a:r>
            <a:r>
              <a:rPr lang="mr-IN" sz="1600" dirty="0">
                <a:latin typeface="Calibri" charset="0"/>
                <a:ea typeface="Calibri" charset="0"/>
                <a:cs typeface="Calibri" charset="0"/>
              </a:rPr>
              <a:t>…</a:t>
            </a:r>
            <a:r>
              <a:rPr lang="fr-FR" sz="1600" dirty="0">
                <a:latin typeface="Calibri" charset="0"/>
                <a:ea typeface="Calibri" charset="0"/>
                <a:cs typeface="Calibri" charset="0"/>
              </a:rPr>
              <a:t>)</a:t>
            </a:r>
          </a:p>
          <a:p>
            <a:r>
              <a:rPr lang="fr-FR" dirty="0"/>
              <a:t>- Installer une véritable démarche de conduite de projet centrée sur le travail qui va permettre</a:t>
            </a:r>
            <a:r>
              <a:rPr lang="fr-FR" baseline="0" dirty="0"/>
              <a:t> d’anticiper les problématiques de maintien dans l’emploi quand elles se présentent : une approche collective complémentaire à une approche individuelle</a:t>
            </a:r>
            <a:endParaRPr lang="fr-FR" dirty="0"/>
          </a:p>
          <a:p>
            <a:pPr marL="0" indent="0">
              <a:buFont typeface="Wingdings" charset="2"/>
              <a:buNone/>
            </a:pPr>
            <a:endParaRPr lang="fr-FR" sz="2000" b="1" dirty="0">
              <a:latin typeface="Calibri" charset="0"/>
              <a:ea typeface="Calibri" charset="0"/>
              <a:cs typeface="Calibri" charset="0"/>
            </a:endParaRPr>
          </a:p>
          <a:p>
            <a:pPr marL="342900" indent="-342900">
              <a:buFont typeface="Wingdings" charset="2"/>
              <a:buChar char="Ø"/>
            </a:pPr>
            <a:r>
              <a:rPr lang="fr-FR" sz="2000" b="1" dirty="0">
                <a:latin typeface="Calibri" charset="0"/>
                <a:ea typeface="Calibri" charset="0"/>
                <a:cs typeface="Calibri" charset="0"/>
              </a:rPr>
              <a:t>Les conditions de réussite </a:t>
            </a:r>
          </a:p>
          <a:p>
            <a:pPr marL="800100" lvl="1" indent="-342900">
              <a:buFont typeface="Arial"/>
              <a:buChar char="•"/>
            </a:pPr>
            <a:r>
              <a:rPr lang="fr-FR" sz="2000" dirty="0"/>
              <a:t>Une démarche qui doit s’inscrire dans un projet d’entreprise</a:t>
            </a:r>
          </a:p>
          <a:p>
            <a:pPr marL="800100" lvl="1" indent="-342900">
              <a:buFont typeface="Arial"/>
              <a:buChar char="•"/>
            </a:pPr>
            <a:r>
              <a:rPr lang="fr-FR" sz="2000" dirty="0"/>
              <a:t>Une démarche participative : en interne  mais également en s’appuyant sur les ressources externes mobilisables</a:t>
            </a:r>
          </a:p>
          <a:p>
            <a:pPr marL="800100" lvl="1" indent="-342900">
              <a:buFont typeface="Arial"/>
              <a:buChar char="•"/>
            </a:pPr>
            <a:r>
              <a:rPr lang="fr-FR" sz="2000" dirty="0"/>
              <a:t>Donner de la souplesse à l’organisation du travail</a:t>
            </a:r>
          </a:p>
          <a:p>
            <a:endParaRPr lang="fr-FR" dirty="0"/>
          </a:p>
        </p:txBody>
      </p:sp>
      <p:sp>
        <p:nvSpPr>
          <p:cNvPr id="4" name="Espace réservé du numéro de diapositive 3"/>
          <p:cNvSpPr>
            <a:spLocks noGrp="1"/>
          </p:cNvSpPr>
          <p:nvPr>
            <p:ph type="sldNum" sz="quarter" idx="10"/>
          </p:nvPr>
        </p:nvSpPr>
        <p:spPr/>
        <p:txBody>
          <a:bodyPr/>
          <a:lstStyle/>
          <a:p>
            <a:fld id="{592C37A9-2A5F-5345-B12D-CC07F5D2B428}" type="slidenum">
              <a:rPr lang="fr-FR" smtClean="0"/>
              <a:t>7</a:t>
            </a:fld>
            <a:endParaRPr lang="fr-FR"/>
          </a:p>
        </p:txBody>
      </p:sp>
    </p:spTree>
    <p:extLst>
      <p:ext uri="{BB962C8B-B14F-4D97-AF65-F5344CB8AC3E}">
        <p14:creationId xmlns:p14="http://schemas.microsoft.com/office/powerpoint/2010/main" val="252895741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FR" dirty="0"/>
              <a:t>Acteur clé interne à l’entreprise : le chef d’entreprise responsable d’une démarche pérenne permettant</a:t>
            </a:r>
            <a:r>
              <a:rPr lang="fr-FR" baseline="0" dirty="0"/>
              <a:t> d’anticiper et de traiter les problèmes de maintien en emploi des salariés atteints de maladies chroniques évolutives. Pour cela il n’est pas seul, en interne, et peut s’appuyer sur des acteurs ressources externes.</a:t>
            </a:r>
            <a:endParaRPr lang="fr-FR" dirty="0"/>
          </a:p>
          <a:p>
            <a:r>
              <a:rPr lang="fr-FR" dirty="0"/>
              <a:t>Les acteurs ressources externes :</a:t>
            </a:r>
          </a:p>
          <a:p>
            <a:pPr marL="171450" indent="-171450">
              <a:buFontTx/>
              <a:buChar char="-"/>
            </a:pPr>
            <a:r>
              <a:rPr lang="fr-FR" dirty="0"/>
              <a:t>Le médecin du travail : </a:t>
            </a:r>
            <a:r>
              <a:rPr lang="fr-FR" sz="1200" b="0" i="0" u="none" strike="noStrike" kern="1200" baseline="0" dirty="0">
                <a:solidFill>
                  <a:schemeClr val="tx1"/>
                </a:solidFill>
                <a:latin typeface="+mn-lt"/>
                <a:ea typeface="+mn-ea"/>
                <a:cs typeface="+mn-cs"/>
              </a:rPr>
              <a:t>Le médecin du travail et l’équipe pluridisciplinaire sont là pour vous aider à gérer cette problématique en apportant des solutions concrètes et adaptées à chaque cas. Par exemple, il peut proposer des aménagements de poste, mettre en place une visite de pré-reprise qui est organisée en cas d’arrêt de travail prolongé pour le salarié dont le problème de santé annonce des difficultés probables à reprendre son poste de travail.</a:t>
            </a:r>
          </a:p>
          <a:p>
            <a:pPr marL="171450" indent="-171450">
              <a:buFontTx/>
              <a:buChar char="-"/>
            </a:pPr>
            <a:r>
              <a:rPr lang="fr-FR" sz="1200" b="0" i="0" u="none" strike="noStrike" kern="1200" baseline="0" dirty="0">
                <a:solidFill>
                  <a:schemeClr val="tx1"/>
                </a:solidFill>
                <a:latin typeface="+mn-lt"/>
                <a:ea typeface="+mn-ea"/>
                <a:cs typeface="+mn-cs"/>
              </a:rPr>
              <a:t>Le médecin traitant : Le médecin traitant connaît le salarié et peut être mis en relation avec le médecin du travail pour coordonner le parcours de soin. Il peut prescrire des arrêts maladie et du temps partiel thérapeutique.</a:t>
            </a:r>
          </a:p>
          <a:p>
            <a:pPr marL="171450" indent="-171450">
              <a:buFontTx/>
              <a:buChar char="-"/>
            </a:pPr>
            <a:r>
              <a:rPr lang="fr-FR" sz="1200" b="0" i="0" u="none" strike="noStrike" kern="1200" baseline="0" dirty="0">
                <a:solidFill>
                  <a:schemeClr val="tx1"/>
                </a:solidFill>
                <a:latin typeface="+mn-lt"/>
                <a:ea typeface="+mn-ea"/>
                <a:cs typeface="+mn-cs"/>
              </a:rPr>
              <a:t>Le médecin conseil : Le médecin conseil s’assure que l’arrêt de travail soit justifié, que le salarié puisse bénéficier des indemnités et décide la reprise d’activité professionnelle.</a:t>
            </a:r>
          </a:p>
          <a:p>
            <a:pPr marL="171450" indent="-171450">
              <a:buFontTx/>
              <a:buChar char="-"/>
            </a:pPr>
            <a:r>
              <a:rPr lang="fr-FR" dirty="0"/>
              <a:t>Le service social de la </a:t>
            </a:r>
            <a:r>
              <a:rPr lang="fr-FR" dirty="0" err="1"/>
              <a:t>Carsat</a:t>
            </a:r>
            <a:r>
              <a:rPr lang="fr-FR" dirty="0"/>
              <a:t> (et de la MSA pour les entreprises agricoles) :</a:t>
            </a:r>
            <a:r>
              <a:rPr lang="fr-FR" baseline="0" dirty="0"/>
              <a:t> Le service social est composé d’assistants sociaux qui informent les malades sur leurs droits en matière de prestation sociales, de prise en charge des soins, d’accès à la formation, etc. Notons que le service prévention de la </a:t>
            </a:r>
            <a:r>
              <a:rPr lang="fr-FR" baseline="0" dirty="0" err="1"/>
              <a:t>Carsat</a:t>
            </a:r>
            <a:r>
              <a:rPr lang="fr-FR" baseline="0" dirty="0"/>
              <a:t> ainsi que le service de santé au travail de la MSA peuvent également être mobilisés.</a:t>
            </a:r>
          </a:p>
          <a:p>
            <a:pPr marL="171450" indent="-171450">
              <a:buFontTx/>
              <a:buChar char="-"/>
            </a:pPr>
            <a:r>
              <a:rPr lang="fr-FR" baseline="0" dirty="0"/>
              <a:t>Cap Emploi : Anciennement Cap Emploi/SAMETH. En appui du médecin du travail, ils interviennent dans l’accompagnement individuel des personnes et des entreprises : aménagement des situations de travail, mobilisation des dispositifs et des aides financières de l’AGEFIPH et du FIPFHP.</a:t>
            </a:r>
          </a:p>
          <a:p>
            <a:pPr marL="171450" indent="-171450">
              <a:buFontTx/>
              <a:buChar char="-"/>
            </a:pPr>
            <a:r>
              <a:rPr lang="fr-FR" baseline="0" dirty="0"/>
              <a:t>Les associations de patients : Elles connaissent les effets des maladies et ont une démarche d’éducation à la santé très importante, notamment dans les entreprises.</a:t>
            </a:r>
            <a:endParaRPr lang="fr-FR" dirty="0"/>
          </a:p>
        </p:txBody>
      </p:sp>
      <p:sp>
        <p:nvSpPr>
          <p:cNvPr id="4" name="Espace réservé du numéro de diapositive 3"/>
          <p:cNvSpPr>
            <a:spLocks noGrp="1"/>
          </p:cNvSpPr>
          <p:nvPr>
            <p:ph type="sldNum" sz="quarter" idx="10"/>
          </p:nvPr>
        </p:nvSpPr>
        <p:spPr/>
        <p:txBody>
          <a:bodyPr/>
          <a:lstStyle/>
          <a:p>
            <a:fld id="{592C37A9-2A5F-5345-B12D-CC07F5D2B428}" type="slidenum">
              <a:rPr lang="fr-FR" smtClean="0"/>
              <a:t>8</a:t>
            </a:fld>
            <a:endParaRPr lang="fr-FR"/>
          </a:p>
        </p:txBody>
      </p:sp>
    </p:spTree>
    <p:extLst>
      <p:ext uri="{BB962C8B-B14F-4D97-AF65-F5344CB8AC3E}">
        <p14:creationId xmlns:p14="http://schemas.microsoft.com/office/powerpoint/2010/main" val="209736615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1524000" y="1122363"/>
            <a:ext cx="9144000" cy="2387600"/>
          </a:xfrm>
        </p:spPr>
        <p:txBody>
          <a:bodyPr anchor="b"/>
          <a:lstStyle>
            <a:lvl1pPr algn="ctr">
              <a:defRPr sz="6000"/>
            </a:lvl1pPr>
          </a:lstStyle>
          <a:p>
            <a:r>
              <a:rPr lang="fr-FR"/>
              <a:t>Modifiez le style du titre</a:t>
            </a:r>
          </a:p>
        </p:txBody>
      </p:sp>
      <p:sp>
        <p:nvSpPr>
          <p:cNvPr id="3" name="Sous-titr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Modifiez le style des sous-titres du masque</a:t>
            </a:r>
          </a:p>
        </p:txBody>
      </p:sp>
      <p:sp>
        <p:nvSpPr>
          <p:cNvPr id="4" name="Espace réservé de la date 3"/>
          <p:cNvSpPr>
            <a:spLocks noGrp="1"/>
          </p:cNvSpPr>
          <p:nvPr>
            <p:ph type="dt" sz="half" idx="10"/>
          </p:nvPr>
        </p:nvSpPr>
        <p:spPr/>
        <p:txBody>
          <a:bodyPr/>
          <a:lstStyle/>
          <a:p>
            <a:fld id="{37E6430C-06A7-44AF-A322-EB0E15BA8833}" type="datetimeFigureOut">
              <a:rPr lang="fr-FR" smtClean="0"/>
              <a:t>14/02/2020</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A1E8BCDB-7442-4098-8EDD-D779E4E68C3C}" type="slidenum">
              <a:rPr lang="fr-FR" smtClean="0"/>
              <a:t>‹N°›</a:t>
            </a:fld>
            <a:endParaRPr lang="fr-FR"/>
          </a:p>
        </p:txBody>
      </p:sp>
    </p:spTree>
    <p:extLst>
      <p:ext uri="{BB962C8B-B14F-4D97-AF65-F5344CB8AC3E}">
        <p14:creationId xmlns:p14="http://schemas.microsoft.com/office/powerpoint/2010/main" val="369402998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texte vertical 2"/>
          <p:cNvSpPr>
            <a:spLocks noGrp="1"/>
          </p:cNvSpPr>
          <p:nvPr>
            <p:ph type="body" orient="vert" idx="1"/>
          </p:nvPr>
        </p:nvSpPr>
        <p:spPr/>
        <p:txBody>
          <a:bodyPr vert="eaVert"/>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37E6430C-06A7-44AF-A322-EB0E15BA8833}" type="datetimeFigureOut">
              <a:rPr lang="fr-FR" smtClean="0"/>
              <a:t>14/02/2020</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A1E8BCDB-7442-4098-8EDD-D779E4E68C3C}" type="slidenum">
              <a:rPr lang="fr-FR" smtClean="0"/>
              <a:t>‹N°›</a:t>
            </a:fld>
            <a:endParaRPr lang="fr-FR"/>
          </a:p>
        </p:txBody>
      </p:sp>
    </p:spTree>
    <p:extLst>
      <p:ext uri="{BB962C8B-B14F-4D97-AF65-F5344CB8AC3E}">
        <p14:creationId xmlns:p14="http://schemas.microsoft.com/office/powerpoint/2010/main" val="197454653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8724900" y="365125"/>
            <a:ext cx="2628900" cy="5811838"/>
          </a:xfrm>
        </p:spPr>
        <p:txBody>
          <a:bodyPr vert="eaVert"/>
          <a:lstStyle/>
          <a:p>
            <a:r>
              <a:rPr lang="fr-FR"/>
              <a:t>Modifiez le style du titre</a:t>
            </a:r>
          </a:p>
        </p:txBody>
      </p:sp>
      <p:sp>
        <p:nvSpPr>
          <p:cNvPr id="3" name="Espace réservé du texte vertical 2"/>
          <p:cNvSpPr>
            <a:spLocks noGrp="1"/>
          </p:cNvSpPr>
          <p:nvPr>
            <p:ph type="body" orient="vert" idx="1"/>
          </p:nvPr>
        </p:nvSpPr>
        <p:spPr>
          <a:xfrm>
            <a:off x="838200" y="365125"/>
            <a:ext cx="7734300" cy="5811838"/>
          </a:xfrm>
        </p:spPr>
        <p:txBody>
          <a:bodyPr vert="eaVert"/>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37E6430C-06A7-44AF-A322-EB0E15BA8833}" type="datetimeFigureOut">
              <a:rPr lang="fr-FR" smtClean="0"/>
              <a:t>14/02/2020</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A1E8BCDB-7442-4098-8EDD-D779E4E68C3C}" type="slidenum">
              <a:rPr lang="fr-FR" smtClean="0"/>
              <a:t>‹N°›</a:t>
            </a:fld>
            <a:endParaRPr lang="fr-FR"/>
          </a:p>
        </p:txBody>
      </p:sp>
    </p:spTree>
    <p:extLst>
      <p:ext uri="{BB962C8B-B14F-4D97-AF65-F5344CB8AC3E}">
        <p14:creationId xmlns:p14="http://schemas.microsoft.com/office/powerpoint/2010/main" val="10836102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idx="1"/>
          </p:nvPr>
        </p:nvSpPr>
        <p:spPr/>
        <p:txBody>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37E6430C-06A7-44AF-A322-EB0E15BA8833}" type="datetimeFigureOut">
              <a:rPr lang="fr-FR" smtClean="0"/>
              <a:t>14/02/2020</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A1E8BCDB-7442-4098-8EDD-D779E4E68C3C}" type="slidenum">
              <a:rPr lang="fr-FR" smtClean="0"/>
              <a:t>‹N°›</a:t>
            </a:fld>
            <a:endParaRPr lang="fr-FR"/>
          </a:p>
        </p:txBody>
      </p:sp>
    </p:spTree>
    <p:extLst>
      <p:ext uri="{BB962C8B-B14F-4D97-AF65-F5344CB8AC3E}">
        <p14:creationId xmlns:p14="http://schemas.microsoft.com/office/powerpoint/2010/main" val="127418411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831850" y="1709742"/>
            <a:ext cx="10515600" cy="2852737"/>
          </a:xfrm>
        </p:spPr>
        <p:txBody>
          <a:bodyPr anchor="b"/>
          <a:lstStyle>
            <a:lvl1pPr>
              <a:defRPr sz="6000"/>
            </a:lvl1pPr>
          </a:lstStyle>
          <a:p>
            <a:r>
              <a:rPr lang="fr-FR"/>
              <a:t>Modifiez le style du titre</a:t>
            </a:r>
          </a:p>
        </p:txBody>
      </p:sp>
      <p:sp>
        <p:nvSpPr>
          <p:cNvPr id="3" name="Espace réservé du texte 2"/>
          <p:cNvSpPr>
            <a:spLocks noGrp="1"/>
          </p:cNvSpPr>
          <p:nvPr>
            <p:ph type="body" idx="1"/>
          </p:nvPr>
        </p:nvSpPr>
        <p:spPr>
          <a:xfrm>
            <a:off x="831850" y="4589467"/>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Modifiez les styles du texte du masque</a:t>
            </a:r>
          </a:p>
        </p:txBody>
      </p:sp>
      <p:sp>
        <p:nvSpPr>
          <p:cNvPr id="4" name="Espace réservé de la date 3"/>
          <p:cNvSpPr>
            <a:spLocks noGrp="1"/>
          </p:cNvSpPr>
          <p:nvPr>
            <p:ph type="dt" sz="half" idx="10"/>
          </p:nvPr>
        </p:nvSpPr>
        <p:spPr/>
        <p:txBody>
          <a:bodyPr/>
          <a:lstStyle/>
          <a:p>
            <a:fld id="{37E6430C-06A7-44AF-A322-EB0E15BA8833}" type="datetimeFigureOut">
              <a:rPr lang="fr-FR" smtClean="0"/>
              <a:t>14/02/2020</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A1E8BCDB-7442-4098-8EDD-D779E4E68C3C}" type="slidenum">
              <a:rPr lang="fr-FR" smtClean="0"/>
              <a:t>‹N°›</a:t>
            </a:fld>
            <a:endParaRPr lang="fr-FR"/>
          </a:p>
        </p:txBody>
      </p:sp>
    </p:spTree>
    <p:extLst>
      <p:ext uri="{BB962C8B-B14F-4D97-AF65-F5344CB8AC3E}">
        <p14:creationId xmlns:p14="http://schemas.microsoft.com/office/powerpoint/2010/main" val="59079725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sz="half" idx="1"/>
          </p:nvPr>
        </p:nvSpPr>
        <p:spPr>
          <a:xfrm>
            <a:off x="838201" y="1825625"/>
            <a:ext cx="5181600" cy="4351338"/>
          </a:xfrm>
        </p:spPr>
        <p:txBody>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p:cNvSpPr>
            <a:spLocks noGrp="1"/>
          </p:cNvSpPr>
          <p:nvPr>
            <p:ph sz="half" idx="2"/>
          </p:nvPr>
        </p:nvSpPr>
        <p:spPr>
          <a:xfrm>
            <a:off x="6172201" y="1825625"/>
            <a:ext cx="5181600" cy="4351338"/>
          </a:xfrm>
        </p:spPr>
        <p:txBody>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4"/>
          <p:cNvSpPr>
            <a:spLocks noGrp="1"/>
          </p:cNvSpPr>
          <p:nvPr>
            <p:ph type="dt" sz="half" idx="10"/>
          </p:nvPr>
        </p:nvSpPr>
        <p:spPr/>
        <p:txBody>
          <a:bodyPr/>
          <a:lstStyle/>
          <a:p>
            <a:fld id="{37E6430C-06A7-44AF-A322-EB0E15BA8833}" type="datetimeFigureOut">
              <a:rPr lang="fr-FR" smtClean="0"/>
              <a:t>14/02/2020</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A1E8BCDB-7442-4098-8EDD-D779E4E68C3C}" type="slidenum">
              <a:rPr lang="fr-FR" smtClean="0"/>
              <a:t>‹N°›</a:t>
            </a:fld>
            <a:endParaRPr lang="fr-FR"/>
          </a:p>
        </p:txBody>
      </p:sp>
    </p:spTree>
    <p:extLst>
      <p:ext uri="{BB962C8B-B14F-4D97-AF65-F5344CB8AC3E}">
        <p14:creationId xmlns:p14="http://schemas.microsoft.com/office/powerpoint/2010/main" val="214840523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839790" y="365129"/>
            <a:ext cx="10515600" cy="1325563"/>
          </a:xfrm>
        </p:spPr>
        <p:txBody>
          <a:bodyPr/>
          <a:lstStyle/>
          <a:p>
            <a:r>
              <a:rPr lang="fr-FR"/>
              <a:t>Modifiez le style du titre</a:t>
            </a:r>
          </a:p>
        </p:txBody>
      </p:sp>
      <p:sp>
        <p:nvSpPr>
          <p:cNvPr id="3" name="Espace réservé du texte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Modifiez les styles du texte du masque</a:t>
            </a:r>
          </a:p>
        </p:txBody>
      </p:sp>
      <p:sp>
        <p:nvSpPr>
          <p:cNvPr id="4" name="Espace réservé du contenu 3"/>
          <p:cNvSpPr>
            <a:spLocks noGrp="1"/>
          </p:cNvSpPr>
          <p:nvPr>
            <p:ph sz="half" idx="2"/>
          </p:nvPr>
        </p:nvSpPr>
        <p:spPr>
          <a:xfrm>
            <a:off x="839788" y="2505075"/>
            <a:ext cx="5157787" cy="3684588"/>
          </a:xfrm>
        </p:spPr>
        <p:txBody>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Modifiez les styles du texte du masque</a:t>
            </a:r>
          </a:p>
        </p:txBody>
      </p:sp>
      <p:sp>
        <p:nvSpPr>
          <p:cNvPr id="6" name="Espace réservé du contenu 5"/>
          <p:cNvSpPr>
            <a:spLocks noGrp="1"/>
          </p:cNvSpPr>
          <p:nvPr>
            <p:ph sz="quarter" idx="4"/>
          </p:nvPr>
        </p:nvSpPr>
        <p:spPr>
          <a:xfrm>
            <a:off x="6172200" y="2505075"/>
            <a:ext cx="5183188" cy="3684588"/>
          </a:xfrm>
        </p:spPr>
        <p:txBody>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e la date 6"/>
          <p:cNvSpPr>
            <a:spLocks noGrp="1"/>
          </p:cNvSpPr>
          <p:nvPr>
            <p:ph type="dt" sz="half" idx="10"/>
          </p:nvPr>
        </p:nvSpPr>
        <p:spPr/>
        <p:txBody>
          <a:bodyPr/>
          <a:lstStyle/>
          <a:p>
            <a:fld id="{37E6430C-06A7-44AF-A322-EB0E15BA8833}" type="datetimeFigureOut">
              <a:rPr lang="fr-FR" smtClean="0"/>
              <a:t>14/02/2020</a:t>
            </a:fld>
            <a:endParaRPr lang="fr-FR"/>
          </a:p>
        </p:txBody>
      </p:sp>
      <p:sp>
        <p:nvSpPr>
          <p:cNvPr id="8" name="Espace réservé du pied de page 7"/>
          <p:cNvSpPr>
            <a:spLocks noGrp="1"/>
          </p:cNvSpPr>
          <p:nvPr>
            <p:ph type="ftr" sz="quarter" idx="11"/>
          </p:nvPr>
        </p:nvSpPr>
        <p:spPr/>
        <p:txBody>
          <a:bodyPr/>
          <a:lstStyle/>
          <a:p>
            <a:endParaRPr lang="fr-FR"/>
          </a:p>
        </p:txBody>
      </p:sp>
      <p:sp>
        <p:nvSpPr>
          <p:cNvPr id="9" name="Espace réservé du numéro de diapositive 8"/>
          <p:cNvSpPr>
            <a:spLocks noGrp="1"/>
          </p:cNvSpPr>
          <p:nvPr>
            <p:ph type="sldNum" sz="quarter" idx="12"/>
          </p:nvPr>
        </p:nvSpPr>
        <p:spPr/>
        <p:txBody>
          <a:bodyPr/>
          <a:lstStyle/>
          <a:p>
            <a:fld id="{A1E8BCDB-7442-4098-8EDD-D779E4E68C3C}" type="slidenum">
              <a:rPr lang="fr-FR" smtClean="0"/>
              <a:t>‹N°›</a:t>
            </a:fld>
            <a:endParaRPr lang="fr-FR"/>
          </a:p>
        </p:txBody>
      </p:sp>
    </p:spTree>
    <p:extLst>
      <p:ext uri="{BB962C8B-B14F-4D97-AF65-F5344CB8AC3E}">
        <p14:creationId xmlns:p14="http://schemas.microsoft.com/office/powerpoint/2010/main" val="17489530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e la date 2"/>
          <p:cNvSpPr>
            <a:spLocks noGrp="1"/>
          </p:cNvSpPr>
          <p:nvPr>
            <p:ph type="dt" sz="half" idx="10"/>
          </p:nvPr>
        </p:nvSpPr>
        <p:spPr/>
        <p:txBody>
          <a:bodyPr/>
          <a:lstStyle/>
          <a:p>
            <a:fld id="{37E6430C-06A7-44AF-A322-EB0E15BA8833}" type="datetimeFigureOut">
              <a:rPr lang="fr-FR" smtClean="0"/>
              <a:t>14/02/2020</a:t>
            </a:fld>
            <a:endParaRPr lang="fr-FR"/>
          </a:p>
        </p:txBody>
      </p:sp>
      <p:sp>
        <p:nvSpPr>
          <p:cNvPr id="4" name="Espace réservé du pied de page 3"/>
          <p:cNvSpPr>
            <a:spLocks noGrp="1"/>
          </p:cNvSpPr>
          <p:nvPr>
            <p:ph type="ftr" sz="quarter" idx="11"/>
          </p:nvPr>
        </p:nvSpPr>
        <p:spPr/>
        <p:txBody>
          <a:bodyPr/>
          <a:lstStyle/>
          <a:p>
            <a:endParaRPr lang="fr-FR"/>
          </a:p>
        </p:txBody>
      </p:sp>
      <p:sp>
        <p:nvSpPr>
          <p:cNvPr id="5" name="Espace réservé du numéro de diapositive 4"/>
          <p:cNvSpPr>
            <a:spLocks noGrp="1"/>
          </p:cNvSpPr>
          <p:nvPr>
            <p:ph type="sldNum" sz="quarter" idx="12"/>
          </p:nvPr>
        </p:nvSpPr>
        <p:spPr/>
        <p:txBody>
          <a:bodyPr/>
          <a:lstStyle/>
          <a:p>
            <a:fld id="{A1E8BCDB-7442-4098-8EDD-D779E4E68C3C}" type="slidenum">
              <a:rPr lang="fr-FR" smtClean="0"/>
              <a:t>‹N°›</a:t>
            </a:fld>
            <a:endParaRPr lang="fr-FR"/>
          </a:p>
        </p:txBody>
      </p:sp>
    </p:spTree>
    <p:extLst>
      <p:ext uri="{BB962C8B-B14F-4D97-AF65-F5344CB8AC3E}">
        <p14:creationId xmlns:p14="http://schemas.microsoft.com/office/powerpoint/2010/main" val="6612028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37E6430C-06A7-44AF-A322-EB0E15BA8833}" type="datetimeFigureOut">
              <a:rPr lang="fr-FR" smtClean="0"/>
              <a:t>14/02/2020</a:t>
            </a:fld>
            <a:endParaRPr lang="fr-FR"/>
          </a:p>
        </p:txBody>
      </p:sp>
      <p:sp>
        <p:nvSpPr>
          <p:cNvPr id="3" name="Espace réservé du pied de page 2"/>
          <p:cNvSpPr>
            <a:spLocks noGrp="1"/>
          </p:cNvSpPr>
          <p:nvPr>
            <p:ph type="ftr" sz="quarter" idx="11"/>
          </p:nvPr>
        </p:nvSpPr>
        <p:spPr/>
        <p:txBody>
          <a:bodyPr/>
          <a:lstStyle/>
          <a:p>
            <a:endParaRPr lang="fr-FR"/>
          </a:p>
        </p:txBody>
      </p:sp>
      <p:sp>
        <p:nvSpPr>
          <p:cNvPr id="4" name="Espace réservé du numéro de diapositive 3"/>
          <p:cNvSpPr>
            <a:spLocks noGrp="1"/>
          </p:cNvSpPr>
          <p:nvPr>
            <p:ph type="sldNum" sz="quarter" idx="12"/>
          </p:nvPr>
        </p:nvSpPr>
        <p:spPr/>
        <p:txBody>
          <a:bodyPr/>
          <a:lstStyle/>
          <a:p>
            <a:fld id="{A1E8BCDB-7442-4098-8EDD-D779E4E68C3C}" type="slidenum">
              <a:rPr lang="fr-FR" smtClean="0"/>
              <a:t>‹N°›</a:t>
            </a:fld>
            <a:endParaRPr lang="fr-FR"/>
          </a:p>
        </p:txBody>
      </p:sp>
    </p:spTree>
    <p:extLst>
      <p:ext uri="{BB962C8B-B14F-4D97-AF65-F5344CB8AC3E}">
        <p14:creationId xmlns:p14="http://schemas.microsoft.com/office/powerpoint/2010/main" val="23272079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839790" y="457200"/>
            <a:ext cx="3932238" cy="1600200"/>
          </a:xfrm>
        </p:spPr>
        <p:txBody>
          <a:bodyPr anchor="b"/>
          <a:lstStyle>
            <a:lvl1pPr>
              <a:defRPr sz="3200"/>
            </a:lvl1pPr>
          </a:lstStyle>
          <a:p>
            <a:r>
              <a:rPr lang="fr-FR"/>
              <a:t>Modifiez le style du titre</a:t>
            </a:r>
          </a:p>
        </p:txBody>
      </p:sp>
      <p:sp>
        <p:nvSpPr>
          <p:cNvPr id="3" name="Espace réservé du contenu 2"/>
          <p:cNvSpPr>
            <a:spLocks noGrp="1"/>
          </p:cNvSpPr>
          <p:nvPr>
            <p:ph idx="1"/>
          </p:nvPr>
        </p:nvSpPr>
        <p:spPr>
          <a:xfrm>
            <a:off x="5183189" y="987429"/>
            <a:ext cx="6172201"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p:cNvSpPr>
            <a:spLocks noGrp="1"/>
          </p:cNvSpPr>
          <p:nvPr>
            <p:ph type="body" sz="half" idx="2"/>
          </p:nvPr>
        </p:nvSpPr>
        <p:spPr>
          <a:xfrm>
            <a:off x="839790" y="2057400"/>
            <a:ext cx="393223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Modifiez les styles du texte du masque</a:t>
            </a:r>
          </a:p>
        </p:txBody>
      </p:sp>
      <p:sp>
        <p:nvSpPr>
          <p:cNvPr id="5" name="Espace réservé de la date 4"/>
          <p:cNvSpPr>
            <a:spLocks noGrp="1"/>
          </p:cNvSpPr>
          <p:nvPr>
            <p:ph type="dt" sz="half" idx="10"/>
          </p:nvPr>
        </p:nvSpPr>
        <p:spPr/>
        <p:txBody>
          <a:bodyPr/>
          <a:lstStyle/>
          <a:p>
            <a:fld id="{37E6430C-06A7-44AF-A322-EB0E15BA8833}" type="datetimeFigureOut">
              <a:rPr lang="fr-FR" smtClean="0"/>
              <a:t>14/02/2020</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A1E8BCDB-7442-4098-8EDD-D779E4E68C3C}" type="slidenum">
              <a:rPr lang="fr-FR" smtClean="0"/>
              <a:t>‹N°›</a:t>
            </a:fld>
            <a:endParaRPr lang="fr-FR"/>
          </a:p>
        </p:txBody>
      </p:sp>
    </p:spTree>
    <p:extLst>
      <p:ext uri="{BB962C8B-B14F-4D97-AF65-F5344CB8AC3E}">
        <p14:creationId xmlns:p14="http://schemas.microsoft.com/office/powerpoint/2010/main" val="80628586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839790" y="457200"/>
            <a:ext cx="3932238" cy="1600200"/>
          </a:xfrm>
        </p:spPr>
        <p:txBody>
          <a:bodyPr anchor="b"/>
          <a:lstStyle>
            <a:lvl1pPr>
              <a:defRPr sz="3200"/>
            </a:lvl1pPr>
          </a:lstStyle>
          <a:p>
            <a:r>
              <a:rPr lang="fr-FR"/>
              <a:t>Modifiez le style du titre</a:t>
            </a:r>
          </a:p>
        </p:txBody>
      </p:sp>
      <p:sp>
        <p:nvSpPr>
          <p:cNvPr id="3" name="Espace réservé pour une image  2"/>
          <p:cNvSpPr>
            <a:spLocks noGrp="1"/>
          </p:cNvSpPr>
          <p:nvPr>
            <p:ph type="pic" idx="1"/>
          </p:nvPr>
        </p:nvSpPr>
        <p:spPr>
          <a:xfrm>
            <a:off x="5183189" y="987429"/>
            <a:ext cx="6172201"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p:cNvSpPr>
            <a:spLocks noGrp="1"/>
          </p:cNvSpPr>
          <p:nvPr>
            <p:ph type="body" sz="half" idx="2"/>
          </p:nvPr>
        </p:nvSpPr>
        <p:spPr>
          <a:xfrm>
            <a:off x="839790" y="2057400"/>
            <a:ext cx="393223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Modifiez les styles du texte du masque</a:t>
            </a:r>
          </a:p>
        </p:txBody>
      </p:sp>
      <p:sp>
        <p:nvSpPr>
          <p:cNvPr id="5" name="Espace réservé de la date 4"/>
          <p:cNvSpPr>
            <a:spLocks noGrp="1"/>
          </p:cNvSpPr>
          <p:nvPr>
            <p:ph type="dt" sz="half" idx="10"/>
          </p:nvPr>
        </p:nvSpPr>
        <p:spPr/>
        <p:txBody>
          <a:bodyPr/>
          <a:lstStyle/>
          <a:p>
            <a:fld id="{37E6430C-06A7-44AF-A322-EB0E15BA8833}" type="datetimeFigureOut">
              <a:rPr lang="fr-FR" smtClean="0"/>
              <a:t>14/02/2020</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A1E8BCDB-7442-4098-8EDD-D779E4E68C3C}" type="slidenum">
              <a:rPr lang="fr-FR" smtClean="0"/>
              <a:t>‹N°›</a:t>
            </a:fld>
            <a:endParaRPr lang="fr-FR"/>
          </a:p>
        </p:txBody>
      </p:sp>
    </p:spTree>
    <p:extLst>
      <p:ext uri="{BB962C8B-B14F-4D97-AF65-F5344CB8AC3E}">
        <p14:creationId xmlns:p14="http://schemas.microsoft.com/office/powerpoint/2010/main" val="332894707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838201" y="365129"/>
            <a:ext cx="10515600" cy="1325563"/>
          </a:xfrm>
          <a:prstGeom prst="rect">
            <a:avLst/>
          </a:prstGeom>
        </p:spPr>
        <p:txBody>
          <a:bodyPr vert="horz" lIns="91440" tIns="45720" rIns="91440" bIns="45720" rtlCol="0" anchor="ctr">
            <a:normAutofit/>
          </a:bodyPr>
          <a:lstStyle/>
          <a:p>
            <a:r>
              <a:rPr lang="fr-FR"/>
              <a:t>Modifiez le style du titre</a:t>
            </a:r>
          </a:p>
        </p:txBody>
      </p:sp>
      <p:sp>
        <p:nvSpPr>
          <p:cNvPr id="3" name="Espace réservé du texte 2"/>
          <p:cNvSpPr>
            <a:spLocks noGrp="1"/>
          </p:cNvSpPr>
          <p:nvPr>
            <p:ph type="body" idx="1"/>
          </p:nvPr>
        </p:nvSpPr>
        <p:spPr>
          <a:xfrm>
            <a:off x="838201" y="1825625"/>
            <a:ext cx="10515600" cy="4351338"/>
          </a:xfrm>
          <a:prstGeom prst="rect">
            <a:avLst/>
          </a:prstGeom>
        </p:spPr>
        <p:txBody>
          <a:bodyPr vert="horz" lIns="91440" tIns="45720" rIns="91440" bIns="45720" rtlCol="0">
            <a:normAutofit/>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2"/>
          </p:nvPr>
        </p:nvSpPr>
        <p:spPr>
          <a:xfrm>
            <a:off x="838201" y="6356354"/>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7E6430C-06A7-44AF-A322-EB0E15BA8833}" type="datetimeFigureOut">
              <a:rPr lang="fr-FR" smtClean="0"/>
              <a:t>14/02/2020</a:t>
            </a:fld>
            <a:endParaRPr lang="fr-FR"/>
          </a:p>
        </p:txBody>
      </p:sp>
      <p:sp>
        <p:nvSpPr>
          <p:cNvPr id="5" name="Espace réservé du pied de page 4"/>
          <p:cNvSpPr>
            <a:spLocks noGrp="1"/>
          </p:cNvSpPr>
          <p:nvPr>
            <p:ph type="ftr" sz="quarter" idx="3"/>
          </p:nvPr>
        </p:nvSpPr>
        <p:spPr>
          <a:xfrm>
            <a:off x="4038601" y="6356354"/>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Espace réservé du numéro de diapositive 5"/>
          <p:cNvSpPr>
            <a:spLocks noGrp="1"/>
          </p:cNvSpPr>
          <p:nvPr>
            <p:ph type="sldNum" sz="quarter" idx="4"/>
          </p:nvPr>
        </p:nvSpPr>
        <p:spPr>
          <a:xfrm>
            <a:off x="8610601" y="6356354"/>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1E8BCDB-7442-4098-8EDD-D779E4E68C3C}" type="slidenum">
              <a:rPr lang="fr-FR" smtClean="0"/>
              <a:t>‹N°›</a:t>
            </a:fld>
            <a:endParaRPr lang="fr-FR"/>
          </a:p>
        </p:txBody>
      </p:sp>
    </p:spTree>
    <p:extLst>
      <p:ext uri="{BB962C8B-B14F-4D97-AF65-F5344CB8AC3E}">
        <p14:creationId xmlns:p14="http://schemas.microsoft.com/office/powerpoint/2010/main" val="45438679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xml"/><Relationship Id="rId1" Type="http://schemas.openxmlformats.org/officeDocument/2006/relationships/slideLayout" Target="../slideLayouts/slideLayout1.xml"/><Relationship Id="rId4" Type="http://schemas.openxmlformats.org/officeDocument/2006/relationships/image" Target="../media/image5.jpg"/></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1.xml"/><Relationship Id="rId1" Type="http://schemas.openxmlformats.org/officeDocument/2006/relationships/vmlDrawing" Target="../drawings/vmlDrawing1.vml"/><Relationship Id="rId6" Type="http://schemas.openxmlformats.org/officeDocument/2006/relationships/image" Target="../media/image6.png"/><Relationship Id="rId5" Type="http://schemas.openxmlformats.org/officeDocument/2006/relationships/package" Target="../embeddings/Document_Microsoft_Word.docx"/><Relationship Id="rId4" Type="http://schemas.openxmlformats.org/officeDocument/2006/relationships/image" Target="../media/image2.jpeg"/></Relationships>
</file>

<file path=ppt/slides/_rels/slide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5.xml"/><Relationship Id="rId1" Type="http://schemas.openxmlformats.org/officeDocument/2006/relationships/slideLayout" Target="../slideLayouts/slideLayout1.xml"/><Relationship Id="rId4" Type="http://schemas.openxmlformats.org/officeDocument/2006/relationships/image" Target="../media/image7.png"/></Relationships>
</file>

<file path=ppt/slides/_rels/slide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6.xml"/><Relationship Id="rId1" Type="http://schemas.openxmlformats.org/officeDocument/2006/relationships/slideLayout" Target="../slideLayouts/slideLayout1.xml"/><Relationship Id="rId4" Type="http://schemas.openxmlformats.org/officeDocument/2006/relationships/image" Target="../media/image8.png"/></Relationships>
</file>

<file path=ppt/slides/_rels/slide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7.xml"/><Relationship Id="rId1" Type="http://schemas.openxmlformats.org/officeDocument/2006/relationships/slideLayout" Target="../slideLayouts/slideLayout1.xml"/><Relationship Id="rId4" Type="http://schemas.openxmlformats.org/officeDocument/2006/relationships/image" Target="../media/image9.emf"/></Relationships>
</file>

<file path=ppt/slides/_rels/slide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8.xml"/><Relationship Id="rId1" Type="http://schemas.openxmlformats.org/officeDocument/2006/relationships/slideLayout" Target="../slideLayouts/slideLayout1.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60" y="0"/>
            <a:ext cx="12191285" cy="6858000"/>
          </a:xfrm>
          <a:prstGeom prst="rect">
            <a:avLst/>
          </a:prstGeom>
        </p:spPr>
      </p:pic>
      <p:sp>
        <p:nvSpPr>
          <p:cNvPr id="3" name="ZoneTexte 2"/>
          <p:cNvSpPr txBox="1"/>
          <p:nvPr/>
        </p:nvSpPr>
        <p:spPr>
          <a:xfrm>
            <a:off x="4968875" y="4081606"/>
            <a:ext cx="6524627" cy="1323439"/>
          </a:xfrm>
          <a:prstGeom prst="rect">
            <a:avLst/>
          </a:prstGeom>
          <a:solidFill>
            <a:schemeClr val="bg1"/>
          </a:solidFill>
        </p:spPr>
        <p:txBody>
          <a:bodyPr wrap="square" rtlCol="0">
            <a:spAutoFit/>
          </a:bodyPr>
          <a:lstStyle/>
          <a:p>
            <a:pPr algn="r"/>
            <a:r>
              <a:rPr lang="fr-FR" sz="2400" b="1" dirty="0">
                <a:cs typeface="Catamaran ExtraBold" panose="00000900000000000000" pitchFamily="2" charset="0"/>
              </a:rPr>
              <a:t>Sensibilisation</a:t>
            </a:r>
          </a:p>
          <a:p>
            <a:pPr algn="r"/>
            <a:r>
              <a:rPr lang="fr-FR" sz="2800" dirty="0">
                <a:cs typeface="Catamaran ExtraBold" panose="00000900000000000000" pitchFamily="2" charset="0"/>
              </a:rPr>
              <a:t>Maintien dans l’emploi des travailleurs atteints de maladies chroniques évolutives </a:t>
            </a:r>
          </a:p>
        </p:txBody>
      </p:sp>
      <p:sp>
        <p:nvSpPr>
          <p:cNvPr id="4" name="ZoneTexte 3"/>
          <p:cNvSpPr txBox="1"/>
          <p:nvPr/>
        </p:nvSpPr>
        <p:spPr>
          <a:xfrm>
            <a:off x="1269999" y="6381750"/>
            <a:ext cx="5476875" cy="338554"/>
          </a:xfrm>
          <a:prstGeom prst="rect">
            <a:avLst/>
          </a:prstGeom>
          <a:noFill/>
        </p:spPr>
        <p:txBody>
          <a:bodyPr wrap="square" rtlCol="0">
            <a:spAutoFit/>
          </a:bodyPr>
          <a:lstStyle/>
          <a:p>
            <a:r>
              <a:rPr lang="fr-FR" sz="1600" dirty="0"/>
              <a:t>Support réalisé par le groupe 2.7 du PRST Occitanie – Avril 2019</a:t>
            </a:r>
          </a:p>
        </p:txBody>
      </p:sp>
    </p:spTree>
    <p:extLst>
      <p:ext uri="{BB962C8B-B14F-4D97-AF65-F5344CB8AC3E}">
        <p14:creationId xmlns:p14="http://schemas.microsoft.com/office/powerpoint/2010/main" val="424863427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60" y="0"/>
            <a:ext cx="12191285" cy="6858000"/>
          </a:xfrm>
          <a:prstGeom prst="rect">
            <a:avLst/>
          </a:prstGeom>
        </p:spPr>
      </p:pic>
      <p:sp>
        <p:nvSpPr>
          <p:cNvPr id="3" name="ZoneTexte 2"/>
          <p:cNvSpPr txBox="1"/>
          <p:nvPr/>
        </p:nvSpPr>
        <p:spPr>
          <a:xfrm>
            <a:off x="4735288" y="1665515"/>
            <a:ext cx="6564085" cy="369332"/>
          </a:xfrm>
          <a:prstGeom prst="rect">
            <a:avLst/>
          </a:prstGeom>
          <a:noFill/>
        </p:spPr>
        <p:txBody>
          <a:bodyPr wrap="square" rtlCol="0">
            <a:spAutoFit/>
          </a:bodyPr>
          <a:lstStyle/>
          <a:p>
            <a:endParaRPr lang="fr-FR" dirty="0"/>
          </a:p>
        </p:txBody>
      </p:sp>
      <p:sp>
        <p:nvSpPr>
          <p:cNvPr id="4" name="ZoneTexte 3"/>
          <p:cNvSpPr txBox="1"/>
          <p:nvPr/>
        </p:nvSpPr>
        <p:spPr>
          <a:xfrm>
            <a:off x="1393371" y="751029"/>
            <a:ext cx="7750629" cy="369332"/>
          </a:xfrm>
          <a:prstGeom prst="rect">
            <a:avLst/>
          </a:prstGeom>
          <a:noFill/>
        </p:spPr>
        <p:txBody>
          <a:bodyPr wrap="square" rtlCol="0">
            <a:spAutoFit/>
          </a:bodyPr>
          <a:lstStyle/>
          <a:p>
            <a:r>
              <a:rPr lang="fr-FR" dirty="0">
                <a:solidFill>
                  <a:srgbClr val="C00000"/>
                </a:solidFill>
                <a:latin typeface="Catamaran ExtraBold" panose="00000900000000000000" pitchFamily="2" charset="0"/>
                <a:cs typeface="Catamaran ExtraBold" panose="00000900000000000000" pitchFamily="2" charset="0"/>
              </a:rPr>
              <a:t>QUEL EST LE POIDS DES MCE ? </a:t>
            </a:r>
          </a:p>
        </p:txBody>
      </p:sp>
      <p:sp>
        <p:nvSpPr>
          <p:cNvPr id="5" name="Rectangle 4"/>
          <p:cNvSpPr/>
          <p:nvPr/>
        </p:nvSpPr>
        <p:spPr>
          <a:xfrm>
            <a:off x="1491345" y="1093535"/>
            <a:ext cx="413657" cy="114690"/>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6" name="ZoneTexte 5"/>
          <p:cNvSpPr txBox="1"/>
          <p:nvPr/>
        </p:nvSpPr>
        <p:spPr>
          <a:xfrm>
            <a:off x="1393371" y="1201761"/>
            <a:ext cx="10210801" cy="523220"/>
          </a:xfrm>
          <a:prstGeom prst="rect">
            <a:avLst/>
          </a:prstGeom>
          <a:noFill/>
        </p:spPr>
        <p:txBody>
          <a:bodyPr wrap="square" rtlCol="0">
            <a:spAutoFit/>
          </a:bodyPr>
          <a:lstStyle/>
          <a:p>
            <a:r>
              <a:rPr lang="fr-FR" sz="2800" dirty="0">
                <a:solidFill>
                  <a:srgbClr val="7030A0"/>
                </a:solidFill>
                <a:latin typeface="Catamaran ExtraBold" panose="00000900000000000000" pitchFamily="2" charset="0"/>
                <a:cs typeface="Catamaran ExtraBold" panose="00000900000000000000" pitchFamily="2" charset="0"/>
              </a:rPr>
              <a:t>Une problématique de plus en plus présente</a:t>
            </a:r>
          </a:p>
        </p:txBody>
      </p:sp>
      <p:pic>
        <p:nvPicPr>
          <p:cNvPr id="8" name="Image 7" descr="Capture d’écran 2019-01-31 à 13.46.00.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292849" y="1793875"/>
            <a:ext cx="5687363" cy="930275"/>
          </a:xfrm>
          <a:prstGeom prst="rect">
            <a:avLst/>
          </a:prstGeom>
        </p:spPr>
      </p:pic>
      <p:pic>
        <p:nvPicPr>
          <p:cNvPr id="9" name="Image 8" descr="Capture d’écran 2019-09-05 à 10.26.37.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958975" y="3101975"/>
            <a:ext cx="6448024" cy="3359150"/>
          </a:xfrm>
          <a:prstGeom prst="rect">
            <a:avLst/>
          </a:prstGeom>
        </p:spPr>
      </p:pic>
    </p:spTree>
    <p:extLst>
      <p:ext uri="{BB962C8B-B14F-4D97-AF65-F5344CB8AC3E}">
        <p14:creationId xmlns:p14="http://schemas.microsoft.com/office/powerpoint/2010/main" val="1502891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60" y="0"/>
            <a:ext cx="12191285" cy="6858000"/>
          </a:xfrm>
          <a:prstGeom prst="rect">
            <a:avLst/>
          </a:prstGeom>
        </p:spPr>
      </p:pic>
      <p:sp>
        <p:nvSpPr>
          <p:cNvPr id="3" name="ZoneTexte 2"/>
          <p:cNvSpPr txBox="1"/>
          <p:nvPr/>
        </p:nvSpPr>
        <p:spPr>
          <a:xfrm>
            <a:off x="4735288" y="1665515"/>
            <a:ext cx="6564085" cy="369332"/>
          </a:xfrm>
          <a:prstGeom prst="rect">
            <a:avLst/>
          </a:prstGeom>
          <a:noFill/>
        </p:spPr>
        <p:txBody>
          <a:bodyPr wrap="square" rtlCol="0">
            <a:spAutoFit/>
          </a:bodyPr>
          <a:lstStyle/>
          <a:p>
            <a:endParaRPr lang="fr-FR" dirty="0"/>
          </a:p>
        </p:txBody>
      </p:sp>
      <p:sp>
        <p:nvSpPr>
          <p:cNvPr id="4" name="ZoneTexte 3"/>
          <p:cNvSpPr txBox="1"/>
          <p:nvPr/>
        </p:nvSpPr>
        <p:spPr>
          <a:xfrm>
            <a:off x="1393371" y="751029"/>
            <a:ext cx="7750629" cy="369332"/>
          </a:xfrm>
          <a:prstGeom prst="rect">
            <a:avLst/>
          </a:prstGeom>
          <a:noFill/>
        </p:spPr>
        <p:txBody>
          <a:bodyPr wrap="square" rtlCol="0">
            <a:spAutoFit/>
          </a:bodyPr>
          <a:lstStyle/>
          <a:p>
            <a:r>
              <a:rPr lang="fr-FR" dirty="0">
                <a:solidFill>
                  <a:srgbClr val="C00000"/>
                </a:solidFill>
                <a:latin typeface="Catamaran ExtraBold" panose="00000900000000000000" pitchFamily="2" charset="0"/>
                <a:cs typeface="Catamaran ExtraBold" panose="00000900000000000000" pitchFamily="2" charset="0"/>
              </a:rPr>
              <a:t>QUEL EST LE POIDS DES MCE ? </a:t>
            </a:r>
          </a:p>
        </p:txBody>
      </p:sp>
      <p:sp>
        <p:nvSpPr>
          <p:cNvPr id="5" name="Rectangle 4"/>
          <p:cNvSpPr/>
          <p:nvPr/>
        </p:nvSpPr>
        <p:spPr>
          <a:xfrm>
            <a:off x="1491345" y="1093535"/>
            <a:ext cx="413657" cy="114690"/>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6" name="ZoneTexte 5"/>
          <p:cNvSpPr txBox="1"/>
          <p:nvPr/>
        </p:nvSpPr>
        <p:spPr>
          <a:xfrm>
            <a:off x="1393371" y="1201761"/>
            <a:ext cx="10210801" cy="523220"/>
          </a:xfrm>
          <a:prstGeom prst="rect">
            <a:avLst/>
          </a:prstGeom>
          <a:noFill/>
        </p:spPr>
        <p:txBody>
          <a:bodyPr wrap="square" rtlCol="0">
            <a:spAutoFit/>
          </a:bodyPr>
          <a:lstStyle/>
          <a:p>
            <a:r>
              <a:rPr lang="fr-FR" sz="2800" dirty="0">
                <a:solidFill>
                  <a:srgbClr val="7030A0"/>
                </a:solidFill>
                <a:latin typeface="Catamaran ExtraBold" panose="00000900000000000000" pitchFamily="2" charset="0"/>
                <a:cs typeface="Catamaran ExtraBold" panose="00000900000000000000" pitchFamily="2" charset="0"/>
              </a:rPr>
              <a:t>Une hétérogénéité selon les territoires</a:t>
            </a:r>
          </a:p>
        </p:txBody>
      </p:sp>
      <p:pic>
        <p:nvPicPr>
          <p:cNvPr id="9" name="Image 8"/>
          <p:cNvPicPr/>
          <p:nvPr/>
        </p:nvPicPr>
        <p:blipFill>
          <a:blip r:embed="rId4">
            <a:extLst>
              <a:ext uri="{28A0092B-C50C-407E-A947-70E740481C1C}">
                <a14:useLocalDpi xmlns:a14="http://schemas.microsoft.com/office/drawing/2010/main" val="0"/>
              </a:ext>
            </a:extLst>
          </a:blip>
          <a:stretch>
            <a:fillRect/>
          </a:stretch>
        </p:blipFill>
        <p:spPr>
          <a:xfrm>
            <a:off x="2127250" y="1671320"/>
            <a:ext cx="7302500" cy="5186680"/>
          </a:xfrm>
          <a:prstGeom prst="rect">
            <a:avLst/>
          </a:prstGeom>
        </p:spPr>
      </p:pic>
    </p:spTree>
    <p:extLst>
      <p:ext uri="{BB962C8B-B14F-4D97-AF65-F5344CB8AC3E}">
        <p14:creationId xmlns:p14="http://schemas.microsoft.com/office/powerpoint/2010/main" val="338847301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60" y="0"/>
            <a:ext cx="12191285" cy="6858000"/>
          </a:xfrm>
          <a:prstGeom prst="rect">
            <a:avLst/>
          </a:prstGeom>
        </p:spPr>
      </p:pic>
      <p:sp>
        <p:nvSpPr>
          <p:cNvPr id="3" name="ZoneTexte 2"/>
          <p:cNvSpPr txBox="1"/>
          <p:nvPr/>
        </p:nvSpPr>
        <p:spPr>
          <a:xfrm>
            <a:off x="4735288" y="1665515"/>
            <a:ext cx="6564085" cy="369332"/>
          </a:xfrm>
          <a:prstGeom prst="rect">
            <a:avLst/>
          </a:prstGeom>
          <a:noFill/>
        </p:spPr>
        <p:txBody>
          <a:bodyPr wrap="square" rtlCol="0">
            <a:spAutoFit/>
          </a:bodyPr>
          <a:lstStyle/>
          <a:p>
            <a:endParaRPr lang="fr-FR" dirty="0"/>
          </a:p>
        </p:txBody>
      </p:sp>
      <p:sp>
        <p:nvSpPr>
          <p:cNvPr id="4" name="ZoneTexte 3"/>
          <p:cNvSpPr txBox="1"/>
          <p:nvPr/>
        </p:nvSpPr>
        <p:spPr>
          <a:xfrm>
            <a:off x="1393371" y="751029"/>
            <a:ext cx="5921829" cy="369332"/>
          </a:xfrm>
          <a:prstGeom prst="rect">
            <a:avLst/>
          </a:prstGeom>
          <a:noFill/>
        </p:spPr>
        <p:txBody>
          <a:bodyPr wrap="square" rtlCol="0">
            <a:spAutoFit/>
          </a:bodyPr>
          <a:lstStyle/>
          <a:p>
            <a:r>
              <a:rPr lang="fr-FR" dirty="0">
                <a:solidFill>
                  <a:srgbClr val="C00000"/>
                </a:solidFill>
                <a:latin typeface="Catamaran ExtraBold" panose="00000900000000000000" pitchFamily="2" charset="0"/>
                <a:cs typeface="Catamaran ExtraBold" panose="00000900000000000000" pitchFamily="2" charset="0"/>
              </a:rPr>
              <a:t>QUEL EST LE POIDS DES MCE ? </a:t>
            </a:r>
          </a:p>
        </p:txBody>
      </p:sp>
      <p:sp>
        <p:nvSpPr>
          <p:cNvPr id="5" name="Rectangle 4"/>
          <p:cNvSpPr/>
          <p:nvPr/>
        </p:nvSpPr>
        <p:spPr>
          <a:xfrm>
            <a:off x="1491345" y="1093535"/>
            <a:ext cx="413657" cy="114690"/>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6" name="ZoneTexte 5"/>
          <p:cNvSpPr txBox="1"/>
          <p:nvPr/>
        </p:nvSpPr>
        <p:spPr>
          <a:xfrm>
            <a:off x="1393371" y="1201761"/>
            <a:ext cx="10210801" cy="954107"/>
          </a:xfrm>
          <a:prstGeom prst="rect">
            <a:avLst/>
          </a:prstGeom>
          <a:noFill/>
        </p:spPr>
        <p:txBody>
          <a:bodyPr wrap="square" rtlCol="0">
            <a:spAutoFit/>
          </a:bodyPr>
          <a:lstStyle/>
          <a:p>
            <a:r>
              <a:rPr lang="fr-FR" sz="2800" dirty="0">
                <a:solidFill>
                  <a:srgbClr val="7030A0"/>
                </a:solidFill>
                <a:latin typeface="Catamaran ExtraBold" panose="00000900000000000000" pitchFamily="2" charset="0"/>
                <a:cs typeface="Catamaran ExtraBold" panose="00000900000000000000" pitchFamily="2" charset="0"/>
              </a:rPr>
              <a:t>Une multiplication des effectifs par environ 2,5 entre chaque classe d’âge</a:t>
            </a:r>
          </a:p>
        </p:txBody>
      </p:sp>
      <p:graphicFrame>
        <p:nvGraphicFramePr>
          <p:cNvPr id="8" name="Objet 7"/>
          <p:cNvGraphicFramePr>
            <a:graphicFrameLocks noChangeAspect="1"/>
          </p:cNvGraphicFramePr>
          <p:nvPr>
            <p:extLst>
              <p:ext uri="{D42A27DB-BD31-4B8C-83A1-F6EECF244321}">
                <p14:modId xmlns:p14="http://schemas.microsoft.com/office/powerpoint/2010/main" val="750977618"/>
              </p:ext>
            </p:extLst>
          </p:nvPr>
        </p:nvGraphicFramePr>
        <p:xfrm>
          <a:off x="1905000" y="2630487"/>
          <a:ext cx="9931356" cy="2306637"/>
        </p:xfrm>
        <a:graphic>
          <a:graphicData uri="http://schemas.openxmlformats.org/presentationml/2006/ole">
            <mc:AlternateContent xmlns:mc="http://schemas.openxmlformats.org/markup-compatibility/2006">
              <mc:Choice xmlns:v="urn:schemas-microsoft-com:vml" Requires="v">
                <p:oleObj spid="_x0000_s1032" name="Document" r:id="rId5" imgW="5905500" imgH="1371600" progId="Word.Document.12">
                  <p:embed/>
                </p:oleObj>
              </mc:Choice>
              <mc:Fallback>
                <p:oleObj name="Document" r:id="rId5" imgW="5905500" imgH="1371600" progId="Word.Document.12">
                  <p:embed/>
                  <p:pic>
                    <p:nvPicPr>
                      <p:cNvPr id="0" name=""/>
                      <p:cNvPicPr/>
                      <p:nvPr/>
                    </p:nvPicPr>
                    <p:blipFill>
                      <a:blip r:embed="rId6"/>
                      <a:stretch>
                        <a:fillRect/>
                      </a:stretch>
                    </p:blipFill>
                    <p:spPr>
                      <a:xfrm>
                        <a:off x="1905000" y="2630487"/>
                        <a:ext cx="9931356" cy="2306637"/>
                      </a:xfrm>
                      <a:prstGeom prst="rect">
                        <a:avLst/>
                      </a:prstGeom>
                    </p:spPr>
                  </p:pic>
                </p:oleObj>
              </mc:Fallback>
            </mc:AlternateContent>
          </a:graphicData>
        </a:graphic>
      </p:graphicFrame>
    </p:spTree>
    <p:extLst>
      <p:ext uri="{BB962C8B-B14F-4D97-AF65-F5344CB8AC3E}">
        <p14:creationId xmlns:p14="http://schemas.microsoft.com/office/powerpoint/2010/main" val="42878020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15" y="0"/>
            <a:ext cx="12191285" cy="6858000"/>
          </a:xfrm>
          <a:prstGeom prst="rect">
            <a:avLst/>
          </a:prstGeom>
        </p:spPr>
      </p:pic>
      <p:sp>
        <p:nvSpPr>
          <p:cNvPr id="3" name="ZoneTexte 2"/>
          <p:cNvSpPr txBox="1"/>
          <p:nvPr/>
        </p:nvSpPr>
        <p:spPr>
          <a:xfrm>
            <a:off x="8370664" y="5412014"/>
            <a:ext cx="3646712" cy="1128485"/>
          </a:xfrm>
          <a:prstGeom prst="rect">
            <a:avLst/>
          </a:prstGeom>
          <a:solidFill>
            <a:schemeClr val="bg1"/>
          </a:solidFill>
        </p:spPr>
        <p:txBody>
          <a:bodyPr wrap="square" rtlCol="0">
            <a:spAutoFit/>
          </a:bodyPr>
          <a:lstStyle/>
          <a:p>
            <a:endParaRPr lang="fr-FR" dirty="0"/>
          </a:p>
        </p:txBody>
      </p:sp>
      <p:sp>
        <p:nvSpPr>
          <p:cNvPr id="4" name="ZoneTexte 3"/>
          <p:cNvSpPr txBox="1"/>
          <p:nvPr/>
        </p:nvSpPr>
        <p:spPr>
          <a:xfrm>
            <a:off x="1393371" y="751029"/>
            <a:ext cx="5921829" cy="369332"/>
          </a:xfrm>
          <a:prstGeom prst="rect">
            <a:avLst/>
          </a:prstGeom>
          <a:noFill/>
        </p:spPr>
        <p:txBody>
          <a:bodyPr wrap="square" rtlCol="0">
            <a:spAutoFit/>
          </a:bodyPr>
          <a:lstStyle/>
          <a:p>
            <a:r>
              <a:rPr lang="fr-FR" dirty="0">
                <a:solidFill>
                  <a:srgbClr val="C00000"/>
                </a:solidFill>
                <a:latin typeface="Catamaran ExtraBold" panose="00000900000000000000" pitchFamily="2" charset="0"/>
                <a:cs typeface="Catamaran ExtraBold" panose="00000900000000000000" pitchFamily="2" charset="0"/>
              </a:rPr>
              <a:t>DE QUOI S’AGIT-IL ? </a:t>
            </a:r>
          </a:p>
        </p:txBody>
      </p:sp>
      <p:sp>
        <p:nvSpPr>
          <p:cNvPr id="5" name="Rectangle 4"/>
          <p:cNvSpPr/>
          <p:nvPr/>
        </p:nvSpPr>
        <p:spPr>
          <a:xfrm>
            <a:off x="1491345" y="1093535"/>
            <a:ext cx="413657" cy="114690"/>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6" name="ZoneTexte 5"/>
          <p:cNvSpPr txBox="1"/>
          <p:nvPr/>
        </p:nvSpPr>
        <p:spPr>
          <a:xfrm>
            <a:off x="1393372" y="1158875"/>
            <a:ext cx="7052128" cy="523220"/>
          </a:xfrm>
          <a:prstGeom prst="rect">
            <a:avLst/>
          </a:prstGeom>
          <a:noFill/>
        </p:spPr>
        <p:txBody>
          <a:bodyPr wrap="square" rtlCol="0">
            <a:spAutoFit/>
          </a:bodyPr>
          <a:lstStyle/>
          <a:p>
            <a:r>
              <a:rPr lang="fr-FR" sz="2800" dirty="0">
                <a:solidFill>
                  <a:srgbClr val="7030A0"/>
                </a:solidFill>
                <a:latin typeface="Catamaran ExtraBold" panose="00000900000000000000" pitchFamily="2" charset="0"/>
                <a:cs typeface="Catamaran ExtraBold" panose="00000900000000000000" pitchFamily="2" charset="0"/>
              </a:rPr>
              <a:t>Selon l’Organisation Mondiale de la Santé :</a:t>
            </a:r>
          </a:p>
        </p:txBody>
      </p:sp>
      <p:sp>
        <p:nvSpPr>
          <p:cNvPr id="7" name="ZoneTexte 6"/>
          <p:cNvSpPr txBox="1"/>
          <p:nvPr/>
        </p:nvSpPr>
        <p:spPr>
          <a:xfrm>
            <a:off x="1690529" y="2740146"/>
            <a:ext cx="4707096" cy="1569660"/>
          </a:xfrm>
          <a:prstGeom prst="rect">
            <a:avLst/>
          </a:prstGeom>
          <a:noFill/>
        </p:spPr>
        <p:txBody>
          <a:bodyPr wrap="square" rtlCol="0">
            <a:spAutoFit/>
          </a:bodyPr>
          <a:lstStyle/>
          <a:p>
            <a:pPr algn="just"/>
            <a:r>
              <a:rPr lang="fr-FR" sz="2400" dirty="0">
                <a:ea typeface="ＭＳ Ｐゴシック" pitchFamily="-108" charset="-128"/>
              </a:rPr>
              <a:t>Les maladies chroniques évolutives sont un état pathologique appelé à durer, ayant un retentissement sur la vie quotidienne.</a:t>
            </a:r>
          </a:p>
        </p:txBody>
      </p:sp>
      <p:pic>
        <p:nvPicPr>
          <p:cNvPr id="8" name="Image 7" descr="Capture d’écran 2019-04-09 à 11.36.44.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566233" y="2276474"/>
            <a:ext cx="5232067" cy="3660775"/>
          </a:xfrm>
          <a:prstGeom prst="rect">
            <a:avLst/>
          </a:prstGeom>
        </p:spPr>
      </p:pic>
    </p:spTree>
    <p:extLst>
      <p:ext uri="{BB962C8B-B14F-4D97-AF65-F5344CB8AC3E}">
        <p14:creationId xmlns:p14="http://schemas.microsoft.com/office/powerpoint/2010/main" val="20308279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60" y="0"/>
            <a:ext cx="12191285" cy="6858000"/>
          </a:xfrm>
          <a:prstGeom prst="rect">
            <a:avLst/>
          </a:prstGeom>
        </p:spPr>
      </p:pic>
      <p:sp>
        <p:nvSpPr>
          <p:cNvPr id="3" name="ZoneTexte 2"/>
          <p:cNvSpPr txBox="1"/>
          <p:nvPr/>
        </p:nvSpPr>
        <p:spPr>
          <a:xfrm>
            <a:off x="4735288" y="1665515"/>
            <a:ext cx="6564085" cy="369332"/>
          </a:xfrm>
          <a:prstGeom prst="rect">
            <a:avLst/>
          </a:prstGeom>
          <a:noFill/>
        </p:spPr>
        <p:txBody>
          <a:bodyPr wrap="square" rtlCol="0">
            <a:spAutoFit/>
          </a:bodyPr>
          <a:lstStyle/>
          <a:p>
            <a:endParaRPr lang="fr-FR" dirty="0"/>
          </a:p>
        </p:txBody>
      </p:sp>
      <p:sp>
        <p:nvSpPr>
          <p:cNvPr id="4" name="ZoneTexte 3"/>
          <p:cNvSpPr txBox="1"/>
          <p:nvPr/>
        </p:nvSpPr>
        <p:spPr>
          <a:xfrm>
            <a:off x="1393371" y="751029"/>
            <a:ext cx="8084004" cy="369332"/>
          </a:xfrm>
          <a:prstGeom prst="rect">
            <a:avLst/>
          </a:prstGeom>
          <a:noFill/>
        </p:spPr>
        <p:txBody>
          <a:bodyPr wrap="square" rtlCol="0">
            <a:spAutoFit/>
          </a:bodyPr>
          <a:lstStyle/>
          <a:p>
            <a:r>
              <a:rPr lang="fr-FR" dirty="0">
                <a:solidFill>
                  <a:srgbClr val="C00000"/>
                </a:solidFill>
                <a:latin typeface="Catamaran ExtraBold" panose="00000900000000000000" pitchFamily="2" charset="0"/>
                <a:cs typeface="Catamaran ExtraBold" panose="00000900000000000000" pitchFamily="2" charset="0"/>
              </a:rPr>
              <a:t>POURQUOI S’INTÉRESSER AUX MCE DANS LE TRAVAIL ? </a:t>
            </a:r>
          </a:p>
        </p:txBody>
      </p:sp>
      <p:sp>
        <p:nvSpPr>
          <p:cNvPr id="5" name="Rectangle 4"/>
          <p:cNvSpPr/>
          <p:nvPr/>
        </p:nvSpPr>
        <p:spPr>
          <a:xfrm>
            <a:off x="1491345" y="1093535"/>
            <a:ext cx="413657" cy="114690"/>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6" name="ZoneTexte 5"/>
          <p:cNvSpPr txBox="1"/>
          <p:nvPr/>
        </p:nvSpPr>
        <p:spPr>
          <a:xfrm>
            <a:off x="1365251" y="1201761"/>
            <a:ext cx="10334172" cy="523220"/>
          </a:xfrm>
          <a:prstGeom prst="rect">
            <a:avLst/>
          </a:prstGeom>
          <a:noFill/>
        </p:spPr>
        <p:txBody>
          <a:bodyPr wrap="square" rtlCol="0">
            <a:spAutoFit/>
          </a:bodyPr>
          <a:lstStyle/>
          <a:p>
            <a:r>
              <a:rPr lang="fr-FR" sz="2800" dirty="0">
                <a:solidFill>
                  <a:srgbClr val="7030A0"/>
                </a:solidFill>
                <a:latin typeface="Catamaran ExtraBold" panose="00000900000000000000" pitchFamily="2" charset="0"/>
                <a:cs typeface="Catamaran ExtraBold" panose="00000900000000000000" pitchFamily="2" charset="0"/>
              </a:rPr>
              <a:t>Un enjeu de maintien dans l’emploi et d’insertion professionnelle</a:t>
            </a:r>
          </a:p>
        </p:txBody>
      </p:sp>
      <p:sp>
        <p:nvSpPr>
          <p:cNvPr id="7" name="ZoneTexte 6"/>
          <p:cNvSpPr txBox="1"/>
          <p:nvPr/>
        </p:nvSpPr>
        <p:spPr>
          <a:xfrm>
            <a:off x="1309529" y="1803521"/>
            <a:ext cx="10612596" cy="1631216"/>
          </a:xfrm>
          <a:prstGeom prst="rect">
            <a:avLst/>
          </a:prstGeom>
          <a:noFill/>
        </p:spPr>
        <p:txBody>
          <a:bodyPr wrap="square" rtlCol="0">
            <a:spAutoFit/>
          </a:bodyPr>
          <a:lstStyle/>
          <a:p>
            <a:pPr marL="342900" indent="-342900">
              <a:buFont typeface="Wingdings" charset="2"/>
              <a:buChar char="Ø"/>
            </a:pPr>
            <a:r>
              <a:rPr lang="fr-FR" sz="2000" dirty="0">
                <a:latin typeface="Calibri" charset="0"/>
                <a:ea typeface="Calibri" charset="0"/>
                <a:cs typeface="Calibri" charset="0"/>
              </a:rPr>
              <a:t>Les entreprises de plus en plus concernées par les MCE, du fait :</a:t>
            </a:r>
          </a:p>
          <a:p>
            <a:pPr marL="800100" lvl="1" indent="-342900">
              <a:buFont typeface="Arial"/>
              <a:buChar char="•"/>
            </a:pPr>
            <a:r>
              <a:rPr lang="fr-FR" sz="2000" dirty="0">
                <a:latin typeface="Calibri" charset="0"/>
                <a:ea typeface="Calibri" charset="0"/>
                <a:cs typeface="Calibri" charset="0"/>
              </a:rPr>
              <a:t>Des progrès médicaux qui permettent de concilier maladie, soins et travail,</a:t>
            </a:r>
          </a:p>
          <a:p>
            <a:pPr marL="800100" lvl="1" indent="-342900">
              <a:buFont typeface="Arial"/>
              <a:buChar char="•"/>
            </a:pPr>
            <a:r>
              <a:rPr lang="fr-FR" sz="2000" dirty="0">
                <a:latin typeface="Calibri" charset="0"/>
                <a:ea typeface="Calibri" charset="0"/>
                <a:cs typeface="Calibri" charset="0"/>
              </a:rPr>
              <a:t>Du vieillissement de la population combinée à l’allongement de la vie professionnelle,</a:t>
            </a:r>
          </a:p>
          <a:p>
            <a:pPr marL="800100" lvl="1" indent="-342900">
              <a:buFont typeface="Arial"/>
              <a:buChar char="•"/>
            </a:pPr>
            <a:r>
              <a:rPr lang="fr-FR" sz="2000" dirty="0">
                <a:latin typeface="Calibri" charset="0"/>
                <a:ea typeface="Calibri" charset="0"/>
                <a:cs typeface="Calibri" charset="0"/>
              </a:rPr>
              <a:t>Des enjeux de performance pour l’entreprise : préserver les compétences en anticipant les situations d’absentéisme et d’exclusion.</a:t>
            </a:r>
          </a:p>
        </p:txBody>
      </p:sp>
      <p:pic>
        <p:nvPicPr>
          <p:cNvPr id="8" name="Image 7" descr="Capture d’écran 2019-01-18 à 15.13.35.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095624" y="3395630"/>
            <a:ext cx="8689975" cy="3544919"/>
          </a:xfrm>
          <a:prstGeom prst="rect">
            <a:avLst/>
          </a:prstGeom>
        </p:spPr>
      </p:pic>
    </p:spTree>
    <p:extLst>
      <p:ext uri="{BB962C8B-B14F-4D97-AF65-F5344CB8AC3E}">
        <p14:creationId xmlns:p14="http://schemas.microsoft.com/office/powerpoint/2010/main" val="180072839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60" y="0"/>
            <a:ext cx="12191285" cy="6858000"/>
          </a:xfrm>
          <a:prstGeom prst="rect">
            <a:avLst/>
          </a:prstGeom>
        </p:spPr>
      </p:pic>
      <p:sp>
        <p:nvSpPr>
          <p:cNvPr id="3" name="ZoneTexte 2"/>
          <p:cNvSpPr txBox="1"/>
          <p:nvPr/>
        </p:nvSpPr>
        <p:spPr>
          <a:xfrm>
            <a:off x="4735288" y="1665515"/>
            <a:ext cx="6564085" cy="369332"/>
          </a:xfrm>
          <a:prstGeom prst="rect">
            <a:avLst/>
          </a:prstGeom>
          <a:noFill/>
        </p:spPr>
        <p:txBody>
          <a:bodyPr wrap="square" rtlCol="0">
            <a:spAutoFit/>
          </a:bodyPr>
          <a:lstStyle/>
          <a:p>
            <a:endParaRPr lang="fr-FR" dirty="0"/>
          </a:p>
        </p:txBody>
      </p:sp>
      <p:sp>
        <p:nvSpPr>
          <p:cNvPr id="4" name="ZoneTexte 3"/>
          <p:cNvSpPr txBox="1"/>
          <p:nvPr/>
        </p:nvSpPr>
        <p:spPr>
          <a:xfrm>
            <a:off x="1393371" y="751029"/>
            <a:ext cx="7750629" cy="369332"/>
          </a:xfrm>
          <a:prstGeom prst="rect">
            <a:avLst/>
          </a:prstGeom>
          <a:noFill/>
        </p:spPr>
        <p:txBody>
          <a:bodyPr wrap="square" rtlCol="0">
            <a:spAutoFit/>
          </a:bodyPr>
          <a:lstStyle/>
          <a:p>
            <a:r>
              <a:rPr lang="fr-FR" dirty="0">
                <a:solidFill>
                  <a:srgbClr val="C00000"/>
                </a:solidFill>
                <a:latin typeface="Catamaran ExtraBold" panose="00000900000000000000" pitchFamily="2" charset="0"/>
                <a:cs typeface="Catamaran ExtraBold" panose="00000900000000000000" pitchFamily="2" charset="0"/>
              </a:rPr>
              <a:t>COMMENT AGIR ? </a:t>
            </a:r>
          </a:p>
        </p:txBody>
      </p:sp>
      <p:sp>
        <p:nvSpPr>
          <p:cNvPr id="5" name="Rectangle 4"/>
          <p:cNvSpPr/>
          <p:nvPr/>
        </p:nvSpPr>
        <p:spPr>
          <a:xfrm>
            <a:off x="1491345" y="1093535"/>
            <a:ext cx="413657" cy="114690"/>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pic>
        <p:nvPicPr>
          <p:cNvPr id="10" name="Image 9" descr="Démarche MCE.pdf"/>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984625" y="0"/>
            <a:ext cx="8207375" cy="6858000"/>
          </a:xfrm>
          <a:prstGeom prst="rect">
            <a:avLst/>
          </a:prstGeom>
        </p:spPr>
      </p:pic>
      <p:sp>
        <p:nvSpPr>
          <p:cNvPr id="18" name="ZoneTexte 17"/>
          <p:cNvSpPr txBox="1"/>
          <p:nvPr/>
        </p:nvSpPr>
        <p:spPr>
          <a:xfrm>
            <a:off x="1460500" y="1265262"/>
            <a:ext cx="3095625" cy="1384995"/>
          </a:xfrm>
          <a:prstGeom prst="rect">
            <a:avLst/>
          </a:prstGeom>
          <a:noFill/>
        </p:spPr>
        <p:txBody>
          <a:bodyPr wrap="square" rtlCol="0">
            <a:spAutoFit/>
          </a:bodyPr>
          <a:lstStyle/>
          <a:p>
            <a:r>
              <a:rPr lang="fr-FR" sz="2800" dirty="0">
                <a:solidFill>
                  <a:srgbClr val="7030A0"/>
                </a:solidFill>
                <a:latin typeface="Catamaran ExtraBold" panose="00000900000000000000" pitchFamily="2" charset="0"/>
                <a:cs typeface="Catamaran ExtraBold" panose="00000900000000000000" pitchFamily="2" charset="0"/>
              </a:rPr>
              <a:t>Une démarche type à adapter à l’entreprise</a:t>
            </a:r>
          </a:p>
        </p:txBody>
      </p:sp>
    </p:spTree>
    <p:extLst>
      <p:ext uri="{BB962C8B-B14F-4D97-AF65-F5344CB8AC3E}">
        <p14:creationId xmlns:p14="http://schemas.microsoft.com/office/powerpoint/2010/main" val="220678371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60" y="0"/>
            <a:ext cx="12191285" cy="6858000"/>
          </a:xfrm>
          <a:prstGeom prst="rect">
            <a:avLst/>
          </a:prstGeom>
        </p:spPr>
      </p:pic>
      <p:sp>
        <p:nvSpPr>
          <p:cNvPr id="3" name="ZoneTexte 2"/>
          <p:cNvSpPr txBox="1"/>
          <p:nvPr/>
        </p:nvSpPr>
        <p:spPr>
          <a:xfrm>
            <a:off x="4735288" y="1665515"/>
            <a:ext cx="6564085" cy="369332"/>
          </a:xfrm>
          <a:prstGeom prst="rect">
            <a:avLst/>
          </a:prstGeom>
          <a:noFill/>
        </p:spPr>
        <p:txBody>
          <a:bodyPr wrap="square" rtlCol="0">
            <a:spAutoFit/>
          </a:bodyPr>
          <a:lstStyle/>
          <a:p>
            <a:endParaRPr lang="fr-FR" dirty="0"/>
          </a:p>
        </p:txBody>
      </p:sp>
      <p:sp>
        <p:nvSpPr>
          <p:cNvPr id="4" name="ZoneTexte 3"/>
          <p:cNvSpPr txBox="1"/>
          <p:nvPr/>
        </p:nvSpPr>
        <p:spPr>
          <a:xfrm>
            <a:off x="1393371" y="751029"/>
            <a:ext cx="7750629" cy="369332"/>
          </a:xfrm>
          <a:prstGeom prst="rect">
            <a:avLst/>
          </a:prstGeom>
          <a:noFill/>
        </p:spPr>
        <p:txBody>
          <a:bodyPr wrap="square" rtlCol="0">
            <a:spAutoFit/>
          </a:bodyPr>
          <a:lstStyle/>
          <a:p>
            <a:r>
              <a:rPr lang="fr-FR" dirty="0">
                <a:solidFill>
                  <a:srgbClr val="C00000"/>
                </a:solidFill>
                <a:latin typeface="Catamaran ExtraBold" panose="00000900000000000000" pitchFamily="2" charset="0"/>
                <a:cs typeface="Catamaran ExtraBold" panose="00000900000000000000" pitchFamily="2" charset="0"/>
              </a:rPr>
              <a:t>AVEC QUI AGIR ? </a:t>
            </a:r>
          </a:p>
        </p:txBody>
      </p:sp>
      <p:sp>
        <p:nvSpPr>
          <p:cNvPr id="5" name="Rectangle 4"/>
          <p:cNvSpPr/>
          <p:nvPr/>
        </p:nvSpPr>
        <p:spPr>
          <a:xfrm>
            <a:off x="1491345" y="1093535"/>
            <a:ext cx="413657" cy="114690"/>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pic>
        <p:nvPicPr>
          <p:cNvPr id="8" name="Image 7" descr="Capture d’écran 2019-01-18 à 15.43.45.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741566" y="568197"/>
            <a:ext cx="7085309" cy="6289803"/>
          </a:xfrm>
          <a:prstGeom prst="rect">
            <a:avLst/>
          </a:prstGeom>
        </p:spPr>
      </p:pic>
      <p:sp>
        <p:nvSpPr>
          <p:cNvPr id="6" name="ZoneTexte 5"/>
          <p:cNvSpPr txBox="1"/>
          <p:nvPr/>
        </p:nvSpPr>
        <p:spPr>
          <a:xfrm>
            <a:off x="1393371" y="1201760"/>
            <a:ext cx="4147004" cy="954107"/>
          </a:xfrm>
          <a:prstGeom prst="rect">
            <a:avLst/>
          </a:prstGeom>
          <a:noFill/>
        </p:spPr>
        <p:txBody>
          <a:bodyPr wrap="square" rtlCol="0">
            <a:spAutoFit/>
          </a:bodyPr>
          <a:lstStyle/>
          <a:p>
            <a:r>
              <a:rPr lang="fr-FR" sz="2800" dirty="0">
                <a:solidFill>
                  <a:srgbClr val="7030A0"/>
                </a:solidFill>
                <a:latin typeface="Catamaran ExtraBold" panose="00000900000000000000" pitchFamily="2" charset="0"/>
                <a:cs typeface="Catamaran ExtraBold" panose="00000900000000000000" pitchFamily="2" charset="0"/>
              </a:rPr>
              <a:t>Des acteurs ressources à mobiliser</a:t>
            </a:r>
          </a:p>
        </p:txBody>
      </p:sp>
      <p:pic>
        <p:nvPicPr>
          <p:cNvPr id="9" name="Image 8" descr="Capture d’écran 2019-01-18 à 15.45.32.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74625" y="5842000"/>
            <a:ext cx="5984875" cy="697657"/>
          </a:xfrm>
          <a:prstGeom prst="rect">
            <a:avLst/>
          </a:prstGeom>
        </p:spPr>
      </p:pic>
      <p:pic>
        <p:nvPicPr>
          <p:cNvPr id="7" name="Image 6" descr="Capture d’écran 2019-04-09 à 11.40.24.png"/>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032625" y="3508375"/>
            <a:ext cx="2476500" cy="1270000"/>
          </a:xfrm>
          <a:prstGeom prst="rect">
            <a:avLst/>
          </a:prstGeom>
        </p:spPr>
      </p:pic>
    </p:spTree>
    <p:extLst>
      <p:ext uri="{BB962C8B-B14F-4D97-AF65-F5344CB8AC3E}">
        <p14:creationId xmlns:p14="http://schemas.microsoft.com/office/powerpoint/2010/main" val="3236534685"/>
      </p:ext>
    </p:extLst>
  </p:cSld>
  <p:clrMapOvr>
    <a:masterClrMapping/>
  </p:clrMapOvr>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67151</TotalTime>
  <Words>1382</Words>
  <Application>Microsoft Macintosh PowerPoint</Application>
  <PresentationFormat>Grand écran</PresentationFormat>
  <Paragraphs>89</Paragraphs>
  <Slides>8</Slides>
  <Notes>8</Notes>
  <HiddenSlides>0</HiddenSlides>
  <MMClips>0</MMClips>
  <ScaleCrop>false</ScaleCrop>
  <HeadingPairs>
    <vt:vector size="8" baseType="variant">
      <vt:variant>
        <vt:lpstr>Polices utilisées</vt:lpstr>
      </vt:variant>
      <vt:variant>
        <vt:i4>5</vt:i4>
      </vt:variant>
      <vt:variant>
        <vt:lpstr>Thème</vt:lpstr>
      </vt:variant>
      <vt:variant>
        <vt:i4>1</vt:i4>
      </vt:variant>
      <vt:variant>
        <vt:lpstr>Serveurs OLE incorporés</vt:lpstr>
      </vt:variant>
      <vt:variant>
        <vt:i4>1</vt:i4>
      </vt:variant>
      <vt:variant>
        <vt:lpstr>Titres des diapositives</vt:lpstr>
      </vt:variant>
      <vt:variant>
        <vt:i4>8</vt:i4>
      </vt:variant>
    </vt:vector>
  </HeadingPairs>
  <TitlesOfParts>
    <vt:vector size="15" baseType="lpstr">
      <vt:lpstr>Arial</vt:lpstr>
      <vt:lpstr>Calibri</vt:lpstr>
      <vt:lpstr>Calibri Light</vt:lpstr>
      <vt:lpstr>Catamaran ExtraBold</vt:lpstr>
      <vt:lpstr>Wingdings</vt:lpstr>
      <vt:lpstr>Thème Office</vt:lpstr>
      <vt:lpstr>Document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Frederic Bonnet</dc:creator>
  <cp:lastModifiedBy>Microsoft Office User</cp:lastModifiedBy>
  <cp:revision>393</cp:revision>
  <cp:lastPrinted>2019-01-30T16:21:20Z</cp:lastPrinted>
  <dcterms:created xsi:type="dcterms:W3CDTF">2017-06-19T12:50:54Z</dcterms:created>
  <dcterms:modified xsi:type="dcterms:W3CDTF">2020-02-14T08:59:55Z</dcterms:modified>
</cp:coreProperties>
</file>